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71216" y="7045921"/>
            <a:ext cx="1725168" cy="12306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76523" y="1229906"/>
            <a:ext cx="2132965" cy="386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20"/>
              </a:lnSpc>
              <a:spcBef>
                <a:spcPts val="100"/>
              </a:spcBef>
            </a:pP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Estado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do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Rio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A3A3A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Janeiro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20"/>
              </a:lnSpc>
            </a:pP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Seropédica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77066" y="1744720"/>
            <a:ext cx="137350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2615" algn="l"/>
                <a:tab pos="1219835" algn="l"/>
              </a:tabLst>
            </a:pP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Decreto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1250" spc="-45">
                <a:solidFill>
                  <a:srgbClr val="494949"/>
                </a:solidFill>
                <a:latin typeface="Times New Roman"/>
                <a:cs typeface="Times New Roman"/>
              </a:rPr>
              <a:t>n°.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2691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07186" y="1744720"/>
            <a:ext cx="3528695" cy="389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35"/>
              </a:lnSpc>
              <a:spcBef>
                <a:spcPts val="100"/>
              </a:spcBef>
            </a:pP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05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484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julho</a:t>
            </a:r>
            <a:r>
              <a:rPr dirty="0" sz="1250" spc="95">
                <a:solidFill>
                  <a:srgbClr val="424242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  <a:p>
            <a:pPr marL="903605">
              <a:lnSpc>
                <a:spcPts val="1435"/>
              </a:lnSpc>
              <a:tabLst>
                <a:tab pos="1772285" algn="l"/>
              </a:tabLst>
            </a:pPr>
            <a:r>
              <a:rPr dirty="0" sz="1250" spc="-45">
                <a:solidFill>
                  <a:srgbClr val="414141"/>
                </a:solidFill>
                <a:latin typeface="Times New Roman"/>
                <a:cs typeface="Times New Roman"/>
              </a:rPr>
              <a:t>Abre</a:t>
            </a:r>
            <a:r>
              <a:rPr dirty="0" sz="1250" spc="-1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crédito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	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no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valor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total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15866" y="1918354"/>
            <a:ext cx="20002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R$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96747" y="2088943"/>
            <a:ext cx="79184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para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fins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que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78781" y="2088943"/>
            <a:ext cx="2374265" cy="38671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 indent="1270">
              <a:lnSpc>
                <a:spcPts val="1340"/>
              </a:lnSpc>
              <a:spcBef>
                <a:spcPts val="275"/>
              </a:spcBef>
            </a:pP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2.000.000,00,</a:t>
            </a:r>
            <a:r>
              <a:rPr dirty="0" sz="1250" spc="6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(Dois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milhão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reais), 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se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especifica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da</a:t>
            </a:r>
            <a:r>
              <a:rPr dirty="0" sz="1250" spc="-6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outras</a:t>
            </a:r>
            <a:r>
              <a:rPr dirty="0" sz="1250" spc="110">
                <a:solidFill>
                  <a:srgbClr val="3B3B3B"/>
                </a:solidFill>
                <a:latin typeface="Times New Roman"/>
                <a:cs typeface="Times New Roman"/>
              </a:rPr>
              <a:t>  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providências.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71304" y="2603755"/>
            <a:ext cx="5833110" cy="89852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 indent="450850">
              <a:lnSpc>
                <a:spcPts val="1340"/>
              </a:lnSpc>
              <a:spcBef>
                <a:spcPts val="275"/>
              </a:spcBef>
              <a:tabLst>
                <a:tab pos="752475" algn="l"/>
                <a:tab pos="1407795" algn="l"/>
                <a:tab pos="2178050" algn="l"/>
                <a:tab pos="3486785" algn="l"/>
              </a:tabLst>
            </a:pPr>
            <a:r>
              <a:rPr dirty="0" sz="1250" spc="-50">
                <a:solidFill>
                  <a:srgbClr val="464646"/>
                </a:solidFill>
                <a:latin typeface="Times New Roman"/>
                <a:cs typeface="Times New Roman"/>
              </a:rPr>
              <a:t>O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Prefeito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Municipal,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	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no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uso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110">
                <a:solidFill>
                  <a:srgbClr val="3D3D3D"/>
                </a:solidFill>
                <a:latin typeface="Times New Roman"/>
                <a:cs typeface="Times New Roman"/>
              </a:rPr>
              <a:t> 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suas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	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atribuições</a:t>
            </a:r>
            <a:r>
              <a:rPr dirty="0" sz="1250" spc="1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legais</a:t>
            </a:r>
            <a:r>
              <a:rPr dirty="0" sz="1250" spc="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A3A3A"/>
                </a:solidFill>
                <a:latin typeface="Times New Roman"/>
                <a:cs typeface="Times New Roman"/>
              </a:rPr>
              <a:t>constitucionais,</a:t>
            </a:r>
            <a:r>
              <a:rPr dirty="0" sz="1250" spc="-4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3D3D3D"/>
                </a:solidFill>
                <a:latin typeface="Times New Roman"/>
                <a:cs typeface="Times New Roman"/>
              </a:rPr>
              <a:t>em 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com</a:t>
            </a:r>
            <a:r>
              <a:rPr dirty="0" sz="125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lei</a:t>
            </a:r>
            <a:r>
              <a:rPr dirty="0" sz="125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444444"/>
                </a:solidFill>
                <a:latin typeface="Times New Roman"/>
                <a:cs typeface="Times New Roman"/>
              </a:rPr>
              <a:t>n°:</a:t>
            </a:r>
            <a:r>
              <a:rPr dirty="0" sz="1250" spc="-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823/23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03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Janeiro</a:t>
            </a:r>
            <a:r>
              <a:rPr dirty="0" sz="1250" spc="-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14141"/>
                </a:solidFill>
                <a:latin typeface="Times New Roman"/>
                <a:cs typeface="Times New Roman"/>
              </a:rPr>
              <a:t>2024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(Lei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que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instituiu</a:t>
            </a:r>
            <a:r>
              <a:rPr dirty="0" sz="1250" spc="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50" spc="-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A3A3A"/>
                </a:solidFill>
                <a:latin typeface="Times New Roman"/>
                <a:cs typeface="Times New Roman"/>
              </a:rPr>
              <a:t>orçamento</a:t>
            </a:r>
            <a:r>
              <a:rPr dirty="0" sz="1250" spc="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de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2024)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 marL="455295">
              <a:lnSpc>
                <a:spcPct val="100000"/>
              </a:lnSpc>
              <a:spcBef>
                <a:spcPts val="1175"/>
              </a:spcBef>
            </a:pP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Artigo</a:t>
            </a:r>
            <a:r>
              <a:rPr dirty="0" sz="1250" spc="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lº</a:t>
            </a:r>
            <a:r>
              <a:rPr dirty="0" sz="1250" spc="8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-</a:t>
            </a:r>
            <a:r>
              <a:rPr dirty="0" sz="1250" spc="-3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Fica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aberto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-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as</a:t>
            </a:r>
            <a:r>
              <a:rPr dirty="0" sz="1250" spc="-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seguintes</a:t>
            </a:r>
            <a:r>
              <a:rPr dirty="0" sz="12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dotações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orçamentárias:</a:t>
            </a:r>
            <a:endParaRPr sz="1250">
              <a:latin typeface="Times New Roman"/>
              <a:cs typeface="Times New Roman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49826" y="3657263"/>
          <a:ext cx="3696335" cy="8597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7475"/>
                <a:gridCol w="962025"/>
              </a:tblGrid>
              <a:tr h="174625">
                <a:tc>
                  <a:txBody>
                    <a:bodyPr/>
                    <a:lstStyle/>
                    <a:p>
                      <a:pPr marL="33655">
                        <a:lnSpc>
                          <a:spcPts val="1275"/>
                        </a:lnSpc>
                      </a:pPr>
                      <a:r>
                        <a:rPr dirty="0" sz="1250" spc="-4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Dotações</a:t>
                      </a:r>
                      <a:r>
                        <a:rPr dirty="0" sz="1250" spc="-2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suplementadas: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ts val="1245"/>
                        </a:lnSpc>
                      </a:pPr>
                      <a:r>
                        <a:rPr dirty="0" sz="1250" spc="-5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250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55" b="1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250" spc="50" b="1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90" b="1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15" b="1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 b="1">
                          <a:solidFill>
                            <a:srgbClr val="383838"/>
                          </a:solidFill>
                          <a:latin typeface="Times New Roman"/>
                          <a:cs typeface="Times New Roman"/>
                        </a:rPr>
                        <a:t>SAÚDE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ts val="1245"/>
                        </a:lnSpc>
                      </a:pPr>
                      <a:r>
                        <a:rPr dirty="0" sz="1250" spc="-10">
                          <a:solidFill>
                            <a:srgbClr val="414141"/>
                          </a:solidFill>
                          <a:latin typeface="Times New Roman"/>
                          <a:cs typeface="Times New Roman"/>
                        </a:rPr>
                        <a:t>2305.10.302.002.2133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ts val="1255"/>
                        </a:lnSpc>
                        <a:tabLst>
                          <a:tab pos="932180" algn="l"/>
                        </a:tabLst>
                      </a:pPr>
                      <a:r>
                        <a:rPr dirty="0" sz="1250" spc="-1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3390.39.05</a:t>
                      </a:r>
                      <a:r>
                        <a:rPr dirty="0" sz="125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10">
                          <a:solidFill>
                            <a:srgbClr val="494949"/>
                          </a:solidFill>
                          <a:latin typeface="Times New Roman"/>
                          <a:cs typeface="Times New Roman"/>
                        </a:rPr>
                        <a:t>(1600)...........................R$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55"/>
                        </a:lnSpc>
                      </a:pPr>
                      <a:r>
                        <a:rPr dirty="0" sz="1250" spc="-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2.000.000,00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1750">
                        <a:lnSpc>
                          <a:spcPts val="1265"/>
                        </a:lnSpc>
                      </a:pPr>
                      <a:r>
                        <a:rPr dirty="0" sz="1250" spc="-10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Total.....................................................R$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1265"/>
                        </a:lnSpc>
                      </a:pPr>
                      <a:r>
                        <a:rPr dirty="0" sz="1250" spc="-10">
                          <a:solidFill>
                            <a:srgbClr val="444444"/>
                          </a:solidFill>
                          <a:latin typeface="Times New Roman"/>
                          <a:cs typeface="Times New Roman"/>
                        </a:rPr>
                        <a:t>2.000.000,00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768412" y="4656911"/>
            <a:ext cx="5866765" cy="229362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algn="just" marL="14604" marR="5080" indent="443865">
              <a:lnSpc>
                <a:spcPct val="90200"/>
              </a:lnSpc>
              <a:spcBef>
                <a:spcPts val="245"/>
              </a:spcBef>
            </a:pP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Artigo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2º</a:t>
            </a:r>
            <a:r>
              <a:rPr dirty="0" sz="1250" spc="-7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-</a:t>
            </a:r>
            <a:r>
              <a:rPr dirty="0" sz="1250" spc="-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Os</a:t>
            </a:r>
            <a:r>
              <a:rPr dirty="0" sz="1250" spc="-5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14141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-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para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atender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advirão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recurso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recebido</a:t>
            </a:r>
            <a:r>
              <a:rPr dirty="0" sz="1250" spc="-1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14141"/>
                </a:solidFill>
                <a:latin typeface="Times New Roman"/>
                <a:cs typeface="Times New Roman"/>
              </a:rPr>
              <a:t>em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27/06/2024,</a:t>
            </a:r>
            <a:r>
              <a:rPr dirty="0" sz="1250" spc="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no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Banco</a:t>
            </a:r>
            <a:r>
              <a:rPr dirty="0" sz="1250" spc="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Caixa</a:t>
            </a:r>
            <a:r>
              <a:rPr dirty="0" sz="1250" spc="3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Econômica,</a:t>
            </a:r>
            <a:r>
              <a:rPr dirty="0" sz="1250" spc="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agência</a:t>
            </a:r>
            <a:r>
              <a:rPr dirty="0" sz="1250" spc="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3071,</a:t>
            </a:r>
            <a:r>
              <a:rPr dirty="0" sz="1250" spc="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conta</a:t>
            </a:r>
            <a:r>
              <a:rPr dirty="0" sz="1250" spc="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00624054-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7,</a:t>
            </a:r>
            <a:r>
              <a:rPr dirty="0" sz="1250" spc="7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proveniente</a:t>
            </a:r>
            <a:r>
              <a:rPr dirty="0" sz="1250" spc="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Emenda</a:t>
            </a:r>
            <a:r>
              <a:rPr dirty="0" sz="1250" spc="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Parlamentar</a:t>
            </a:r>
            <a:r>
              <a:rPr dirty="0" sz="1250" spc="7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da</a:t>
            </a:r>
            <a:r>
              <a:rPr dirty="0" sz="1250" spc="4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Comissão</a:t>
            </a:r>
            <a:r>
              <a:rPr dirty="0" sz="1250" spc="7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Saúde</a:t>
            </a:r>
            <a:r>
              <a:rPr dirty="0" sz="1250" spc="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da</a:t>
            </a:r>
            <a:r>
              <a:rPr dirty="0" sz="1250" spc="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Câmara</a:t>
            </a:r>
            <a:r>
              <a:rPr dirty="0" sz="1250" spc="8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Federal,</a:t>
            </a:r>
            <a:r>
              <a:rPr dirty="0" sz="1250" spc="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com</a:t>
            </a:r>
            <a:r>
              <a:rPr dirty="0" sz="1250" spc="9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o</a:t>
            </a:r>
            <a:r>
              <a:rPr dirty="0" sz="1250" spc="2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numero</a:t>
            </a:r>
            <a:r>
              <a:rPr dirty="0" sz="1250" spc="7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Emenda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Funoional</a:t>
            </a:r>
            <a:r>
              <a:rPr dirty="0" sz="1250" spc="2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n°:</a:t>
            </a:r>
            <a:r>
              <a:rPr dirty="0" sz="1250" spc="15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51410006,</a:t>
            </a:r>
            <a:r>
              <a:rPr dirty="0" sz="1250" spc="2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18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1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Pagamento</a:t>
            </a:r>
            <a:r>
              <a:rPr dirty="0" sz="1250" spc="19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25000.093233/2024-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54,</a:t>
            </a:r>
            <a:r>
              <a:rPr dirty="0" sz="1250" spc="1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Ordem</a:t>
            </a:r>
            <a:r>
              <a:rPr dirty="0" sz="1250" spc="2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bancária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2024OB018566,</a:t>
            </a:r>
            <a:r>
              <a:rPr dirty="0" sz="1250" spc="1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publicada</a:t>
            </a:r>
            <a:r>
              <a:rPr dirty="0" sz="1250" spc="1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na</a:t>
            </a:r>
            <a:r>
              <a:rPr dirty="0" sz="1250" spc="7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484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n°</a:t>
            </a:r>
            <a:r>
              <a:rPr dirty="0" sz="1250" spc="1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4496</a:t>
            </a:r>
            <a:r>
              <a:rPr dirty="0" sz="1250" spc="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21</a:t>
            </a:r>
            <a:r>
              <a:rPr dirty="0" sz="1250" spc="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4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Junho</a:t>
            </a:r>
            <a:r>
              <a:rPr dirty="0" sz="1250" spc="6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2024,</a:t>
            </a:r>
            <a:r>
              <a:rPr dirty="0" sz="1250" spc="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fundamentado</a:t>
            </a:r>
            <a:r>
              <a:rPr dirty="0" sz="1250" spc="1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no 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8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lº,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Inc.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94949"/>
                </a:solidFill>
                <a:latin typeface="Times New Roman"/>
                <a:cs typeface="Times New Roman"/>
              </a:rPr>
              <a:t>II,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do</a:t>
            </a:r>
            <a:r>
              <a:rPr dirty="0" sz="1250" spc="-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artigo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D4D4D"/>
                </a:solidFill>
                <a:latin typeface="Times New Roman"/>
                <a:cs typeface="Times New Roman"/>
              </a:rPr>
              <a:t>43</a:t>
            </a:r>
            <a:r>
              <a:rPr dirty="0" sz="1250" spc="-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da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Lei</a:t>
            </a:r>
            <a:r>
              <a:rPr dirty="0" sz="1250" spc="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44444"/>
                </a:solidFill>
                <a:latin typeface="Times New Roman"/>
                <a:cs typeface="Times New Roman"/>
              </a:rPr>
              <a:t>Federal</a:t>
            </a:r>
            <a:r>
              <a:rPr dirty="0" sz="1250" spc="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4320/64.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 marR="67945" indent="229235">
              <a:lnSpc>
                <a:spcPts val="1340"/>
              </a:lnSpc>
            </a:pPr>
            <a:r>
              <a:rPr dirty="0" sz="1250" spc="-35">
                <a:solidFill>
                  <a:srgbClr val="3A3A3A"/>
                </a:solidFill>
                <a:latin typeface="Times New Roman"/>
                <a:cs typeface="Times New Roman"/>
              </a:rPr>
              <a:t>Artigo</a:t>
            </a:r>
            <a:r>
              <a:rPr dirty="0" sz="1250" spc="-3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3º</a:t>
            </a:r>
            <a:r>
              <a:rPr dirty="0" sz="1250" spc="-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-</a:t>
            </a:r>
            <a:r>
              <a:rPr dirty="0" sz="1250" spc="-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Revogadas</a:t>
            </a:r>
            <a:r>
              <a:rPr dirty="0" sz="1250" spc="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as</a:t>
            </a:r>
            <a:r>
              <a:rPr dirty="0" sz="1250" spc="-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disposições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B4B4B"/>
                </a:solidFill>
                <a:latin typeface="Times New Roman"/>
                <a:cs typeface="Times New Roman"/>
              </a:rPr>
              <a:t>em</a:t>
            </a:r>
            <a:r>
              <a:rPr dirty="0" sz="1250" spc="-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contrário,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44444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decreto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entra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em</a:t>
            </a:r>
            <a:r>
              <a:rPr dirty="0" sz="1250" spc="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vigor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na</a:t>
            </a:r>
            <a:r>
              <a:rPr dirty="0" sz="1250" spc="-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data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sua</a:t>
            </a:r>
            <a:r>
              <a:rPr dirty="0" sz="1250" spc="-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publicação.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1250">
              <a:latin typeface="Times New Roman"/>
              <a:cs typeface="Times New Roman"/>
            </a:endParaRPr>
          </a:p>
          <a:p>
            <a:pPr algn="ctr" marL="240665">
              <a:lnSpc>
                <a:spcPct val="100000"/>
              </a:lnSpc>
            </a:pP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Gabinete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do</a:t>
            </a:r>
            <a:r>
              <a:rPr dirty="0" sz="1250" spc="-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Prefeito.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05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Julho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2024.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124103" y="7587381"/>
            <a:ext cx="21590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5">
                <a:solidFill>
                  <a:srgbClr val="484848"/>
                </a:solidFill>
                <a:latin typeface="Times New Roman"/>
                <a:cs typeface="Times New Roman"/>
              </a:rPr>
              <a:t>Pre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09617" y="7638151"/>
            <a:ext cx="1822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424242"/>
                </a:solidFill>
                <a:latin typeface="Times New Roman"/>
                <a:cs typeface="Times New Roman"/>
              </a:rPr>
              <a:t>1C1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2025-08-06T16:56:50Z</dcterms:created>
  <dcterms:modified xsi:type="dcterms:W3CDTF">2025-08-06T16:56:50Z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