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575757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50" spc="-50">
                <a:solidFill>
                  <a:srgbClr val="545454"/>
                </a:solidFill>
              </a:rPr>
              <a:t>Servaux</a:t>
            </a:r>
            <a:endParaRPr sz="6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505050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45">
                <a:solidFill>
                  <a:srgbClr val="464646"/>
                </a:solidFill>
              </a:rPr>
              <a:t>Păgina</a:t>
            </a:r>
            <a:r>
              <a:rPr dirty="0" spc="20">
                <a:solidFill>
                  <a:srgbClr val="464646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F4F4F"/>
                </a:solidFill>
              </a:rPr>
              <a:t>#</a:t>
            </a:fld>
            <a:r>
              <a:rPr dirty="0" spc="-55">
                <a:solidFill>
                  <a:srgbClr val="4F4F4F"/>
                </a:solidFill>
              </a:rPr>
              <a:t> </a:t>
            </a:r>
            <a:r>
              <a:rPr dirty="0" spc="-40">
                <a:solidFill>
                  <a:srgbClr val="525252"/>
                </a:solidFill>
              </a:rPr>
              <a:t>de </a:t>
            </a:r>
            <a:r>
              <a:rPr dirty="0" spc="-60">
                <a:solidFill>
                  <a:srgbClr val="4D4D4D"/>
                </a:solidFill>
              </a:rPr>
              <a:t>3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575757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50" spc="-50">
                <a:solidFill>
                  <a:srgbClr val="545454"/>
                </a:solidFill>
              </a:rPr>
              <a:t>Servaux</a:t>
            </a:r>
            <a:endParaRPr sz="6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505050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45">
                <a:solidFill>
                  <a:srgbClr val="464646"/>
                </a:solidFill>
              </a:rPr>
              <a:t>Păgina</a:t>
            </a:r>
            <a:r>
              <a:rPr dirty="0" spc="20">
                <a:solidFill>
                  <a:srgbClr val="464646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F4F4F"/>
                </a:solidFill>
              </a:rPr>
              <a:t>#</a:t>
            </a:fld>
            <a:r>
              <a:rPr dirty="0" spc="-55">
                <a:solidFill>
                  <a:srgbClr val="4F4F4F"/>
                </a:solidFill>
              </a:rPr>
              <a:t> </a:t>
            </a:r>
            <a:r>
              <a:rPr dirty="0" spc="-40">
                <a:solidFill>
                  <a:srgbClr val="525252"/>
                </a:solidFill>
              </a:rPr>
              <a:t>de </a:t>
            </a:r>
            <a:r>
              <a:rPr dirty="0" spc="-60">
                <a:solidFill>
                  <a:srgbClr val="4D4D4D"/>
                </a:solidFill>
              </a:rPr>
              <a:t>3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575757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50" spc="-50">
                <a:solidFill>
                  <a:srgbClr val="545454"/>
                </a:solidFill>
              </a:rPr>
              <a:t>Servaux</a:t>
            </a:r>
            <a:endParaRPr sz="650"/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505050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45">
                <a:solidFill>
                  <a:srgbClr val="464646"/>
                </a:solidFill>
              </a:rPr>
              <a:t>Păgina</a:t>
            </a:r>
            <a:r>
              <a:rPr dirty="0" spc="20">
                <a:solidFill>
                  <a:srgbClr val="464646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F4F4F"/>
                </a:solidFill>
              </a:rPr>
              <a:t>#</a:t>
            </a:fld>
            <a:r>
              <a:rPr dirty="0" spc="-55">
                <a:solidFill>
                  <a:srgbClr val="4F4F4F"/>
                </a:solidFill>
              </a:rPr>
              <a:t> </a:t>
            </a:r>
            <a:r>
              <a:rPr dirty="0" spc="-40">
                <a:solidFill>
                  <a:srgbClr val="525252"/>
                </a:solidFill>
              </a:rPr>
              <a:t>de </a:t>
            </a:r>
            <a:r>
              <a:rPr dirty="0" spc="-60">
                <a:solidFill>
                  <a:srgbClr val="4D4D4D"/>
                </a:solidFill>
              </a:rPr>
              <a:t>3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575757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50" spc="-50">
                <a:solidFill>
                  <a:srgbClr val="545454"/>
                </a:solidFill>
              </a:rPr>
              <a:t>Servaux</a:t>
            </a:r>
            <a:endParaRPr sz="650"/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505050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45">
                <a:solidFill>
                  <a:srgbClr val="464646"/>
                </a:solidFill>
              </a:rPr>
              <a:t>Păgina</a:t>
            </a:r>
            <a:r>
              <a:rPr dirty="0" spc="20">
                <a:solidFill>
                  <a:srgbClr val="464646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F4F4F"/>
                </a:solidFill>
              </a:rPr>
              <a:t>#</a:t>
            </a:fld>
            <a:r>
              <a:rPr dirty="0" spc="-55">
                <a:solidFill>
                  <a:srgbClr val="4F4F4F"/>
                </a:solidFill>
              </a:rPr>
              <a:t> </a:t>
            </a:r>
            <a:r>
              <a:rPr dirty="0" spc="-40">
                <a:solidFill>
                  <a:srgbClr val="525252"/>
                </a:solidFill>
              </a:rPr>
              <a:t>de </a:t>
            </a:r>
            <a:r>
              <a:rPr dirty="0" spc="-60">
                <a:solidFill>
                  <a:srgbClr val="4D4D4D"/>
                </a:solidFill>
              </a:rPr>
              <a:t>3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575757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50" spc="-50">
                <a:solidFill>
                  <a:srgbClr val="545454"/>
                </a:solidFill>
              </a:rPr>
              <a:t>Servaux</a:t>
            </a:r>
            <a:endParaRPr sz="650"/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505050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45">
                <a:solidFill>
                  <a:srgbClr val="464646"/>
                </a:solidFill>
              </a:rPr>
              <a:t>Păgina</a:t>
            </a:r>
            <a:r>
              <a:rPr dirty="0" spc="20">
                <a:solidFill>
                  <a:srgbClr val="464646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F4F4F"/>
                </a:solidFill>
              </a:rPr>
              <a:t>#</a:t>
            </a:fld>
            <a:r>
              <a:rPr dirty="0" spc="-55">
                <a:solidFill>
                  <a:srgbClr val="4F4F4F"/>
                </a:solidFill>
              </a:rPr>
              <a:t> </a:t>
            </a:r>
            <a:r>
              <a:rPr dirty="0" spc="-40">
                <a:solidFill>
                  <a:srgbClr val="525252"/>
                </a:solidFill>
              </a:rPr>
              <a:t>de </a:t>
            </a:r>
            <a:r>
              <a:rPr dirty="0" spc="-60">
                <a:solidFill>
                  <a:srgbClr val="4D4D4D"/>
                </a:solidFill>
              </a:rPr>
              <a:t>3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753901" y="9679001"/>
            <a:ext cx="326572" cy="1333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575757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50" spc="-50">
                <a:solidFill>
                  <a:srgbClr val="545454"/>
                </a:solidFill>
              </a:rPr>
              <a:t>Servaux</a:t>
            </a:r>
            <a:endParaRPr sz="6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10305" y="9678873"/>
            <a:ext cx="511174" cy="1273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505050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45">
                <a:solidFill>
                  <a:srgbClr val="464646"/>
                </a:solidFill>
              </a:rPr>
              <a:t>Păgina</a:t>
            </a:r>
            <a:r>
              <a:rPr dirty="0" spc="20">
                <a:solidFill>
                  <a:srgbClr val="464646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F4F4F"/>
                </a:solidFill>
              </a:rPr>
              <a:t>#</a:t>
            </a:fld>
            <a:r>
              <a:rPr dirty="0" spc="-55">
                <a:solidFill>
                  <a:srgbClr val="4F4F4F"/>
                </a:solidFill>
              </a:rPr>
              <a:t> </a:t>
            </a:r>
            <a:r>
              <a:rPr dirty="0" spc="-40">
                <a:solidFill>
                  <a:srgbClr val="525252"/>
                </a:solidFill>
              </a:rPr>
              <a:t>de </a:t>
            </a:r>
            <a:r>
              <a:rPr dirty="0" spc="-60">
                <a:solidFill>
                  <a:srgbClr val="4D4D4D"/>
                </a:solidFill>
              </a:rPr>
              <a:t>3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Relationship Id="rId3" Type="http://schemas.openxmlformats.org/officeDocument/2006/relationships/image" Target="../media/image7.png"/><Relationship Id="rId4" Type="http://schemas.openxmlformats.org/officeDocument/2006/relationships/image" Target="../media/image8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3088" y="374685"/>
            <a:ext cx="719328" cy="73718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49936" y="9664153"/>
            <a:ext cx="6468110" cy="0"/>
          </a:xfrm>
          <a:custGeom>
            <a:avLst/>
            <a:gdLst/>
            <a:ahLst/>
            <a:cxnLst/>
            <a:rect l="l" t="t" r="r" b="b"/>
            <a:pathLst>
              <a:path w="6468109" h="0">
                <a:moveTo>
                  <a:pt x="0" y="0"/>
                </a:moveTo>
                <a:lnTo>
                  <a:pt x="6467856" y="0"/>
                </a:lnTo>
              </a:path>
            </a:pathLst>
          </a:custGeom>
          <a:ln w="9138">
            <a:solidFill>
              <a:srgbClr val="5457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52984" y="1258091"/>
            <a:ext cx="6459220" cy="0"/>
          </a:xfrm>
          <a:custGeom>
            <a:avLst/>
            <a:gdLst/>
            <a:ahLst/>
            <a:cxnLst/>
            <a:rect l="l" t="t" r="r" b="b"/>
            <a:pathLst>
              <a:path w="6459220" h="0">
                <a:moveTo>
                  <a:pt x="0" y="0"/>
                </a:moveTo>
                <a:lnTo>
                  <a:pt x="6458712" y="0"/>
                </a:lnTo>
              </a:path>
            </a:pathLst>
          </a:custGeom>
          <a:ln w="18277">
            <a:solidFill>
              <a:srgbClr val="48484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4527" y="6357474"/>
            <a:ext cx="256031" cy="9138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30111" y="5023227"/>
            <a:ext cx="445008" cy="97479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75247" y="8526388"/>
            <a:ext cx="493775" cy="280252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184240" y="187171"/>
            <a:ext cx="3080385" cy="648335"/>
          </a:xfrm>
          <a:prstGeom prst="rect">
            <a:avLst/>
          </a:prstGeom>
        </p:spPr>
        <p:txBody>
          <a:bodyPr wrap="square" lIns="0" tIns="11112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875"/>
              </a:spcBef>
            </a:pPr>
            <a:r>
              <a:rPr dirty="0" sz="1150" b="1">
                <a:solidFill>
                  <a:srgbClr val="313131"/>
                </a:solidFill>
                <a:latin typeface="Arial"/>
                <a:cs typeface="Arial"/>
              </a:rPr>
              <a:t>PREFEITURA</a:t>
            </a:r>
            <a:r>
              <a:rPr dirty="0" sz="1150" spc="6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1150" spc="8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1150" spc="-2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F2F2F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45005">
              <a:lnSpc>
                <a:spcPct val="112900"/>
              </a:lnSpc>
              <a:spcBef>
                <a:spcPts val="445"/>
              </a:spcBef>
            </a:pPr>
            <a:r>
              <a:rPr dirty="0" sz="850" spc="-35">
                <a:solidFill>
                  <a:srgbClr val="3D3D3D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2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383838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2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383838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F3F3F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60">
                <a:solidFill>
                  <a:srgbClr val="3D3D3D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3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343434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823563" y="1463450"/>
            <a:ext cx="2866390" cy="6851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79830">
              <a:lnSpc>
                <a:spcPct val="100000"/>
              </a:lnSpc>
              <a:spcBef>
                <a:spcPts val="100"/>
              </a:spcBef>
            </a:pPr>
            <a:r>
              <a:rPr dirty="0" sz="850" spc="-90">
                <a:solidFill>
                  <a:srgbClr val="444444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10">
                <a:solidFill>
                  <a:srgbClr val="444444"/>
                </a:solidFill>
                <a:latin typeface="Lucida Sans Unicode"/>
                <a:cs typeface="Lucida Sans Unicode"/>
              </a:rPr>
              <a:t> N°</a:t>
            </a:r>
            <a:r>
              <a:rPr dirty="0" sz="850" spc="-8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3D3D3D"/>
                </a:solidFill>
                <a:latin typeface="Lucida Sans Unicode"/>
                <a:cs typeface="Lucida Sans Unicode"/>
              </a:rPr>
              <a:t>2693</a:t>
            </a:r>
            <a:r>
              <a:rPr dirty="0" sz="850" spc="-8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0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B3B3B"/>
                </a:solidFill>
                <a:latin typeface="Lucida Sans Unicode"/>
                <a:cs typeface="Lucida Sans Unicode"/>
              </a:rPr>
              <a:t>8</a:t>
            </a:r>
            <a:r>
              <a:rPr dirty="0" sz="850" spc="31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B3B3B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9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3F3F3F"/>
                </a:solidFill>
                <a:latin typeface="Lucida Sans Unicode"/>
                <a:cs typeface="Lucida Sans Unicode"/>
              </a:rPr>
              <a:t>julho,</a:t>
            </a:r>
            <a:r>
              <a:rPr dirty="0" sz="850" spc="-5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B3B3B"/>
                </a:solidFill>
                <a:latin typeface="Lucida Sans Unicode"/>
                <a:cs typeface="Lucida Sans Unicode"/>
              </a:rPr>
              <a:t>2024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09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43815">
              <a:lnSpc>
                <a:spcPts val="890"/>
              </a:lnSpc>
            </a:pPr>
            <a:r>
              <a:rPr dirty="0" sz="850" spc="-90">
                <a:solidFill>
                  <a:srgbClr val="494949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464646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494949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9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525252"/>
                </a:solidFill>
                <a:latin typeface="Lucida Sans Unicode"/>
                <a:cs typeface="Lucida Sans Unicode"/>
              </a:rPr>
              <a:t>no</a:t>
            </a:r>
            <a:r>
              <a:rPr dirty="0" sz="85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4B4B4B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1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F4F4F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2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14141"/>
                </a:solidFill>
                <a:latin typeface="Lucida Sans Unicode"/>
                <a:cs typeface="Lucida Sans Unicode"/>
              </a:rPr>
              <a:t>R$3.370.000,00,</a:t>
            </a:r>
            <a:r>
              <a:rPr dirty="0" sz="850" spc="-3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464646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80">
                <a:solidFill>
                  <a:srgbClr val="4D4D4D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6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B4B4B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5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494949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7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464646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850" spc="7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505050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D4D4D"/>
                </a:solidFill>
                <a:latin typeface="Lucida Sans Unicode"/>
                <a:cs typeface="Lucida Sans Unicode"/>
              </a:rPr>
              <a:t>da</a:t>
            </a:r>
            <a:r>
              <a:rPr dirty="0" sz="85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D4D4D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3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24242"/>
                </a:solidFill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33847" y="2631677"/>
            <a:ext cx="6277610" cy="927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790575">
              <a:lnSpc>
                <a:spcPct val="131700"/>
              </a:lnSpc>
              <a:spcBef>
                <a:spcPts val="100"/>
              </a:spcBef>
            </a:pPr>
            <a:r>
              <a:rPr dirty="0" sz="850" spc="-55">
                <a:solidFill>
                  <a:srgbClr val="525252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8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44444"/>
                </a:solidFill>
                <a:latin typeface="Lucida Sans Unicode"/>
                <a:cs typeface="Lucida Sans Unicode"/>
              </a:rPr>
              <a:t>PREFEITO</a:t>
            </a:r>
            <a:r>
              <a:rPr dirty="0" sz="850" spc="-2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424242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50" spc="-2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4B4B4B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5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4F4F4F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5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4B4B4B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5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94949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5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B3B3B"/>
                </a:solidFill>
                <a:latin typeface="Lucida Sans Unicode"/>
                <a:cs typeface="Lucida Sans Unicode"/>
              </a:rPr>
              <a:t>legais,</a:t>
            </a:r>
            <a:r>
              <a:rPr dirty="0" sz="850" spc="-1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3B3B3B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50" spc="-13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44444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505050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94949"/>
                </a:solidFill>
                <a:latin typeface="Lucida Sans Unicode"/>
                <a:cs typeface="Lucida Sans Unicode"/>
              </a:rPr>
              <a:t>acordo</a:t>
            </a:r>
            <a:r>
              <a:rPr dirty="0" sz="850" spc="-5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525252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6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575757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75">
                <a:solidFill>
                  <a:srgbClr val="575757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F4F4F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1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solidFill>
                  <a:srgbClr val="525252"/>
                </a:solidFill>
                <a:latin typeface="Lucida Sans Unicode"/>
                <a:cs typeface="Lucida Sans Unicode"/>
              </a:rPr>
              <a:t>the</a:t>
            </a:r>
            <a:r>
              <a:rPr dirty="0" sz="850" spc="-6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4D4D4D"/>
                </a:solidFill>
                <a:latin typeface="Lucida Sans Unicode"/>
                <a:cs typeface="Lucida Sans Unicode"/>
              </a:rPr>
              <a:t>confere</a:t>
            </a:r>
            <a:r>
              <a:rPr dirty="0" sz="850" spc="-2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525252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7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505050"/>
                </a:solidFill>
                <a:latin typeface="Lucida Sans Unicode"/>
                <a:cs typeface="Lucida Sans Unicode"/>
              </a:rPr>
              <a:t>art.</a:t>
            </a:r>
            <a:r>
              <a:rPr dirty="0" sz="850" spc="-9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94949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18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D4D4D"/>
                </a:solidFill>
                <a:latin typeface="Lucida Sans Unicode"/>
                <a:cs typeface="Lucida Sans Unicode"/>
              </a:rPr>
              <a:t>da </a:t>
            </a:r>
            <a:r>
              <a:rPr dirty="0" sz="850">
                <a:solidFill>
                  <a:srgbClr val="4B4B4B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13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94949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1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5">
                <a:solidFill>
                  <a:srgbClr val="424242"/>
                </a:solidFill>
                <a:latin typeface="Lucida Sans Unicode"/>
                <a:cs typeface="Lucida Sans Unicode"/>
              </a:rPr>
              <a:t>823/2023</a:t>
            </a:r>
            <a:r>
              <a:rPr dirty="0" sz="850" spc="-2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64646"/>
                </a:solidFill>
                <a:latin typeface="Lucida Sans Unicode"/>
                <a:cs typeface="Lucida Sans Unicode"/>
              </a:rPr>
              <a:t>datada</a:t>
            </a:r>
            <a:r>
              <a:rPr dirty="0" sz="850" spc="3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D4D4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0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40">
                <a:solidFill>
                  <a:srgbClr val="464646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850" spc="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64646"/>
                </a:solidFill>
                <a:latin typeface="Lucida Sans Unicode"/>
                <a:cs typeface="Lucida Sans Unicode"/>
              </a:rPr>
              <a:t>publicada</a:t>
            </a:r>
            <a:r>
              <a:rPr dirty="0" sz="850" spc="3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494949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1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4D4D4D"/>
                </a:solidFill>
                <a:latin typeface="Lucida Sans Unicode"/>
                <a:cs typeface="Lucida Sans Unicode"/>
              </a:rPr>
              <a:t>21/12/2023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dirty="0" u="heavy" sz="850" spc="-70">
                <a:solidFill>
                  <a:srgbClr val="464646"/>
                </a:solidFill>
                <a:uFill>
                  <a:solidFill>
                    <a:srgbClr val="4B5457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50" spc="-85">
                <a:solidFill>
                  <a:srgbClr val="464646"/>
                </a:solidFill>
                <a:uFill>
                  <a:solidFill>
                    <a:srgbClr val="4B54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494949"/>
                </a:solidFill>
                <a:uFill>
                  <a:solidFill>
                    <a:srgbClr val="4B5457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45">
                <a:solidFill>
                  <a:srgbClr val="494949"/>
                </a:solidFill>
                <a:uFill>
                  <a:solidFill>
                    <a:srgbClr val="4B54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45">
                <a:solidFill>
                  <a:srgbClr val="494949"/>
                </a:solidFill>
                <a:uFill>
                  <a:solidFill>
                    <a:srgbClr val="4B5457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50" spc="-65">
                <a:solidFill>
                  <a:srgbClr val="494949"/>
                </a:solidFill>
                <a:uFill>
                  <a:solidFill>
                    <a:srgbClr val="4B54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505050"/>
                </a:solidFill>
                <a:uFill>
                  <a:solidFill>
                    <a:srgbClr val="4B5457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50" spc="-45">
                <a:solidFill>
                  <a:srgbClr val="505050"/>
                </a:solidFill>
                <a:uFill>
                  <a:solidFill>
                    <a:srgbClr val="4B54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4B4B4B"/>
                </a:solidFill>
                <a:uFill>
                  <a:solidFill>
                    <a:srgbClr val="4B5457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20">
                <a:solidFill>
                  <a:srgbClr val="4B4B4B"/>
                </a:solidFill>
                <a:uFill>
                  <a:solidFill>
                    <a:srgbClr val="4B54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10">
                <a:solidFill>
                  <a:srgbClr val="545454"/>
                </a:solidFill>
                <a:uFill>
                  <a:solidFill>
                    <a:srgbClr val="4B5457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50" spc="-30">
                <a:solidFill>
                  <a:srgbClr val="545454"/>
                </a:solidFill>
                <a:uFill>
                  <a:solidFill>
                    <a:srgbClr val="4B5457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25">
                <a:solidFill>
                  <a:srgbClr val="464646"/>
                </a:solidFill>
                <a:uFill>
                  <a:solidFill>
                    <a:srgbClr val="4B5457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0040">
              <a:lnSpc>
                <a:spcPct val="100000"/>
              </a:lnSpc>
              <a:spcBef>
                <a:spcPts val="1160"/>
              </a:spcBef>
            </a:pPr>
            <a:r>
              <a:rPr dirty="0" sz="850" spc="-105">
                <a:solidFill>
                  <a:srgbClr val="484848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5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F4F4F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6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4F4F4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2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4B4B4B"/>
                </a:solidFill>
                <a:latin typeface="Lucida Sans Unicode"/>
                <a:cs typeface="Lucida Sans Unicode"/>
              </a:rPr>
              <a:t>Fica</a:t>
            </a:r>
            <a:r>
              <a:rPr dirty="0" sz="85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494949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1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94949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2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525252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3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525252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0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4D4D4D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-2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525252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62727" y="4299450"/>
            <a:ext cx="2662555" cy="35369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65"/>
              </a:spcBef>
            </a:pPr>
            <a:r>
              <a:rPr dirty="0" u="heavy" baseline="6535" sz="1275" spc="-44">
                <a:solidFill>
                  <a:srgbClr val="343434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Dota</a:t>
            </a:r>
            <a:r>
              <a:rPr dirty="0" u="heavy" sz="850" spc="-30">
                <a:solidFill>
                  <a:srgbClr val="343434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s</a:t>
            </a:r>
            <a:r>
              <a:rPr dirty="0" u="heavy" sz="850" spc="55">
                <a:solidFill>
                  <a:srgbClr val="343434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baseline="3267" sz="1275" spc="-15">
                <a:solidFill>
                  <a:srgbClr val="343434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es</a:t>
            </a:r>
            <a:r>
              <a:rPr dirty="0" u="heavy" baseline="3267" sz="1275" spc="-120">
                <a:solidFill>
                  <a:srgbClr val="343434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baseline="3267" sz="1275" spc="-15">
                <a:solidFill>
                  <a:srgbClr val="3F3F3F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Suplementadas</a:t>
            </a:r>
            <a:endParaRPr baseline="3267" sz="1275">
              <a:latin typeface="Lucida Sans Unicode"/>
              <a:cs typeface="Lucida Sans Unicode"/>
            </a:endParaRPr>
          </a:p>
          <a:p>
            <a:pPr marL="84455">
              <a:lnSpc>
                <a:spcPct val="100000"/>
              </a:lnSpc>
              <a:spcBef>
                <a:spcPts val="200"/>
              </a:spcBef>
            </a:pPr>
            <a:r>
              <a:rPr dirty="0" sz="1000" spc="-30" b="1">
                <a:solidFill>
                  <a:srgbClr val="363636"/>
                </a:solidFill>
                <a:latin typeface="Arial"/>
                <a:cs typeface="Arial"/>
              </a:rPr>
              <a:t>PREFEITURA</a:t>
            </a:r>
            <a:r>
              <a:rPr dirty="0" sz="1000" spc="3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1000" spc="-30" b="1">
                <a:solidFill>
                  <a:srgbClr val="363636"/>
                </a:solidFill>
                <a:latin typeface="Arial"/>
                <a:cs typeface="Arial"/>
              </a:rPr>
              <a:t>MUNICIPAL</a:t>
            </a:r>
            <a:r>
              <a:rPr dirty="0" sz="1000" spc="2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1000" spc="-20" b="1">
                <a:solidFill>
                  <a:srgbClr val="3D3D3D"/>
                </a:solidFill>
                <a:latin typeface="Arial"/>
                <a:cs typeface="Arial"/>
              </a:rPr>
              <a:t>DE</a:t>
            </a:r>
            <a:r>
              <a:rPr dirty="0" sz="1000" spc="-45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3A3A3A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02010" y="4599541"/>
            <a:ext cx="2889250" cy="53721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45"/>
              </a:spcBef>
              <a:tabLst>
                <a:tab pos="787400" algn="l"/>
              </a:tabLst>
            </a:pPr>
            <a:r>
              <a:rPr dirty="0" sz="850" spc="-10" b="1">
                <a:solidFill>
                  <a:srgbClr val="333333"/>
                </a:solidFill>
                <a:latin typeface="Arial"/>
                <a:cs typeface="Arial"/>
              </a:rPr>
              <a:t>01.03</a:t>
            </a:r>
            <a:r>
              <a:rPr dirty="0" sz="850" b="1">
                <a:solidFill>
                  <a:srgbClr val="333333"/>
                </a:solidFill>
                <a:latin typeface="Arial"/>
                <a:cs typeface="Arial"/>
              </a:rPr>
              <a:t>	</a:t>
            </a:r>
            <a:r>
              <a:rPr dirty="0" sz="850" spc="-50" b="1">
                <a:solidFill>
                  <a:srgbClr val="424242"/>
                </a:solidFill>
                <a:latin typeface="Arial"/>
                <a:cs typeface="Arial"/>
              </a:rPr>
              <a:t>Procuradoria</a:t>
            </a:r>
            <a:r>
              <a:rPr dirty="0" sz="850" spc="6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50" spc="-50" b="1">
                <a:solidFill>
                  <a:srgbClr val="414141"/>
                </a:solidFill>
                <a:latin typeface="Arial"/>
                <a:cs typeface="Arial"/>
              </a:rPr>
              <a:t>Geral</a:t>
            </a:r>
            <a:r>
              <a:rPr dirty="0" sz="850" spc="-40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850" spc="-45" b="1">
                <a:solidFill>
                  <a:srgbClr val="4D4D4D"/>
                </a:solidFill>
                <a:latin typeface="Arial"/>
                <a:cs typeface="Arial"/>
              </a:rPr>
              <a:t>do</a:t>
            </a:r>
            <a:r>
              <a:rPr dirty="0" sz="850" spc="-40" b="1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3F3F3F"/>
                </a:solidFill>
                <a:latin typeface="Arial"/>
                <a:cs typeface="Arial"/>
              </a:rPr>
              <a:t>Municipio</a:t>
            </a:r>
            <a:endParaRPr sz="850">
              <a:latin typeface="Arial"/>
              <a:cs typeface="Arial"/>
            </a:endParaRPr>
          </a:p>
          <a:p>
            <a:pPr marL="13335" marR="5080" indent="-1270">
              <a:lnSpc>
                <a:spcPct val="127000"/>
              </a:lnSpc>
              <a:spcBef>
                <a:spcPts val="75"/>
              </a:spcBef>
              <a:tabLst>
                <a:tab pos="785495" algn="l"/>
              </a:tabLst>
            </a:pPr>
            <a:r>
              <a:rPr dirty="0" sz="850" spc="-10">
                <a:solidFill>
                  <a:srgbClr val="3B3B3B"/>
                </a:solidFill>
                <a:latin typeface="Lucida Sans Unicode"/>
                <a:cs typeface="Lucida Sans Unicode"/>
              </a:rPr>
              <a:t>2.795</a:t>
            </a:r>
            <a:r>
              <a:rPr dirty="0" sz="850">
                <a:solidFill>
                  <a:srgbClr val="3B3B3B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90">
                <a:solidFill>
                  <a:srgbClr val="464646"/>
                </a:solidFill>
                <a:latin typeface="Lucida Sans Unicode"/>
                <a:cs typeface="Lucida Sans Unicode"/>
              </a:rPr>
              <a:t>Manutencão</a:t>
            </a:r>
            <a:r>
              <a:rPr dirty="0" sz="850" spc="4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565656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3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4F4F4F"/>
                </a:solidFill>
                <a:latin typeface="Lucida Sans Unicode"/>
                <a:cs typeface="Lucida Sans Unicode"/>
              </a:rPr>
              <a:t>ODeracionalizacäo</a:t>
            </a:r>
            <a:r>
              <a:rPr dirty="0" sz="850" spc="-6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545454"/>
                </a:solidFill>
                <a:latin typeface="Lucida Sans Unicode"/>
                <a:cs typeface="Lucida Sans Unicode"/>
              </a:rPr>
              <a:t>das</a:t>
            </a:r>
            <a:r>
              <a:rPr dirty="0" sz="850" spc="-4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505050"/>
                </a:solidFill>
                <a:latin typeface="Lucida Sans Unicode"/>
                <a:cs typeface="Lucida Sans Unicode"/>
              </a:rPr>
              <a:t>Unidades </a:t>
            </a:r>
            <a:r>
              <a:rPr dirty="0" sz="850" spc="-10">
                <a:solidFill>
                  <a:srgbClr val="383838"/>
                </a:solidFill>
                <a:latin typeface="Lucida Sans Unicode"/>
                <a:cs typeface="Lucida Sans Unicode"/>
              </a:rPr>
              <a:t>3.1.9.0.91.00</a:t>
            </a:r>
            <a:r>
              <a:rPr dirty="0" sz="850">
                <a:solidFill>
                  <a:srgbClr val="383838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2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94949"/>
                </a:solidFill>
                <a:latin typeface="Lucida Sans Unicode"/>
                <a:cs typeface="Lucida Sans Unicode"/>
              </a:rPr>
              <a:t>SENTENÇAS</a:t>
            </a:r>
            <a:r>
              <a:rPr dirty="0" sz="850" spc="2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94949"/>
                </a:solidFill>
                <a:latin typeface="Lucida Sans Unicode"/>
                <a:cs typeface="Lucida Sans Unicode"/>
              </a:rPr>
              <a:t>JUDICIAIS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297786" y="4981842"/>
            <a:ext cx="145669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0">
                <a:solidFill>
                  <a:srgbClr val="545454"/>
                </a:solidFill>
                <a:latin typeface="Lucida Sans Unicode"/>
                <a:cs typeface="Lucida Sans Unicode"/>
              </a:rPr>
              <a:t>Outros</a:t>
            </a:r>
            <a:r>
              <a:rPr dirty="0" sz="850" spc="-3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525252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2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565656"/>
                </a:solidFill>
                <a:latin typeface="Lucida Sans Unicode"/>
                <a:cs typeface="Lucida Sans Unicode"/>
              </a:rPr>
              <a:t>não</a:t>
            </a:r>
            <a:r>
              <a:rPr dirty="0" sz="850" spc="1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494949"/>
                </a:solidFill>
                <a:latin typeface="Lucida Sans Unicode"/>
                <a:cs typeface="Lucida Sans Unicode"/>
              </a:rPr>
              <a:t>Vinculados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778179" y="9671253"/>
            <a:ext cx="4762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50">
                <a:solidFill>
                  <a:srgbClr val="777777"/>
                </a:solidFill>
                <a:latin typeface="Lucida Sans Unicode"/>
                <a:cs typeface="Lucida Sans Unicode"/>
              </a:rPr>
              <a:t>.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751162" y="9671253"/>
            <a:ext cx="29527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solidFill>
                  <a:srgbClr val="565656"/>
                </a:solidFill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13268" y="9278544"/>
            <a:ext cx="1449070" cy="37274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45" b="1">
                <a:solidFill>
                  <a:srgbClr val="464646"/>
                </a:solidFill>
                <a:latin typeface="Arial"/>
                <a:cs typeface="Arial"/>
              </a:rPr>
              <a:t>Total</a:t>
            </a:r>
            <a:r>
              <a:rPr dirty="0" sz="850" spc="-15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850" spc="-70" b="1">
                <a:solidFill>
                  <a:srgbClr val="464646"/>
                </a:solidFill>
                <a:latin typeface="Arial"/>
                <a:cs typeface="Arial"/>
              </a:rPr>
              <a:t>do</a:t>
            </a:r>
            <a:r>
              <a:rPr dirty="0" sz="850" spc="-15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850" spc="-50" b="1">
                <a:solidFill>
                  <a:srgbClr val="424242"/>
                </a:solidFill>
                <a:latin typeface="Arial"/>
                <a:cs typeface="Arial"/>
              </a:rPr>
              <a:t>Projeto</a:t>
            </a:r>
            <a:r>
              <a:rPr dirty="0" sz="850" spc="3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5B5B5B"/>
                </a:solidFill>
                <a:latin typeface="Arial"/>
                <a:cs typeface="Arial"/>
              </a:rPr>
              <a:t>/</a:t>
            </a:r>
            <a:r>
              <a:rPr dirty="0" sz="850" spc="-35" b="1">
                <a:solidFill>
                  <a:srgbClr val="5B5B5B"/>
                </a:solidFill>
                <a:latin typeface="Arial"/>
                <a:cs typeface="Arial"/>
              </a:rPr>
              <a:t> </a:t>
            </a:r>
            <a:r>
              <a:rPr dirty="0" sz="850" spc="-55" b="1">
                <a:solidFill>
                  <a:srgbClr val="3B3B3B"/>
                </a:solidFill>
                <a:latin typeface="Arial"/>
                <a:cs typeface="Arial"/>
              </a:rPr>
              <a:t>Atividade</a:t>
            </a:r>
            <a:r>
              <a:rPr dirty="0" sz="850" spc="25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494949"/>
                </a:solidFill>
                <a:latin typeface="Arial"/>
                <a:cs typeface="Arial"/>
              </a:rPr>
              <a:t>RS</a:t>
            </a:r>
            <a:endParaRPr sz="85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350"/>
              </a:spcBef>
            </a:pPr>
            <a:r>
              <a:rPr dirty="0" sz="850" spc="-60">
                <a:solidFill>
                  <a:srgbClr val="484848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6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494949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5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3F3F3F"/>
                </a:solidFill>
                <a:latin typeface="Lucida Sans Unicode"/>
                <a:cs typeface="Lucida Sans Unicode"/>
              </a:rPr>
              <a:t>Unidade</a:t>
            </a:r>
            <a:r>
              <a:rPr dirty="0" sz="850" spc="114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545454"/>
                </a:solidFill>
                <a:latin typeface="Lucida Sans Unicode"/>
                <a:cs typeface="Lucida Sans Unicode"/>
              </a:rPr>
              <a:t>RS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374862" y="5148186"/>
          <a:ext cx="6390640" cy="4157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7390"/>
                <a:gridCol w="4933315"/>
                <a:gridCol w="673100"/>
              </a:tblGrid>
              <a:tr h="16446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08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6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5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7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/ </a:t>
                      </a:r>
                      <a:r>
                        <a:rPr dirty="0" sz="850" spc="-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-2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3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80.000,00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  <a:tr h="17653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08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6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6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14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3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80.000,00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9685"/>
                </a:tc>
              </a:tr>
              <a:tr h="158115"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1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01.06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4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50" spc="2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25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Administração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2.802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9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50" spc="3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3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Oßeracionalizacão</a:t>
                      </a:r>
                      <a:r>
                        <a:rPr dirty="0" sz="850" spc="-3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4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Unìdades</a:t>
                      </a:r>
                      <a:r>
                        <a:rPr dirty="0" sz="850" spc="9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557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4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3.1.9.0.04.00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60"/>
                        </a:spcBef>
                        <a:tabLst>
                          <a:tab pos="3223260" algn="l"/>
                        </a:tabLst>
                      </a:pPr>
                      <a:r>
                        <a:rPr dirty="0" sz="850" spc="-6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CONTRATAÇÃO</a:t>
                      </a:r>
                      <a:r>
                        <a:rPr dirty="0" sz="850" spc="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POR</a:t>
                      </a:r>
                      <a:r>
                        <a:rPr dirty="0" sz="850" spc="-2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TEMPO</a:t>
                      </a:r>
                      <a:r>
                        <a:rPr dirty="0" sz="850" spc="-3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DETERMINADO</a:t>
                      </a:r>
                      <a:r>
                        <a:rPr dirty="0" sz="8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7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5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1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7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1.900.000,00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95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2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5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850" spc="-50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Projeto</a:t>
                      </a:r>
                      <a:r>
                        <a:rPr dirty="0" sz="850" spc="-2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>
                          <a:solidFill>
                            <a:srgbClr val="626262"/>
                          </a:solidFill>
                          <a:latin typeface="Arial Black"/>
                          <a:cs typeface="Arial Black"/>
                        </a:rPr>
                        <a:t>/</a:t>
                      </a:r>
                      <a:r>
                        <a:rPr dirty="0" sz="850" spc="-30">
                          <a:solidFill>
                            <a:srgbClr val="62626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2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Atividade</a:t>
                      </a:r>
                      <a:r>
                        <a:rPr dirty="0" sz="850" spc="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545454"/>
                          </a:solidFill>
                          <a:latin typeface="Arial Black"/>
                          <a:cs typeface="Arial Black"/>
                        </a:rPr>
                        <a:t>RS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8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1.900.000,00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6510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95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12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15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45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5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50" spc="9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Rț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8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1.900.000,00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1590"/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50" spc="-4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50" spc="3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50" spc="-4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8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2.041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6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Educação</a:t>
                      </a:r>
                      <a:r>
                        <a:rPr dirty="0" sz="850" spc="-3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Básica</a:t>
                      </a:r>
                      <a:r>
                        <a:rPr dirty="0" sz="850" spc="-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(FUNDEB)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4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3.1.9.0.13.03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229610" algn="l"/>
                        </a:tabLst>
                      </a:pPr>
                      <a:r>
                        <a:rPr dirty="0" baseline="3267" sz="1275" spc="-3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OBRIGA</a:t>
                      </a:r>
                      <a:r>
                        <a:rPr dirty="0" sz="850" spc="-2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CÕ</a:t>
                      </a:r>
                      <a:r>
                        <a:rPr dirty="0" baseline="3267" sz="1275" spc="-3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ES</a:t>
                      </a:r>
                      <a:r>
                        <a:rPr dirty="0" baseline="3267" sz="1275" spc="1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67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PATRONIAS</a:t>
                      </a:r>
                      <a:r>
                        <a:rPr dirty="0" baseline="3267" sz="127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solidFill>
                            <a:srgbClr val="5E5E5E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104">
                          <a:solidFill>
                            <a:srgbClr val="5E5E5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INSS</a:t>
                      </a:r>
                      <a:r>
                        <a:rPr dirty="0" baseline="3267" sz="1275" spc="-209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02">
                          <a:solidFill>
                            <a:srgbClr val="696969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baseline="3267" sz="1275" spc="-179">
                          <a:solidFill>
                            <a:srgbClr val="69696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REG.</a:t>
                      </a:r>
                      <a:r>
                        <a:rPr dirty="0" baseline="3267" sz="1275" spc="-142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PROP.</a:t>
                      </a:r>
                      <a:r>
                        <a:rPr dirty="0" baseline="3267" sz="1275" spc="-127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PREV.</a:t>
                      </a:r>
                      <a:r>
                        <a:rPr dirty="0" baseline="3267" sz="127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12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Transferências</a:t>
                      </a:r>
                      <a:r>
                        <a:rPr dirty="0" baseline="3267" sz="1275" spc="-13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7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baseline="3267" sz="1275" spc="-82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FUNDEB</a:t>
                      </a:r>
                      <a:r>
                        <a:rPr dirty="0" baseline="3267" sz="1275" spc="37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22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15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Imßostc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7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1.035.000,00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600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637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45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0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505050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0" b="1">
                          <a:solidFill>
                            <a:srgbClr val="50505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606060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0" b="1">
                          <a:solidFill>
                            <a:srgbClr val="60606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RR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1.035.000,00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95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50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15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4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R5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1.035.000,00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</a:tr>
              <a:tr h="16256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01.13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45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45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4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5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Servlços</a:t>
                      </a:r>
                      <a:r>
                        <a:rPr dirty="0" sz="850" spc="15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Públicos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2.825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9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3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3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850" spc="-5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20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4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3223260" algn="l"/>
                        </a:tabLst>
                      </a:pPr>
                      <a:r>
                        <a:rPr dirty="0" sz="850" spc="-4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50" spc="5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30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50" spc="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50" spc="-6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95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PESSOA </a:t>
                      </a:r>
                      <a:r>
                        <a:rPr dirty="0" sz="850" spc="-1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r>
                        <a:rPr dirty="0" sz="85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7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5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1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ImDosto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55.000,00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63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45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5B5B5B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0" b="1">
                          <a:solidFill>
                            <a:srgbClr val="5B5B5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55.000,00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76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6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6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14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55.000,00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6446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50" spc="-1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01.30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50" spc="-45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50" spc="7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4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7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Indústria,</a:t>
                      </a:r>
                      <a:r>
                        <a:rPr dirty="0" sz="850" spc="6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Comércio,</a:t>
                      </a:r>
                      <a:r>
                        <a:rPr dirty="0" sz="850" spc="45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Ciência,</a:t>
                      </a:r>
                      <a:r>
                        <a:rPr dirty="0" sz="850" spc="30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Tecnologia</a:t>
                      </a:r>
                      <a:r>
                        <a:rPr dirty="0" sz="850" spc="4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10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Inovação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2.945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9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50" spc="3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6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Operacionalizacăo</a:t>
                      </a:r>
                      <a:r>
                        <a:rPr dirty="0" sz="85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4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4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3221990" algn="l"/>
                        </a:tabLst>
                      </a:pPr>
                      <a:r>
                        <a:rPr dirty="0" sz="850" spc="-4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50" spc="4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25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50" spc="-2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50" spc="-4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6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-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r>
                        <a:rPr dirty="0" sz="85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9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2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6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850" spc="-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2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76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6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8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b="1">
                          <a:solidFill>
                            <a:srgbClr val="565656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0" b="1">
                          <a:solidFill>
                            <a:srgbClr val="56565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Rț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76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6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14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5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01.31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50" spc="-4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50" spc="2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50" spc="-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8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Cultura</a:t>
                      </a:r>
                      <a:r>
                        <a:rPr dirty="0" sz="850" spc="1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Turiamo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02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2.046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9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50" spc="4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6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Ogeracionalizacão</a:t>
                      </a:r>
                      <a:r>
                        <a:rPr dirty="0" sz="850" spc="-4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6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4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221990" algn="l"/>
                        </a:tabLst>
                      </a:pPr>
                      <a:r>
                        <a:rPr dirty="0" sz="850" spc="-4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50" spc="1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35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50" spc="2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50" spc="-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70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r>
                        <a:rPr dirty="0" sz="85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9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2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6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4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5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100.000,00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6510"/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6159841" y="9278544"/>
            <a:ext cx="497840" cy="37274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140">
                <a:solidFill>
                  <a:srgbClr val="414141"/>
                </a:solidFill>
                <a:latin typeface="Arial Black"/>
                <a:cs typeface="Arial Black"/>
              </a:rPr>
              <a:t>100.000,00</a:t>
            </a:r>
            <a:endParaRPr sz="8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140">
                <a:solidFill>
                  <a:srgbClr val="3F3F3F"/>
                </a:solidFill>
                <a:latin typeface="Arial Black"/>
                <a:cs typeface="Arial Black"/>
              </a:rPr>
              <a:t>100.000,00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204208" y="9674300"/>
            <a:ext cx="48260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35">
                <a:solidFill>
                  <a:srgbClr val="4B4B4B"/>
                </a:solidFill>
                <a:latin typeface="Lucida Sans Unicode"/>
                <a:cs typeface="Lucida Sans Unicode"/>
              </a:rPr>
              <a:t>Página</a:t>
            </a:r>
            <a:r>
              <a:rPr dirty="0" sz="600" spc="1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35">
                <a:solidFill>
                  <a:srgbClr val="5D5D5D"/>
                </a:solidFill>
                <a:latin typeface="Lucida Sans Unicode"/>
                <a:cs typeface="Lucida Sans Unicode"/>
              </a:rPr>
              <a:t>1</a:t>
            </a:r>
            <a:r>
              <a:rPr dirty="0" sz="600" spc="-50">
                <a:solidFill>
                  <a:srgbClr val="5D5D5D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30">
                <a:solidFill>
                  <a:srgbClr val="565656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-85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50">
                <a:solidFill>
                  <a:srgbClr val="4D4D4D"/>
                </a:solidFill>
                <a:latin typeface="Lucida Sans Unicode"/>
                <a:cs typeface="Lucida Sans Unicode"/>
              </a:rPr>
              <a:t>3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3088" y="392963"/>
            <a:ext cx="707136" cy="70977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52984" y="9670246"/>
            <a:ext cx="6468110" cy="0"/>
          </a:xfrm>
          <a:custGeom>
            <a:avLst/>
            <a:gdLst/>
            <a:ahLst/>
            <a:cxnLst/>
            <a:rect l="l" t="t" r="r" b="b"/>
            <a:pathLst>
              <a:path w="6468109" h="0">
                <a:moveTo>
                  <a:pt x="0" y="0"/>
                </a:moveTo>
                <a:lnTo>
                  <a:pt x="6467856" y="0"/>
                </a:lnTo>
              </a:path>
            </a:pathLst>
          </a:custGeom>
          <a:ln w="9138">
            <a:solidFill>
              <a:srgbClr val="4F57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56031" y="1258091"/>
            <a:ext cx="6456045" cy="0"/>
          </a:xfrm>
          <a:custGeom>
            <a:avLst/>
            <a:gdLst/>
            <a:ahLst/>
            <a:cxnLst/>
            <a:rect l="l" t="t" r="r" b="b"/>
            <a:pathLst>
              <a:path w="6456045" h="0">
                <a:moveTo>
                  <a:pt x="0" y="0"/>
                </a:moveTo>
                <a:lnTo>
                  <a:pt x="6455664" y="0"/>
                </a:lnTo>
              </a:path>
            </a:pathLst>
          </a:custGeom>
          <a:ln w="18277">
            <a:solidFill>
              <a:srgbClr val="46464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5016450" y="6848808"/>
            <a:ext cx="133350" cy="11112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750" spc="-95">
                <a:solidFill>
                  <a:srgbClr val="5B5B5B"/>
                </a:solidFill>
                <a:latin typeface="Courier New"/>
                <a:cs typeface="Courier New"/>
              </a:rPr>
              <a:t>O'</a:t>
            </a:r>
            <a:endParaRPr sz="750">
              <a:latin typeface="Courier New"/>
              <a:cs typeface="Courier New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780606" y="9679001"/>
            <a:ext cx="51435" cy="129539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50" spc="-50">
                <a:solidFill>
                  <a:srgbClr val="757575"/>
                </a:solidFill>
                <a:latin typeface="Lucida Sans Unicode"/>
                <a:cs typeface="Lucida Sans Unicode"/>
              </a:rPr>
              <a:t>.</a:t>
            </a:r>
            <a:endParaRPr sz="6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50" spc="-50">
                <a:solidFill>
                  <a:srgbClr val="545454"/>
                </a:solidFill>
              </a:rPr>
              <a:t>Servaux</a:t>
            </a:r>
            <a:endParaRPr sz="650"/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pc="-45">
                <a:solidFill>
                  <a:srgbClr val="464646"/>
                </a:solidFill>
              </a:rPr>
              <a:t>Păgina</a:t>
            </a:r>
            <a:r>
              <a:rPr dirty="0" spc="20">
                <a:solidFill>
                  <a:srgbClr val="464646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4F4F4F"/>
                </a:solidFill>
              </a:rPr>
              <a:t>2</a:t>
            </a:fld>
            <a:r>
              <a:rPr dirty="0" spc="-55">
                <a:solidFill>
                  <a:srgbClr val="4F4F4F"/>
                </a:solidFill>
              </a:rPr>
              <a:t> </a:t>
            </a:r>
            <a:r>
              <a:rPr dirty="0" spc="-40">
                <a:solidFill>
                  <a:srgbClr val="525252"/>
                </a:solidFill>
              </a:rPr>
              <a:t>de </a:t>
            </a:r>
            <a:r>
              <a:rPr dirty="0" spc="-60">
                <a:solidFill>
                  <a:srgbClr val="4D4D4D"/>
                </a:solidFill>
              </a:rPr>
              <a:t>3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1136064" y="331777"/>
            <a:ext cx="3079750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2B2B2B"/>
                </a:solidFill>
                <a:latin typeface="Arial"/>
                <a:cs typeface="Arial"/>
              </a:rPr>
              <a:t>PREFEITURA</a:t>
            </a:r>
            <a:r>
              <a:rPr dirty="0" sz="1150" spc="55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1150" spc="6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F2F2F"/>
                </a:solidFill>
                <a:latin typeface="Arial"/>
                <a:cs typeface="Arial"/>
              </a:rPr>
              <a:t>DE</a:t>
            </a:r>
            <a:r>
              <a:rPr dirty="0" sz="1150" spc="-2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B2B2B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>
              <a:lnSpc>
                <a:spcPct val="100000"/>
              </a:lnSpc>
              <a:spcBef>
                <a:spcPts val="600"/>
              </a:spcBef>
            </a:pPr>
            <a:r>
              <a:rPr dirty="0" sz="800">
                <a:solidFill>
                  <a:srgbClr val="3D3D3D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5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-3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 b="1">
                <a:solidFill>
                  <a:srgbClr val="3A3A3A"/>
                </a:solidFill>
                <a:latin typeface="Arial"/>
                <a:cs typeface="Arial"/>
              </a:rPr>
              <a:t>Lourenço,</a:t>
            </a:r>
            <a:r>
              <a:rPr dirty="0" sz="800" spc="35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414141"/>
                </a:solidFill>
                <a:latin typeface="Arial"/>
                <a:cs typeface="Arial"/>
              </a:rPr>
              <a:t>18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800" spc="-20">
                <a:solidFill>
                  <a:srgbClr val="3B3B3B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91768" y="2011618"/>
            <a:ext cx="2614295" cy="36957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heavy" sz="800" spc="-25">
                <a:solidFill>
                  <a:srgbClr val="363636"/>
                </a:solidFill>
                <a:uFill>
                  <a:solidFill>
                    <a:srgbClr val="484B4B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heavy" sz="800">
                <a:solidFill>
                  <a:srgbClr val="363636"/>
                </a:solidFill>
                <a:uFill>
                  <a:solidFill>
                    <a:srgbClr val="484B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solidFill>
                  <a:srgbClr val="3B3B3B"/>
                </a:solidFill>
                <a:uFill>
                  <a:solidFill>
                    <a:srgbClr val="484B4B"/>
                  </a:solidFill>
                </a:uFill>
                <a:latin typeface="Lucida Sans Unicode"/>
                <a:cs typeface="Lucida Sans Unicode"/>
              </a:rPr>
              <a:t>Suplemantadas</a:t>
            </a:r>
            <a:r>
              <a:rPr dirty="0" u="heavy" sz="800" spc="500">
                <a:solidFill>
                  <a:srgbClr val="3B3B3B"/>
                </a:solidFill>
                <a:uFill>
                  <a:solidFill>
                    <a:srgbClr val="484B4B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1594">
              <a:lnSpc>
                <a:spcPct val="100000"/>
              </a:lnSpc>
              <a:spcBef>
                <a:spcPts val="305"/>
              </a:spcBef>
            </a:pPr>
            <a:r>
              <a:rPr dirty="0" sz="1000" spc="-35" b="1">
                <a:solidFill>
                  <a:srgbClr val="343434"/>
                </a:solidFill>
                <a:latin typeface="Arial"/>
                <a:cs typeface="Arial"/>
              </a:rPr>
              <a:t>PREFEITURA</a:t>
            </a:r>
            <a:r>
              <a:rPr dirty="0" sz="1000" spc="9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000" spc="-30" b="1">
                <a:solidFill>
                  <a:srgbClr val="2F2F2F"/>
                </a:solidFill>
                <a:latin typeface="Arial"/>
                <a:cs typeface="Arial"/>
              </a:rPr>
              <a:t>MUNICIPAL</a:t>
            </a:r>
            <a:r>
              <a:rPr dirty="0" sz="1000" spc="3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3B3B3B"/>
                </a:solidFill>
                <a:latin typeface="Lucida Sans Unicode"/>
                <a:cs typeface="Lucida Sans Unicode"/>
              </a:rPr>
              <a:t>DE</a:t>
            </a:r>
            <a:r>
              <a:rPr dirty="0" sz="1000" spc="-5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10">
                <a:solidFill>
                  <a:srgbClr val="383838"/>
                </a:solidFill>
                <a:latin typeface="Lucida Sans Unicode"/>
                <a:cs typeface="Lucida Sans Unicode"/>
              </a:rPr>
              <a:t>SEROPEDICA</a:t>
            </a:r>
            <a:endParaRPr sz="1000">
              <a:latin typeface="Lucida Sans Unicode"/>
              <a:cs typeface="Lucida Sans Unicode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387699" y="2368141"/>
          <a:ext cx="6383020" cy="1019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6120"/>
                <a:gridCol w="2684780"/>
                <a:gridCol w="2146300"/>
                <a:gridCol w="770889"/>
              </a:tblGrid>
              <a:tr h="17335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01.36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2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Agronegócios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159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99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1.832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6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00" spc="8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800" spc="-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7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Secretãria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00" spc="8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14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00" spc="3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00" spc="-3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25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7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5359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7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2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0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5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565656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56565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100.000,00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10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-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1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00" spc="-3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0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00" spc="140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2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100.000,00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32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0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Suplementado</a:t>
                      </a:r>
                      <a:r>
                        <a:rPr dirty="0" sz="800" spc="114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3.370.000,00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733216" y="3401102"/>
            <a:ext cx="5798185" cy="281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5930" marR="5080" indent="-443865">
              <a:lnSpc>
                <a:spcPct val="104900"/>
              </a:lnSpc>
              <a:spcBef>
                <a:spcPts val="100"/>
              </a:spcBef>
            </a:pPr>
            <a:r>
              <a:rPr dirty="0" sz="800" spc="-80">
                <a:solidFill>
                  <a:srgbClr val="444444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6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F4F4F"/>
                </a:solidFill>
                <a:latin typeface="Lucida Sans Unicode"/>
                <a:cs typeface="Lucida Sans Unicode"/>
              </a:rPr>
              <a:t>2º</a:t>
            </a:r>
            <a:r>
              <a:rPr dirty="0" sz="800" spc="-4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525252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8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D4D4D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6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64646"/>
                </a:solidFill>
                <a:latin typeface="Lucida Sans Unicode"/>
                <a:cs typeface="Lucida Sans Unicode"/>
              </a:rPr>
              <a:t>despesas</a:t>
            </a:r>
            <a:r>
              <a:rPr dirty="0" sz="800" spc="-2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F4F4F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00" spc="4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F4F4F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1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44444"/>
                </a:solidFill>
                <a:latin typeface="Lucida Sans Unicode"/>
                <a:cs typeface="Lucida Sans Unicode"/>
              </a:rPr>
              <a:t>abertura</a:t>
            </a:r>
            <a:r>
              <a:rPr dirty="0" sz="800" spc="4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4F4F4F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4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F4F4F"/>
                </a:solidFill>
                <a:latin typeface="Lucida Sans Unicode"/>
                <a:cs typeface="Lucida Sans Unicode"/>
              </a:rPr>
              <a:t>presente</a:t>
            </a:r>
            <a:r>
              <a:rPr dirty="0" sz="800" spc="2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545454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1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494949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00" spc="1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525252"/>
                </a:solidFill>
                <a:latin typeface="Lucida Sans Unicode"/>
                <a:cs typeface="Lucida Sans Unicode"/>
              </a:rPr>
              <a:t>serão</a:t>
            </a:r>
            <a:r>
              <a:rPr dirty="0" sz="800" spc="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525252"/>
                </a:solidFill>
                <a:latin typeface="Lucida Sans Unicode"/>
                <a:cs typeface="Lucida Sans Unicode"/>
              </a:rPr>
              <a:t>cobertas</a:t>
            </a:r>
            <a:r>
              <a:rPr dirty="0" sz="80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525252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3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525252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-1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B4B4B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F4F4F"/>
                </a:solidFill>
                <a:latin typeface="Lucida Sans Unicode"/>
                <a:cs typeface="Lucida Sans Unicode"/>
              </a:rPr>
              <a:t>que</a:t>
            </a:r>
            <a:r>
              <a:rPr dirty="0" sz="80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4B4B4B"/>
                </a:solidFill>
                <a:latin typeface="Lucida Sans Unicode"/>
                <a:cs typeface="Lucida Sans Unicode"/>
              </a:rPr>
              <a:t>trata</a:t>
            </a:r>
            <a:r>
              <a:rPr dirty="0" sz="800" spc="2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F4F4F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Lucida Sans Unicode"/>
                <a:cs typeface="Lucida Sans Unicode"/>
              </a:rPr>
              <a:t>Artigo </a:t>
            </a:r>
            <a:r>
              <a:rPr dirty="0" sz="800" spc="-40">
                <a:solidFill>
                  <a:srgbClr val="4F4F4F"/>
                </a:solidFill>
                <a:latin typeface="Lucida Sans Unicode"/>
                <a:cs typeface="Lucida Sans Unicode"/>
              </a:rPr>
              <a:t>43</a:t>
            </a:r>
            <a:r>
              <a:rPr dirty="0" sz="800" spc="-8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D4D4D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00" spc="-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595959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30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05050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1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525252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35">
                <a:solidFill>
                  <a:srgbClr val="525252"/>
                </a:solidFill>
                <a:latin typeface="Lucida Sans Unicode"/>
                <a:cs typeface="Lucida Sans Unicode"/>
              </a:rPr>
              <a:t> Federal</a:t>
            </a:r>
            <a:r>
              <a:rPr dirty="0" sz="800" spc="-1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505050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8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4B4B4B"/>
                </a:solidFill>
                <a:latin typeface="Lucida Sans Unicode"/>
                <a:cs typeface="Lucida Sans Unicode"/>
              </a:rPr>
              <a:t>4.320/64,</a:t>
            </a:r>
            <a:r>
              <a:rPr dirty="0" sz="800" spc="4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25252"/>
                </a:solidFill>
                <a:latin typeface="Lucida Sans Unicode"/>
                <a:cs typeface="Lucida Sans Unicode"/>
              </a:rPr>
              <a:t>lnciso</a:t>
            </a:r>
            <a:r>
              <a:rPr dirty="0" sz="800" spc="2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575757"/>
                </a:solidFill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80775" y="3751420"/>
            <a:ext cx="1601470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915" marR="5080" indent="-323850">
              <a:lnSpc>
                <a:spcPct val="142400"/>
              </a:lnSpc>
              <a:spcBef>
                <a:spcPts val="100"/>
              </a:spcBef>
            </a:pPr>
            <a:r>
              <a:rPr dirty="0" sz="800" spc="-40">
                <a:solidFill>
                  <a:srgbClr val="4F4F4F"/>
                </a:solidFill>
                <a:latin typeface="Lucida Sans Unicode"/>
                <a:cs typeface="Lucida Sans Unicode"/>
              </a:rPr>
              <a:t>lnciso:</a:t>
            </a:r>
            <a:r>
              <a:rPr dirty="0" sz="800" spc="5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595959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8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595959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80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F4F4F"/>
                </a:solidFill>
                <a:latin typeface="Lucida Sans Unicode"/>
                <a:cs typeface="Lucida Sans Unicode"/>
              </a:rPr>
              <a:t>Exœsso</a:t>
            </a:r>
            <a:r>
              <a:rPr dirty="0" sz="800" spc="-3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8484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2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D4D4D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800">
                <a:solidFill>
                  <a:srgbClr val="545454"/>
                </a:solidFill>
                <a:latin typeface="Lucida Sans Unicode"/>
                <a:cs typeface="Lucida Sans Unicode"/>
              </a:rPr>
              <a:t>III</a:t>
            </a:r>
            <a:r>
              <a:rPr dirty="0" sz="800" spc="-114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5E5E5E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50">
                <a:solidFill>
                  <a:srgbClr val="5E5E5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D4D4D"/>
                </a:solidFill>
                <a:latin typeface="Lucida Sans Unicode"/>
                <a:cs typeface="Lucida Sans Unicode"/>
              </a:rPr>
              <a:t>Anulaşão</a:t>
            </a:r>
            <a:r>
              <a:rPr dirty="0" sz="800" spc="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94949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05050"/>
                </a:solidFill>
                <a:latin typeface="Lucida Sans Unicode"/>
                <a:cs typeface="Lucida Sans Unicode"/>
              </a:rPr>
              <a:t>Dotação</a:t>
            </a:r>
            <a:r>
              <a:rPr dirty="0" sz="800" spc="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626262"/>
                </a:solidFill>
                <a:latin typeface="Lucida Sans Unicode"/>
                <a:cs typeface="Lucida Sans Unicode"/>
              </a:rPr>
              <a:t>: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679904" y="3751420"/>
            <a:ext cx="733425" cy="3727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05"/>
              </a:spcBef>
            </a:pPr>
            <a:r>
              <a:rPr dirty="0" sz="800" spc="-45">
                <a:solidFill>
                  <a:srgbClr val="4F4F4F"/>
                </a:solidFill>
                <a:latin typeface="Lucida Sans Unicode"/>
                <a:cs typeface="Lucida Sans Unicode"/>
              </a:rPr>
              <a:t>R$3.370.000,00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4B4B4B"/>
                </a:solidFill>
                <a:latin typeface="Lucida Sans Unicode"/>
                <a:cs typeface="Lucida Sans Unicode"/>
              </a:rPr>
              <a:t>$3.370.000,00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90853" y="4096927"/>
            <a:ext cx="261239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 spc="-30" b="1">
                <a:solidFill>
                  <a:srgbClr val="383838"/>
                </a:solidFill>
                <a:uFill>
                  <a:solidFill>
                    <a:srgbClr val="4B4F54"/>
                  </a:solidFill>
                </a:uFill>
                <a:latin typeface="Arial"/>
                <a:cs typeface="Arial"/>
              </a:rPr>
              <a:t>Dotações</a:t>
            </a:r>
            <a:r>
              <a:rPr dirty="0" u="heavy" sz="800" spc="15" b="1">
                <a:solidFill>
                  <a:srgbClr val="383838"/>
                </a:solidFill>
                <a:uFill>
                  <a:solidFill>
                    <a:srgbClr val="4B4F54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800" spc="-10" b="1">
                <a:solidFill>
                  <a:srgbClr val="3D3D3D"/>
                </a:solidFill>
                <a:uFill>
                  <a:solidFill>
                    <a:srgbClr val="4B4F54"/>
                  </a:solidFill>
                </a:uFill>
                <a:latin typeface="Arial"/>
                <a:cs typeface="Arial"/>
              </a:rPr>
              <a:t>Anuladas</a:t>
            </a:r>
            <a:r>
              <a:rPr dirty="0" u="heavy" sz="800" spc="500" b="1">
                <a:solidFill>
                  <a:srgbClr val="3D3D3D"/>
                </a:solidFill>
                <a:uFill>
                  <a:solidFill>
                    <a:srgbClr val="4B4F54"/>
                  </a:solidFill>
                </a:uFill>
                <a:latin typeface="Arial"/>
                <a:cs typeface="Arial"/>
              </a:rPr>
              <a:t> </a:t>
            </a:r>
            <a:endParaRPr sz="800">
              <a:latin typeface="Arial"/>
              <a:cs typeface="Arial"/>
            </a:endParaRPr>
          </a:p>
          <a:p>
            <a:pPr marL="59690">
              <a:lnSpc>
                <a:spcPct val="100000"/>
              </a:lnSpc>
              <a:spcBef>
                <a:spcPts val="330"/>
              </a:spcBef>
            </a:pPr>
            <a:r>
              <a:rPr dirty="0" sz="950" spc="-10" b="1">
                <a:solidFill>
                  <a:srgbClr val="313131"/>
                </a:solidFill>
                <a:latin typeface="Arial"/>
                <a:cs typeface="Arial"/>
              </a:rPr>
              <a:t>PREFEITURA</a:t>
            </a:r>
            <a:r>
              <a:rPr dirty="0" sz="950" spc="11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F2F2F"/>
                </a:solidFill>
                <a:latin typeface="Arial"/>
                <a:cs typeface="Arial"/>
              </a:rPr>
              <a:t>MUNICIPAL</a:t>
            </a:r>
            <a:r>
              <a:rPr dirty="0" sz="950" spc="8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464646"/>
                </a:solidFill>
                <a:latin typeface="Arial"/>
                <a:cs typeface="Arial"/>
              </a:rPr>
              <a:t>DE</a:t>
            </a:r>
            <a:r>
              <a:rPr dirty="0" sz="950" spc="-10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3F3F3F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380439" y="4454806"/>
          <a:ext cx="6393180" cy="50666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6755"/>
                <a:gridCol w="4940300"/>
                <a:gridCol w="669289"/>
              </a:tblGrid>
              <a:tr h="17462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01.06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2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Administração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159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99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2.802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6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00" spc="6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Oßeracionalizacão</a:t>
                      </a:r>
                      <a:r>
                        <a:rPr dirty="0" sz="800" spc="-4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2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114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3.1.9.0.92.00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3221990" algn="l"/>
                        </a:tabLst>
                      </a:pPr>
                      <a:r>
                        <a:rPr dirty="0" sz="800" spc="5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00" spc="2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2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EXERCÌCIOS</a:t>
                      </a:r>
                      <a:r>
                        <a:rPr dirty="0" sz="800" spc="10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r>
                        <a:rPr dirty="0" sz="800" spc="7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20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PESSOAL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năo</a:t>
                      </a:r>
                      <a:r>
                        <a:rPr dirty="0" sz="800" spc="-5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ctr" marL="1054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2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110.000,00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573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224530" algn="l"/>
                        </a:tabLst>
                      </a:pPr>
                      <a:r>
                        <a:rPr dirty="0" sz="800" spc="5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00" spc="3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4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sz="800" spc="1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năo</a:t>
                      </a:r>
                      <a:r>
                        <a:rPr dirty="0" sz="800" spc="-1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1682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75.000,00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76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20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00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5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10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646464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64646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565656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L="116839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185.000,00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</a:tr>
              <a:tr h="163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764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0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35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5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525252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1225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185.000,00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/>
                </a:tc>
              </a:tr>
              <a:tr h="172720"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01.09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4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8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2.041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Educacão</a:t>
                      </a:r>
                      <a:r>
                        <a:rPr dirty="0" sz="800" spc="-2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Básica</a:t>
                      </a:r>
                      <a:r>
                        <a:rPr dirty="0" sz="800" spc="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(FUNDEB)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3.1.9.0.13.07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227070" algn="l"/>
                        </a:tabLst>
                      </a:pPr>
                      <a:r>
                        <a:rPr dirty="0" sz="800" spc="-4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Renime</a:t>
                      </a:r>
                      <a:r>
                        <a:rPr dirty="0" sz="800" spc="-1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Próprio</a:t>
                      </a:r>
                      <a:r>
                        <a:rPr dirty="0" sz="800" spc="-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7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Previdência</a:t>
                      </a:r>
                      <a:r>
                        <a:rPr dirty="0" sz="800" spc="5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Professores</a:t>
                      </a:r>
                      <a:r>
                        <a:rPr dirty="0" sz="800" spc="1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SeroDrev</a:t>
                      </a:r>
                      <a:r>
                        <a:rPr dirty="0" sz="80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472" sz="1200" spc="-82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Transferências</a:t>
                      </a:r>
                      <a:r>
                        <a:rPr dirty="0" baseline="3472" sz="1200" spc="-127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04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baseline="3472" sz="1200" spc="7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FUNDEB</a:t>
                      </a:r>
                      <a:r>
                        <a:rPr dirty="0" baseline="3472" sz="1200" spc="89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232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472" sz="1200" spc="15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10985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2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680.000,00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76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20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626262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solidFill>
                            <a:srgbClr val="62626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20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505050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ctr" marL="1181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680.000,00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</a:tr>
              <a:tr h="17843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00" spc="-1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2.066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00" spc="-5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3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Escolares</a:t>
                      </a:r>
                      <a:r>
                        <a:rPr dirty="0" sz="800" spc="-1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6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6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Merenda</a:t>
                      </a:r>
                      <a:r>
                        <a:rPr dirty="0" sz="800" spc="6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Escolara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224530" algn="l"/>
                        </a:tabLst>
                      </a:pPr>
                      <a:r>
                        <a:rPr dirty="0" sz="8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4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5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110489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891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3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00" spc="-3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4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7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85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110489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383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2.067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6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Uniformes,</a:t>
                      </a:r>
                      <a:r>
                        <a:rPr dirty="0" sz="800" spc="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-4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Permanente,</a:t>
                      </a:r>
                      <a:r>
                        <a:rPr dirty="0" sz="800" spc="5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00" spc="-4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7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Instalacões,</a:t>
                      </a:r>
                      <a:r>
                        <a:rPr dirty="0" sz="800" spc="3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19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Didźtico</a:t>
                      </a:r>
                      <a:r>
                        <a:rPr dirty="0" sz="800" spc="1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60">
                          <a:solidFill>
                            <a:srgbClr val="60606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Distribuicão</a:t>
                      </a:r>
                      <a:r>
                        <a:rPr dirty="0" sz="800" spc="3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Gratuita</a:t>
                      </a:r>
                      <a:r>
                        <a:rPr dirty="0" sz="800" spc="-1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QSE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3.3.9.0.32.00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-6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DISTRIBUICÄO</a:t>
                      </a:r>
                      <a:r>
                        <a:rPr dirty="0" sz="800" spc="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GRATUITA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ctr" marL="1111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5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330.000.00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7145"/>
                </a:tc>
              </a:tr>
              <a:tr h="16256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85"/>
                        </a:spcBef>
                        <a:tabLst>
                          <a:tab pos="3221990" algn="l"/>
                        </a:tabLst>
                      </a:pPr>
                      <a:r>
                        <a:rPr dirty="0" sz="8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00" spc="6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14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INSTALACÔES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Royalties </a:t>
                      </a:r>
                      <a:r>
                        <a:rPr dirty="0" sz="800" spc="-16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2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União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ctr" marL="1130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5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200.000,00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7145"/>
                </a:tc>
              </a:tr>
              <a:tr h="1847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89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7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626262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60">
                          <a:solidFill>
                            <a:srgbClr val="62626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1181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6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530.000,00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</a:tr>
              <a:tr h="17335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2.808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6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00" spc="6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5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OperacionalizaCăo</a:t>
                      </a:r>
                      <a:r>
                        <a:rPr dirty="0" sz="800" spc="-5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1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1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3.1.9.0.91.00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224530" algn="l"/>
                        </a:tabLst>
                      </a:pPr>
                      <a:r>
                        <a:rPr dirty="0" baseline="3472" sz="12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SENTEN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AS</a:t>
                      </a:r>
                      <a:r>
                        <a:rPr dirty="0" baseline="3472" sz="1200" spc="397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JUDICIAIS</a:t>
                      </a:r>
                      <a:r>
                        <a:rPr dirty="0" baseline="3472" sz="120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6944" sz="1200" spc="-67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6944" sz="1200" spc="37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944" sz="1200" spc="-52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6944" sz="1200" spc="7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944" sz="1200" spc="-104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baseline="6944" sz="1200" spc="52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944" sz="1200" spc="-89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6944" sz="1200" spc="7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944" sz="1200" spc="-37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baseline="6944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L="11239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25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400.000,00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256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3221990" algn="l"/>
                        </a:tabLst>
                      </a:pP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10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7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9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14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6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2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24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5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00" spc="-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15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ctr" marL="15938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6446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218815" algn="l"/>
                        </a:tabLst>
                      </a:pPr>
                      <a:r>
                        <a:rPr dirty="0" sz="80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7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SERVIÇ.OS</a:t>
                      </a:r>
                      <a:r>
                        <a:rPr dirty="0" sz="800" spc="5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6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10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20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JURİDICA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00" spc="-4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60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50">
                          <a:solidFill>
                            <a:srgbClr val="5D5D5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Uniăo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15430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256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218815" algn="l"/>
                        </a:tabLst>
                      </a:pPr>
                      <a:r>
                        <a:rPr dirty="0" sz="80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00" spc="5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2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1060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574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3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00" spc="-3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3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7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5E5E5E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85">
                          <a:solidFill>
                            <a:srgbClr val="5E5E5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2.871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5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Construção</a:t>
                      </a:r>
                      <a:r>
                        <a:rPr dirty="0" sz="800" spc="1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Escola</a:t>
                      </a:r>
                      <a:r>
                        <a:rPr dirty="0" sz="800" spc="2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7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Ensino</a:t>
                      </a:r>
                      <a:r>
                        <a:rPr dirty="0" sz="800" spc="-4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Fundamental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223260" algn="l"/>
                        </a:tabLst>
                      </a:pPr>
                      <a:r>
                        <a:rPr dirty="0" sz="8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00" spc="3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2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INSTALAÇÖES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6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Salźrio-</a:t>
                      </a:r>
                      <a:r>
                        <a:rPr dirty="0" sz="800" spc="-2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L="1676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5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94.000,00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841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25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6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3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b="1">
                          <a:solidFill>
                            <a:srgbClr val="575757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solidFill>
                            <a:srgbClr val="57575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3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56565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ctr" marL="1619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94.000,00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7145"/>
                </a:tc>
              </a:tr>
              <a:tr h="1784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574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3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3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2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ctr" marL="285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6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2.504.000,00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3495"/>
                </a:tc>
              </a:tr>
              <a:tr h="15684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1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01.13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2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2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1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00" spc="2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Públicos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99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2.037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Iluminaçăo</a:t>
                      </a:r>
                      <a:r>
                        <a:rPr dirty="0" sz="800" spc="2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Pública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221990" algn="l"/>
                        </a:tabLst>
                      </a:pPr>
                      <a:r>
                        <a:rPr dirty="0" sz="8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7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15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3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254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JURİDICA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5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63367" y="4974487"/>
            <a:ext cx="2221992" cy="155966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5759" y="456933"/>
            <a:ext cx="691896" cy="645799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89559" y="9676338"/>
            <a:ext cx="6461760" cy="0"/>
          </a:xfrm>
          <a:custGeom>
            <a:avLst/>
            <a:gdLst/>
            <a:ahLst/>
            <a:cxnLst/>
            <a:rect l="l" t="t" r="r" b="b"/>
            <a:pathLst>
              <a:path w="6461759" h="0">
                <a:moveTo>
                  <a:pt x="0" y="0"/>
                </a:moveTo>
                <a:lnTo>
                  <a:pt x="6461760" y="0"/>
                </a:lnTo>
              </a:path>
            </a:pathLst>
          </a:custGeom>
          <a:ln w="9138">
            <a:solidFill>
              <a:srgbClr val="5457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80415" y="1264184"/>
            <a:ext cx="6459220" cy="0"/>
          </a:xfrm>
          <a:custGeom>
            <a:avLst/>
            <a:gdLst/>
            <a:ahLst/>
            <a:cxnLst/>
            <a:rect l="l" t="t" r="r" b="b"/>
            <a:pathLst>
              <a:path w="6459220" h="0">
                <a:moveTo>
                  <a:pt x="0" y="0"/>
                </a:moveTo>
                <a:lnTo>
                  <a:pt x="6458712" y="0"/>
                </a:lnTo>
              </a:path>
            </a:pathLst>
          </a:custGeom>
          <a:ln w="18277">
            <a:solidFill>
              <a:srgbClr val="464646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08776" y="2769020"/>
            <a:ext cx="490727" cy="85294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165951" y="238959"/>
            <a:ext cx="3074035" cy="651510"/>
          </a:xfrm>
          <a:prstGeom prst="rect">
            <a:avLst/>
          </a:prstGeom>
        </p:spPr>
        <p:txBody>
          <a:bodyPr wrap="square" lIns="0" tIns="11112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875"/>
              </a:spcBef>
            </a:pPr>
            <a:r>
              <a:rPr dirty="0" sz="1150" b="1">
                <a:solidFill>
                  <a:srgbClr val="2D2D2D"/>
                </a:solidFill>
                <a:latin typeface="Arial"/>
                <a:cs typeface="Arial"/>
              </a:rPr>
              <a:t>PREFEITURA</a:t>
            </a:r>
            <a:r>
              <a:rPr dirty="0" sz="1150" spc="2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B2B2B"/>
                </a:solidFill>
                <a:latin typeface="Arial"/>
                <a:cs typeface="Arial"/>
              </a:rPr>
              <a:t>MUNICIPAL</a:t>
            </a:r>
            <a:r>
              <a:rPr dirty="0" sz="1150" spc="80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13131"/>
                </a:solidFill>
                <a:latin typeface="Arial"/>
                <a:cs typeface="Arial"/>
              </a:rPr>
              <a:t>DE</a:t>
            </a:r>
            <a:r>
              <a:rPr dirty="0" sz="1150" spc="-3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F2F2F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9289">
              <a:lnSpc>
                <a:spcPct val="115199"/>
              </a:lnSpc>
              <a:spcBef>
                <a:spcPts val="420"/>
              </a:spcBef>
            </a:pPr>
            <a:r>
              <a:rPr dirty="0" sz="850" spc="-35">
                <a:solidFill>
                  <a:srgbClr val="3B3B3B"/>
                </a:solidFill>
                <a:latin typeface="Lucida Sans Unicode"/>
                <a:cs typeface="Lucida Sans Unicode"/>
              </a:rPr>
              <a:t>Rua </a:t>
            </a:r>
            <a:r>
              <a:rPr dirty="0" sz="850" spc="-60">
                <a:solidFill>
                  <a:srgbClr val="343434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-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383838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5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B3B3B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65">
                <a:solidFill>
                  <a:srgbClr val="3D3D3D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343434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42545">
              <a:lnSpc>
                <a:spcPct val="100000"/>
              </a:lnSpc>
              <a:spcBef>
                <a:spcPts val="60"/>
              </a:spcBef>
            </a:pPr>
            <a:r>
              <a:rPr dirty="0" spc="-40"/>
              <a:t>Păgina</a:t>
            </a:r>
            <a:r>
              <a:rPr dirty="0" spc="-5"/>
              <a:t> </a:t>
            </a:r>
            <a:fld id="{81D60167-4931-47E6-BA6A-407CBD079E47}" type="slidenum">
              <a:rPr dirty="0" spc="-30">
                <a:solidFill>
                  <a:srgbClr val="565656"/>
                </a:solidFill>
              </a:rPr>
              <a:t>3</a:t>
            </a:fld>
            <a:r>
              <a:rPr dirty="0" spc="-20">
                <a:solidFill>
                  <a:srgbClr val="565656"/>
                </a:solidFill>
              </a:rPr>
              <a:t> </a:t>
            </a:r>
            <a:r>
              <a:rPr dirty="0" spc="-40">
                <a:solidFill>
                  <a:srgbClr val="4F4F4F"/>
                </a:solidFill>
              </a:rPr>
              <a:t>de</a:t>
            </a:r>
            <a:r>
              <a:rPr dirty="0" spc="-50">
                <a:solidFill>
                  <a:srgbClr val="4F4F4F"/>
                </a:solidFill>
              </a:rPr>
              <a:t> </a:t>
            </a:r>
            <a:r>
              <a:rPr dirty="0" spc="-50">
                <a:solidFill>
                  <a:srgbClr val="575757"/>
                </a:solidFill>
              </a:rPr>
              <a:t>3</a:t>
            </a:r>
          </a:p>
        </p:txBody>
      </p:sp>
      <p:sp>
        <p:nvSpPr>
          <p:cNvPr id="21" name="object 21" descr=""/>
          <p:cNvSpPr txBox="1"/>
          <p:nvPr/>
        </p:nvSpPr>
        <p:spPr>
          <a:xfrm>
            <a:off x="1786680" y="9691058"/>
            <a:ext cx="64135" cy="121285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50">
                <a:solidFill>
                  <a:srgbClr val="797979"/>
                </a:solidFill>
                <a:latin typeface="Lucida Sans Unicode"/>
                <a:cs typeface="Lucida Sans Unicode"/>
              </a:rPr>
              <a:t>•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46355">
              <a:lnSpc>
                <a:spcPct val="100000"/>
              </a:lnSpc>
              <a:spcBef>
                <a:spcPts val="60"/>
              </a:spcBef>
            </a:pPr>
            <a:r>
              <a:rPr dirty="0" spc="-30"/>
              <a:t>Servaux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320453" y="2003167"/>
            <a:ext cx="2613025" cy="38290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850" spc="-160">
                <a:solidFill>
                  <a:srgbClr val="383838"/>
                </a:solidFill>
                <a:uFill>
                  <a:solidFill>
                    <a:srgbClr val="444448"/>
                  </a:solidFill>
                </a:uFill>
                <a:latin typeface="Arial Black"/>
                <a:cs typeface="Arial Black"/>
              </a:rPr>
              <a:t>DotaçÕes</a:t>
            </a:r>
            <a:r>
              <a:rPr dirty="0" u="sng" sz="850" spc="110">
                <a:solidFill>
                  <a:srgbClr val="383838"/>
                </a:solidFill>
                <a:uFill>
                  <a:solidFill>
                    <a:srgbClr val="444448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850" spc="-10">
                <a:solidFill>
                  <a:srgbClr val="383838"/>
                </a:solidFill>
                <a:uFill>
                  <a:solidFill>
                    <a:srgbClr val="444448"/>
                  </a:solidFill>
                </a:uFill>
                <a:latin typeface="Arial Black"/>
                <a:cs typeface="Arial Black"/>
              </a:rPr>
              <a:t>Anuladas</a:t>
            </a:r>
            <a:endParaRPr sz="850">
              <a:latin typeface="Arial Black"/>
              <a:cs typeface="Arial Black"/>
            </a:endParaRPr>
          </a:p>
          <a:p>
            <a:pPr marL="57785">
              <a:lnSpc>
                <a:spcPct val="100000"/>
              </a:lnSpc>
              <a:spcBef>
                <a:spcPts val="345"/>
              </a:spcBef>
            </a:pPr>
            <a:r>
              <a:rPr dirty="0" sz="950" b="1">
                <a:solidFill>
                  <a:srgbClr val="363636"/>
                </a:solidFill>
                <a:latin typeface="Arial"/>
                <a:cs typeface="Arial"/>
              </a:rPr>
              <a:t>PREFEITURA</a:t>
            </a:r>
            <a:r>
              <a:rPr dirty="0" sz="950" spc="6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F2F2F"/>
                </a:solidFill>
                <a:latin typeface="Arial"/>
                <a:cs typeface="Arial"/>
              </a:rPr>
              <a:t>MUNICIPAL</a:t>
            </a:r>
            <a:r>
              <a:rPr dirty="0" sz="950" spc="6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A3A3A"/>
                </a:solidFill>
                <a:latin typeface="Arial"/>
                <a:cs typeface="Arial"/>
              </a:rPr>
              <a:t>DE</a:t>
            </a:r>
            <a:r>
              <a:rPr dirty="0" sz="950" spc="-15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363636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5538" y="2330103"/>
            <a:ext cx="270510" cy="37909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70"/>
              </a:spcBef>
            </a:pPr>
            <a:r>
              <a:rPr dirty="0" sz="850" spc="-45" b="1">
                <a:solidFill>
                  <a:srgbClr val="464646"/>
                </a:solidFill>
                <a:latin typeface="Arial"/>
                <a:cs typeface="Arial"/>
              </a:rPr>
              <a:t>01.13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50" spc="-95">
                <a:solidFill>
                  <a:srgbClr val="464646"/>
                </a:solidFill>
                <a:latin typeface="Lucida Sans Unicode"/>
                <a:cs typeface="Lucida Sans Unicode"/>
              </a:rPr>
              <a:t>2.037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10373" y="2330103"/>
            <a:ext cx="1994535" cy="37909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50" spc="-40">
                <a:solidFill>
                  <a:srgbClr val="3D3D3D"/>
                </a:solidFill>
                <a:latin typeface="Lucida Sans Unicode"/>
                <a:cs typeface="Lucida Sans Unicode"/>
              </a:rPr>
              <a:t>Secretaria</a:t>
            </a:r>
            <a:r>
              <a:rPr dirty="0" sz="850" spc="1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 b="1">
                <a:solidFill>
                  <a:srgbClr val="2F2F2F"/>
                </a:solidFill>
                <a:latin typeface="Arial"/>
                <a:cs typeface="Arial"/>
              </a:rPr>
              <a:t>Municipal</a:t>
            </a:r>
            <a:r>
              <a:rPr dirty="0" sz="850" spc="3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850" spc="-55" b="1">
                <a:solidFill>
                  <a:srgbClr val="383838"/>
                </a:solidFill>
                <a:latin typeface="Arial"/>
                <a:cs typeface="Arial"/>
              </a:rPr>
              <a:t>de</a:t>
            </a:r>
            <a:r>
              <a:rPr dirty="0" sz="850" spc="-25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850" spc="-35">
                <a:solidFill>
                  <a:srgbClr val="3B3B3B"/>
                </a:solidFill>
                <a:latin typeface="Lucida Sans Unicode"/>
                <a:cs typeface="Lucida Sans Unicode"/>
              </a:rPr>
              <a:t>Servişqs</a:t>
            </a:r>
            <a:r>
              <a:rPr dirty="0" sz="850" spc="-5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 b="1">
                <a:solidFill>
                  <a:srgbClr val="424242"/>
                </a:solidFill>
                <a:latin typeface="Arial"/>
                <a:cs typeface="Arial"/>
              </a:rPr>
              <a:t>Públicos</a:t>
            </a:r>
            <a:endParaRPr sz="85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370"/>
              </a:spcBef>
            </a:pPr>
            <a:r>
              <a:rPr dirty="0" sz="850" spc="-95">
                <a:solidFill>
                  <a:srgbClr val="363636"/>
                </a:solidFill>
                <a:latin typeface="Lucida Sans Unicode"/>
                <a:cs typeface="Lucida Sans Unicode"/>
              </a:rPr>
              <a:t>Iluminacão</a:t>
            </a:r>
            <a:r>
              <a:rPr dirty="0" sz="850" spc="9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44444"/>
                </a:solidFill>
                <a:latin typeface="Lucida Sans Unicode"/>
                <a:cs typeface="Lucida Sans Unicode"/>
              </a:rPr>
              <a:t>Pública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52893" y="2718495"/>
            <a:ext cx="144462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 b="1">
                <a:solidFill>
                  <a:srgbClr val="414141"/>
                </a:solidFill>
                <a:latin typeface="Arial"/>
                <a:cs typeface="Arial"/>
              </a:rPr>
              <a:t>Total</a:t>
            </a:r>
            <a:r>
              <a:rPr dirty="0" sz="850" spc="-15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850" spc="-70" b="1">
                <a:solidFill>
                  <a:srgbClr val="3F3F3F"/>
                </a:solidFill>
                <a:latin typeface="Arial"/>
                <a:cs typeface="Arial"/>
              </a:rPr>
              <a:t>do</a:t>
            </a:r>
            <a:r>
              <a:rPr dirty="0" sz="850" spc="-1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850" spc="-50" b="1">
                <a:solidFill>
                  <a:srgbClr val="3F3F3F"/>
                </a:solidFill>
                <a:latin typeface="Arial"/>
                <a:cs typeface="Arial"/>
              </a:rPr>
              <a:t>Projeto</a:t>
            </a:r>
            <a:r>
              <a:rPr dirty="0" sz="850" spc="3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4D4D4D"/>
                </a:solidFill>
                <a:latin typeface="Arial"/>
                <a:cs typeface="Arial"/>
              </a:rPr>
              <a:t>/</a:t>
            </a:r>
            <a:r>
              <a:rPr dirty="0" sz="850" spc="-45" b="1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dirty="0" sz="850" spc="-55" b="1">
                <a:solidFill>
                  <a:srgbClr val="444444"/>
                </a:solidFill>
                <a:latin typeface="Arial"/>
                <a:cs typeface="Arial"/>
              </a:rPr>
              <a:t>Atividade</a:t>
            </a:r>
            <a:r>
              <a:rPr dirty="0" sz="850" spc="30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850" spc="-45" b="1">
                <a:solidFill>
                  <a:srgbClr val="4F4F4F"/>
                </a:solidFill>
                <a:latin typeface="Arial"/>
                <a:cs typeface="Arial"/>
              </a:rPr>
              <a:t>RR</a:t>
            </a:r>
            <a:endParaRPr sz="85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0488" y="2866236"/>
            <a:ext cx="598805" cy="35496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375"/>
              </a:spcBef>
            </a:pPr>
            <a:r>
              <a:rPr dirty="0" sz="850" spc="-10">
                <a:solidFill>
                  <a:srgbClr val="484848"/>
                </a:solidFill>
                <a:latin typeface="Lucida Sans Unicode"/>
                <a:cs typeface="Lucida Sans Unicode"/>
              </a:rPr>
              <a:t>2.039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850" spc="-95">
                <a:solidFill>
                  <a:srgbClr val="4B4B4B"/>
                </a:solidFill>
                <a:latin typeface="Lucida Sans Unicode"/>
                <a:cs typeface="Lucida Sans Unicode"/>
              </a:rPr>
              <a:t>3.3.9.0.39.05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05575" y="2857097"/>
            <a:ext cx="2675255" cy="37274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45"/>
              </a:spcBef>
            </a:pPr>
            <a:r>
              <a:rPr dirty="0" sz="850" spc="-60">
                <a:solidFill>
                  <a:srgbClr val="4D4D4D"/>
                </a:solidFill>
                <a:latin typeface="Lucida Sans Unicode"/>
                <a:cs typeface="Lucida Sans Unicode"/>
              </a:rPr>
              <a:t>Serviços</a:t>
            </a:r>
            <a:r>
              <a:rPr dirty="0" sz="850" spc="-2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64646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100">
                <a:solidFill>
                  <a:srgbClr val="444444"/>
                </a:solidFill>
                <a:latin typeface="Lucida Sans Unicode"/>
                <a:cs typeface="Lucida Sans Unicode"/>
              </a:rPr>
              <a:t>Limpeza</a:t>
            </a:r>
            <a:r>
              <a:rPr dirty="0" sz="850" spc="7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D4D4D"/>
                </a:solidFill>
                <a:latin typeface="Lucida Sans Unicode"/>
                <a:cs typeface="Lucida Sans Unicode"/>
              </a:rPr>
              <a:t>Púlica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baseline="3267" sz="1275" spc="-44">
                <a:solidFill>
                  <a:srgbClr val="424242"/>
                </a:solidFill>
                <a:latin typeface="Lucida Sans Unicode"/>
                <a:cs typeface="Lucida Sans Unicode"/>
              </a:rPr>
              <a:t>DEMAIS</a:t>
            </a:r>
            <a:r>
              <a:rPr dirty="0" baseline="3267" sz="127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444444"/>
                </a:solidFill>
                <a:latin typeface="Lucida Sans Unicode"/>
                <a:cs typeface="Lucida Sans Unicode"/>
              </a:rPr>
              <a:t>SERVI</a:t>
            </a:r>
            <a:r>
              <a:rPr dirty="0" sz="850" spc="-10">
                <a:solidFill>
                  <a:srgbClr val="444444"/>
                </a:solidFill>
                <a:latin typeface="Lucida Sans Unicode"/>
                <a:cs typeface="Lucida Sans Unicode"/>
              </a:rPr>
              <a:t>C</a:t>
            </a:r>
            <a:r>
              <a:rPr dirty="0" baseline="3267" sz="1275" spc="-15">
                <a:solidFill>
                  <a:srgbClr val="444444"/>
                </a:solidFill>
                <a:latin typeface="Lucida Sans Unicode"/>
                <a:cs typeface="Lucida Sans Unicode"/>
              </a:rPr>
              <a:t>OS</a:t>
            </a:r>
            <a:r>
              <a:rPr dirty="0" baseline="3267" sz="1275" spc="-104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525252"/>
                </a:solidFill>
                <a:latin typeface="Lucida Sans Unicode"/>
                <a:cs typeface="Lucida Sans Unicode"/>
              </a:rPr>
              <a:t>DE</a:t>
            </a:r>
            <a:r>
              <a:rPr dirty="0" baseline="3267" sz="1275" spc="-1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0">
                <a:solidFill>
                  <a:srgbClr val="4B4B4B"/>
                </a:solidFill>
                <a:latin typeface="Lucida Sans Unicode"/>
                <a:cs typeface="Lucida Sans Unicode"/>
              </a:rPr>
              <a:t>TERCEIROS</a:t>
            </a:r>
            <a:r>
              <a:rPr dirty="0" baseline="3267" sz="1275" spc="-1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284">
                <a:solidFill>
                  <a:srgbClr val="545454"/>
                </a:solidFill>
                <a:latin typeface="Lucida Sans Unicode"/>
                <a:cs typeface="Lucida Sans Unicode"/>
              </a:rPr>
              <a:t>-</a:t>
            </a:r>
            <a:r>
              <a:rPr dirty="0" baseline="3267" sz="1275" spc="-13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505050"/>
                </a:solidFill>
                <a:latin typeface="Lucida Sans Unicode"/>
                <a:cs typeface="Lucida Sans Unicode"/>
              </a:rPr>
              <a:t>PESSOA</a:t>
            </a:r>
            <a:r>
              <a:rPr dirty="0" baseline="3267" sz="1275" spc="15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4D4D4D"/>
                </a:solidFill>
                <a:latin typeface="Lucida Sans Unicode"/>
                <a:cs typeface="Lucida Sans Unicode"/>
              </a:rPr>
              <a:t>JURİDICA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26728" y="3065765"/>
            <a:ext cx="1653539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70">
                <a:solidFill>
                  <a:srgbClr val="464646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5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4D4D4D"/>
                </a:solidFill>
                <a:latin typeface="Lucida Sans Unicode"/>
                <a:cs typeface="Lucida Sans Unicode"/>
              </a:rPr>
              <a:t>não</a:t>
            </a:r>
            <a:r>
              <a:rPr dirty="0" sz="850" spc="-2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484848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50" spc="45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D4D4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24242"/>
                </a:solidFill>
                <a:latin typeface="Lucida Sans Unicode"/>
                <a:cs typeface="Lucida Sans Unicode"/>
              </a:rPr>
              <a:t>lmposto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189300" y="3030733"/>
            <a:ext cx="510540" cy="35496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375"/>
              </a:spcBef>
            </a:pPr>
            <a:r>
              <a:rPr dirty="0" sz="850" spc="-100">
                <a:solidFill>
                  <a:srgbClr val="444444"/>
                </a:solidFill>
                <a:latin typeface="Lucida Sans Unicode"/>
                <a:cs typeface="Lucida Sans Unicode"/>
              </a:rPr>
              <a:t>100.000,00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850" spc="-105">
                <a:solidFill>
                  <a:srgbClr val="3F3F3F"/>
                </a:solidFill>
                <a:latin typeface="Lucida Sans Unicode"/>
                <a:cs typeface="Lucida Sans Unicode"/>
              </a:rPr>
              <a:t>100.000,00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51214" y="3230262"/>
            <a:ext cx="145732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0">
                <a:solidFill>
                  <a:srgbClr val="4F4F4F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3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494949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5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3F3F3F"/>
                </a:solidFill>
                <a:latin typeface="Lucida Sans Unicode"/>
                <a:cs typeface="Lucida Sans Unicode"/>
              </a:rPr>
              <a:t>Projeto</a:t>
            </a:r>
            <a:r>
              <a:rPr dirty="0" sz="850" spc="-7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565656"/>
                </a:solidFill>
                <a:latin typeface="Lucida Sans Unicode"/>
                <a:cs typeface="Lucida Sans Unicode"/>
              </a:rPr>
              <a:t>/ </a:t>
            </a:r>
            <a:r>
              <a:rPr dirty="0" sz="850" spc="-60">
                <a:solidFill>
                  <a:srgbClr val="3F3F3F"/>
                </a:solidFill>
                <a:latin typeface="Lucida Sans Unicode"/>
                <a:cs typeface="Lucida Sans Unicode"/>
              </a:rPr>
              <a:t>Atividade</a:t>
            </a:r>
            <a:r>
              <a:rPr dirty="0" sz="850" spc="1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F4F4F"/>
                </a:solidFill>
                <a:latin typeface="Lucida Sans Unicode"/>
                <a:cs typeface="Lucida Sans Unicode"/>
              </a:rPr>
              <a:t>R$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411438" y="3432215"/>
          <a:ext cx="6389370" cy="9620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53765"/>
                <a:gridCol w="2179319"/>
                <a:gridCol w="679450"/>
              </a:tblGrid>
              <a:tr h="15430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806450" algn="l"/>
                        </a:tabLst>
                      </a:pPr>
                      <a:r>
                        <a:rPr dirty="0" baseline="3267" sz="1275" spc="-1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2.825</a:t>
                      </a:r>
                      <a:r>
                        <a:rPr dirty="0" baseline="3267" sz="127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89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50" spc="-6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267" sz="1275" spc="-89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267" sz="1275" spc="-89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27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baseline="3267" sz="1275" spc="-37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3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267" sz="1275" spc="13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0"/>
                        </a:spcBef>
                        <a:tabLst>
                          <a:tab pos="806450" algn="l"/>
                        </a:tabLst>
                      </a:pPr>
                      <a:r>
                        <a:rPr dirty="0" sz="85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r>
                        <a:rPr dirty="0" sz="85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3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50" spc="-2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SERVICOS </a:t>
                      </a:r>
                      <a:r>
                        <a:rPr dirty="0" sz="85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2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TERCEIROS </a:t>
                      </a:r>
                      <a:r>
                        <a:rPr dirty="0" sz="850" spc="-190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95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JURİDICA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23812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50" spc="-9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6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4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50" spc="-1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55.000,00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</a:tr>
              <a:tr h="14986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60"/>
                        </a:spcBef>
                        <a:tabLst>
                          <a:tab pos="810895" algn="l"/>
                        </a:tabLst>
                      </a:pPr>
                      <a:r>
                        <a:rPr dirty="0" sz="85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4.4.9.0.51.00</a:t>
                      </a:r>
                      <a:r>
                        <a:rPr dirty="0" sz="8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2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50" spc="-3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2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INSTALACÖES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23622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7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2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2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126.000,00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82880">
                <a:tc gridSpan="2">
                  <a:txBody>
                    <a:bodyPr/>
                    <a:lstStyle/>
                    <a:p>
                      <a:pPr marL="34518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6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7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b="1">
                          <a:solidFill>
                            <a:srgbClr val="5B5B5B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10" b="1">
                          <a:solidFill>
                            <a:srgbClr val="5B5B5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0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505050"/>
                          </a:solidFill>
                          <a:latin typeface="Arial"/>
                          <a:cs typeface="Arial"/>
                        </a:rPr>
                        <a:t>Rț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181.000,00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2225"/>
                </a:tc>
              </a:tr>
              <a:tr h="165735">
                <a:tc gridSpan="2">
                  <a:txBody>
                    <a:bodyPr/>
                    <a:lstStyle/>
                    <a:p>
                      <a:pPr marL="34550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6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3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2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681.000,00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46685">
                <a:tc gridSpan="2">
                  <a:txBody>
                    <a:bodyPr/>
                    <a:lstStyle/>
                    <a:p>
                      <a:pPr algn="r" marR="448309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1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3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50" spc="6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6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3.370.000,00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638676" y="4439613"/>
            <a:ext cx="46355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0">
                <a:solidFill>
                  <a:srgbClr val="4D4D4D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6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525252"/>
                </a:solidFill>
                <a:latin typeface="Lucida Sans Unicode"/>
                <a:cs typeface="Lucida Sans Unicode"/>
              </a:rPr>
              <a:t>3º</a:t>
            </a:r>
            <a:r>
              <a:rPr dirty="0" sz="850" spc="-7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595959"/>
                </a:solidFill>
                <a:latin typeface="Lucida Sans Unicode"/>
                <a:cs typeface="Lucida Sans Unicode"/>
              </a:rPr>
              <a:t>-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26911" y="4439613"/>
            <a:ext cx="334010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5">
                <a:solidFill>
                  <a:srgbClr val="494949"/>
                </a:solidFill>
                <a:latin typeface="Lucida Sans Unicode"/>
                <a:cs typeface="Lucida Sans Unicode"/>
              </a:rPr>
              <a:t>Revogadas</a:t>
            </a:r>
            <a:r>
              <a:rPr dirty="0" sz="850" spc="3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545454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4D4D4D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850" spc="25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545454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-3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505050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850" spc="1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4F4F4F"/>
                </a:solidFill>
                <a:latin typeface="Lucida Sans Unicode"/>
                <a:cs typeface="Lucida Sans Unicode"/>
              </a:rPr>
              <a:t>Publique-</a:t>
            </a:r>
            <a:r>
              <a:rPr dirty="0" sz="850" spc="-85">
                <a:solidFill>
                  <a:srgbClr val="4F4F4F"/>
                </a:solidFill>
                <a:latin typeface="Lucida Sans Unicode"/>
                <a:cs typeface="Lucida Sans Unicode"/>
              </a:rPr>
              <a:t>se,</a:t>
            </a:r>
            <a:r>
              <a:rPr dirty="0" sz="850" spc="6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4B4B4B"/>
                </a:solidFill>
                <a:latin typeface="Lucida Sans Unicode"/>
                <a:cs typeface="Lucida Sans Unicode"/>
              </a:rPr>
              <a:t>afixe-</a:t>
            </a:r>
            <a:r>
              <a:rPr dirty="0" sz="850" spc="-114">
                <a:solidFill>
                  <a:srgbClr val="4B4B4B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2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F4F4F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8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545454"/>
                </a:solidFill>
                <a:latin typeface="Lucida Sans Unicode"/>
                <a:cs typeface="Lucida Sans Unicode"/>
              </a:rPr>
              <a:t>cumpra-</a:t>
            </a:r>
            <a:r>
              <a:rPr dirty="0" sz="850" spc="-25">
                <a:solidFill>
                  <a:srgbClr val="545454"/>
                </a:solidFill>
                <a:latin typeface="Lucida Sans Unicode"/>
                <a:cs typeface="Lucida Sans Unicode"/>
              </a:rPr>
              <a:t>se.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2025-08-13T18:01:15Z</dcterms:created>
  <dcterms:modified xsi:type="dcterms:W3CDTF">2025-08-13T18:01:15Z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2025-08-13T00:00:00Z</vt:filetime>
  </property>
  <property fmtid="{D5CDD505-2E9C-101B-9397-08002B2CF9AE}" pid="3" name="LastSaved">
    <vt:filetime>2025-08-13T00:00:00Z</vt:filetime>
  </property>
</Properties>
</file>