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87784" y="332136"/>
            <a:ext cx="6465634" cy="428425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6832620" y="7054094"/>
            <a:ext cx="0" cy="2910205"/>
          </a:xfrm>
          <a:custGeom>
            <a:avLst/>
            <a:gdLst/>
            <a:ahLst/>
            <a:cxnLst/>
            <a:rect l="l" t="t" r="r" b="b"/>
            <a:pathLst>
              <a:path w="0" h="2910204">
                <a:moveTo>
                  <a:pt x="0" y="2910004"/>
                </a:moveTo>
                <a:lnTo>
                  <a:pt x="0" y="0"/>
                </a:lnTo>
              </a:path>
            </a:pathLst>
          </a:custGeom>
          <a:ln w="317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599967" y="9709664"/>
            <a:ext cx="6478270" cy="0"/>
          </a:xfrm>
          <a:custGeom>
            <a:avLst/>
            <a:gdLst/>
            <a:ahLst/>
            <a:cxnLst/>
            <a:rect l="l" t="t" r="r" b="b"/>
            <a:pathLst>
              <a:path w="6478270" h="0">
                <a:moveTo>
                  <a:pt x="0" y="0"/>
                </a:moveTo>
                <a:lnTo>
                  <a:pt x="6477818" y="0"/>
                </a:lnTo>
              </a:path>
            </a:pathLst>
          </a:custGeom>
          <a:ln w="3175">
            <a:solidFill>
              <a:srgbClr val="1818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884105" y="9109380"/>
            <a:ext cx="1894839" cy="0"/>
          </a:xfrm>
          <a:custGeom>
            <a:avLst/>
            <a:gdLst/>
            <a:ahLst/>
            <a:cxnLst/>
            <a:rect l="l" t="t" r="r" b="b"/>
            <a:pathLst>
              <a:path w="1894839" h="0">
                <a:moveTo>
                  <a:pt x="0" y="0"/>
                </a:moveTo>
                <a:lnTo>
                  <a:pt x="1894312" y="0"/>
                </a:lnTo>
              </a:path>
            </a:pathLst>
          </a:custGeom>
          <a:ln w="9141">
            <a:solidFill>
              <a:srgbClr val="1C1C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20004" y="344066"/>
            <a:ext cx="3075940" cy="5543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8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5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2464">
              <a:lnSpc>
                <a:spcPct val="120000"/>
              </a:lnSpc>
              <a:spcBef>
                <a:spcPts val="480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 spc="-10">
                <a:latin typeface="Arial MT"/>
                <a:cs typeface="Arial MT"/>
              </a:rPr>
              <a:t> Fazenda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5275623" y="1549459"/>
            <a:ext cx="176148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2697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julho,</a:t>
            </a:r>
            <a:r>
              <a:rPr dirty="0" sz="800" spc="3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161821" y="1982404"/>
            <a:ext cx="2620010" cy="252729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 indent="635">
              <a:lnSpc>
                <a:spcPts val="890"/>
              </a:lnSpc>
              <a:spcBef>
                <a:spcPts val="135"/>
              </a:spcBef>
            </a:pPr>
            <a:r>
              <a:rPr dirty="0" sz="750">
                <a:latin typeface="Arial MT"/>
                <a:cs typeface="Arial MT"/>
              </a:rPr>
              <a:t>Abre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crédito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suplementar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9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R$5.000.000,00, </a:t>
            </a:r>
            <a:r>
              <a:rPr dirty="0" sz="750">
                <a:latin typeface="Arial MT"/>
                <a:cs typeface="Arial MT"/>
              </a:rPr>
              <a:t>fins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especifíca</a:t>
            </a:r>
            <a:r>
              <a:rPr dirty="0" sz="750" spc="7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outras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70799" y="2722600"/>
            <a:ext cx="6123940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91210">
              <a:lnSpc>
                <a:spcPct val="14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PREFEITO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MUNICIPAL,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uso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suas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atribuições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constitucionais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30">
                <a:latin typeface="Arial MT"/>
                <a:cs typeface="Arial MT"/>
              </a:rPr>
              <a:t>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acordo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5">
                <a:latin typeface="Arial MT"/>
                <a:cs typeface="Arial MT"/>
              </a:rPr>
              <a:t> que</a:t>
            </a:r>
            <a:r>
              <a:rPr dirty="0" sz="800" spc="-20">
                <a:latin typeface="Arial MT"/>
                <a:cs typeface="Arial MT"/>
              </a:rPr>
              <a:t> Ihe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art.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8º</a:t>
            </a:r>
            <a:r>
              <a:rPr dirty="0" sz="800" spc="50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LEI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N°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823/2023</a:t>
            </a:r>
            <a:r>
              <a:rPr dirty="0" sz="800" spc="-20">
                <a:latin typeface="Arial MT"/>
                <a:cs typeface="Arial MT"/>
              </a:rPr>
              <a:t> datada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30">
                <a:latin typeface="Arial MT"/>
                <a:cs typeface="Arial MT"/>
              </a:rPr>
              <a:t>21/12/2023,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publicada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7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9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800">
                <a:latin typeface="Arial MT"/>
                <a:cs typeface="Arial MT"/>
              </a:rPr>
              <a:t>D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 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75"/>
              </a:spcBef>
            </a:pPr>
            <a:endParaRPr sz="800">
              <a:latin typeface="Arial MT"/>
              <a:cs typeface="Arial MT"/>
            </a:endParaRPr>
          </a:p>
          <a:p>
            <a:pPr marL="31242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aberto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suplementar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5">
                <a:latin typeface="Arial MT"/>
                <a:cs typeface="Arial MT"/>
              </a:rPr>
              <a:t>seguintes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671789" y="4568398"/>
            <a:ext cx="1840864" cy="1701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45">
                <a:latin typeface="Arial MT"/>
                <a:cs typeface="Arial MT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5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 </a:t>
            </a:r>
            <a:r>
              <a:rPr dirty="0" sz="950" spc="-10">
                <a:latin typeface="Arial MT"/>
                <a:cs typeface="Arial MT"/>
              </a:rPr>
              <a:t>SAUDE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516959" y="4678855"/>
            <a:ext cx="526986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0">
                <a:latin typeface="Arial MT"/>
                <a:cs typeface="Arial MT"/>
              </a:rPr>
              <a:t>MANUTENCÃO,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ADMINISTRACÃO</a:t>
            </a:r>
            <a:r>
              <a:rPr dirty="0" sz="800" spc="1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OPERACIONALIZACÃO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SAÚDE/CONST/REFORMA/AMPí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742626" y="4678855"/>
            <a:ext cx="58420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2.837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60"/>
              </a:spcBef>
            </a:pPr>
            <a:r>
              <a:rPr dirty="0" sz="800" spc="-30"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517333" y="5084124"/>
            <a:ext cx="11791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OBRAS</a:t>
            </a:r>
            <a:r>
              <a:rPr dirty="0" sz="800">
                <a:latin typeface="Arial MT"/>
                <a:cs typeface="Arial MT"/>
              </a:rPr>
              <a:t> 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INSTALACÕES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163371" y="5038418"/>
            <a:ext cx="2153285" cy="6991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5615">
              <a:lnSpc>
                <a:spcPct val="1375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Transferências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Fundo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Esta‹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91795">
              <a:lnSpc>
                <a:spcPct val="100000"/>
              </a:lnSpc>
              <a:spcBef>
                <a:spcPts val="31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3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433493" y="5038418"/>
            <a:ext cx="588645" cy="69913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30"/>
              </a:spcBef>
            </a:pPr>
            <a:r>
              <a:rPr dirty="0" sz="800" spc="-3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20">
                <a:latin typeface="Arial MT"/>
                <a:cs typeface="Arial MT"/>
              </a:rPr>
              <a:t>5.000.000,00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068607" y="5778869"/>
            <a:ext cx="5808345" cy="27559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464820" marR="5080" indent="-452755">
              <a:lnSpc>
                <a:spcPct val="105000"/>
              </a:lnSpc>
              <a:spcBef>
                <a:spcPts val="50"/>
              </a:spcBef>
            </a:pPr>
            <a:r>
              <a:rPr dirty="0" sz="800" spc="-25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decorrentes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 </a:t>
            </a:r>
            <a:r>
              <a:rPr dirty="0" sz="800" spc="-30">
                <a:latin typeface="Arial MT"/>
                <a:cs typeface="Arial MT"/>
              </a:rPr>
              <a:t>abertura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presente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crédito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suplementar,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cobertas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recursos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trata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parãgrafo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Lei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Federal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N°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920872" y="6117099"/>
            <a:ext cx="159766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Inciso: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Il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Excesso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Arrecadação:</a:t>
            </a:r>
            <a:r>
              <a:rPr dirty="0" sz="800">
                <a:latin typeface="Arial MT"/>
                <a:cs typeface="Arial MT"/>
              </a:rPr>
              <a:t> III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Anulação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45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28162" y="6456612"/>
            <a:ext cx="1887855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u="heavy" sz="8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00" spc="45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00" spc="-1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00" spc="500">
                <a:uFill>
                  <a:solidFill>
                    <a:srgbClr val="0F0F0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7150">
              <a:lnSpc>
                <a:spcPct val="100000"/>
              </a:lnSpc>
              <a:spcBef>
                <a:spcPts val="330"/>
              </a:spcBef>
            </a:pPr>
            <a:r>
              <a:rPr dirty="0" sz="950" spc="-20" b="1">
                <a:latin typeface="Arial"/>
                <a:cs typeface="Arial"/>
              </a:rPr>
              <a:t>FUhIDO</a:t>
            </a:r>
            <a:r>
              <a:rPr dirty="0" sz="950" spc="3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50" b="1">
                <a:latin typeface="Arial"/>
                <a:cs typeface="Arial"/>
              </a:rPr>
              <a:t> </a:t>
            </a:r>
            <a:r>
              <a:rPr dirty="0" sz="950">
                <a:latin typeface="Arial MT"/>
                <a:cs typeface="Arial MT"/>
              </a:rPr>
              <a:t>DE</a:t>
            </a:r>
            <a:r>
              <a:rPr dirty="0" sz="950" spc="-10">
                <a:latin typeface="Arial MT"/>
                <a:cs typeface="Arial MT"/>
              </a:rPr>
              <a:t> 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020722" y="6120148"/>
            <a:ext cx="7264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R$5.000.000,00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$5.000.000,00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520004" y="6763089"/>
            <a:ext cx="5277485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>
                <a:latin typeface="Arial MT"/>
                <a:cs typeface="Arial MT"/>
              </a:rPr>
              <a:t>Fundo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</a:t>
            </a:r>
            <a:r>
              <a:rPr dirty="0" sz="800" spc="7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55"/>
              </a:spcBef>
            </a:pPr>
            <a:r>
              <a:rPr dirty="0" sz="800" spc="-35">
                <a:latin typeface="Arial MT"/>
                <a:cs typeface="Arial MT"/>
              </a:rPr>
              <a:t>MANUTENÇÃO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OPERACIONALIZACÃO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UNIDADES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SAÚDE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/</a:t>
            </a:r>
            <a:r>
              <a:rPr dirty="0" sz="80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CEMES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SAMU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192/SAÚDE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MENTAL/UPA</a:t>
            </a:r>
            <a:r>
              <a:rPr dirty="0" sz="800" spc="9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2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44466" y="6763089"/>
            <a:ext cx="591820" cy="55308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>
                <a:latin typeface="Arial MT"/>
                <a:cs typeface="Arial MT"/>
              </a:rPr>
              <a:t>05.22</a:t>
            </a:r>
            <a:endParaRPr sz="8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60"/>
              </a:spcBef>
            </a:pPr>
            <a:r>
              <a:rPr dirty="0" sz="800" spc="-25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436538" y="7122652"/>
            <a:ext cx="594360" cy="68707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20">
                <a:latin typeface="Arial MT"/>
                <a:cs typeface="Arial MT"/>
              </a:rPr>
              <a:t>5.000.0</a:t>
            </a:r>
            <a:r>
              <a:rPr dirty="0" sz="800" spc="16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30">
                <a:latin typeface="Arial MT"/>
                <a:cs typeface="Arial MT"/>
              </a:rPr>
              <a:t>5.000.0(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0"/>
              </a:spcBef>
            </a:pPr>
            <a:r>
              <a:rPr dirty="0" sz="800" spc="-45">
                <a:latin typeface="Arial MT"/>
                <a:cs typeface="Arial MT"/>
              </a:rPr>
              <a:t>5.000.Oi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Arial MT"/>
                <a:cs typeface="Arial MT"/>
              </a:rPr>
              <a:t>5.000.0f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952878" y="7844820"/>
            <a:ext cx="46100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latin typeface="Arial MT"/>
                <a:cs typeface="Arial MT"/>
              </a:rPr>
              <a:t>Artigo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520499" y="7122652"/>
            <a:ext cx="4799330" cy="86995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  <a:tabLst>
                <a:tab pos="3134360" algn="l"/>
              </a:tabLst>
            </a:pPr>
            <a:r>
              <a:rPr dirty="0" sz="800" spc="-20">
                <a:latin typeface="Arial MT"/>
                <a:cs typeface="Arial MT"/>
              </a:rPr>
              <a:t>DEMAIS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SERVIÇOS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TERCEIROS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6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PESSOA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r>
              <a:rPr dirty="0" sz="800">
                <a:latin typeface="Arial MT"/>
                <a:cs typeface="Arial MT"/>
              </a:rPr>
              <a:t>	</a:t>
            </a:r>
            <a:r>
              <a:rPr dirty="0" sz="800" spc="-20">
                <a:latin typeface="Arial MT"/>
                <a:cs typeface="Arial MT"/>
              </a:rPr>
              <a:t>SUS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Manutenção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ASPS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Governo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2658110" marR="708660">
              <a:lnSpc>
                <a:spcPts val="1340"/>
              </a:lnSpc>
              <a:spcBef>
                <a:spcPts val="85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324225">
              <a:lnSpc>
                <a:spcPct val="100000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Anulado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3655">
              <a:lnSpc>
                <a:spcPct val="100000"/>
              </a:lnSpc>
              <a:spcBef>
                <a:spcPts val="480"/>
              </a:spcBef>
            </a:pPr>
            <a:r>
              <a:rPr dirty="0" sz="800" spc="-20">
                <a:latin typeface="Arial MT"/>
                <a:cs typeface="Arial MT"/>
              </a:rPr>
              <a:t>Revogadas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disposições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contrário.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35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55">
                <a:latin typeface="Arial MT"/>
                <a:cs typeface="Arial MT"/>
              </a:rPr>
              <a:t> </a:t>
            </a:r>
            <a:r>
              <a:rPr dirty="0" sz="800" spc="-30">
                <a:latin typeface="Arial MT"/>
                <a:cs typeface="Arial MT"/>
              </a:rPr>
              <a:t>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40">
                <a:latin typeface="Arial MT"/>
                <a:cs typeface="Arial MT"/>
              </a:rPr>
              <a:t>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2908640" y="8579177"/>
            <a:ext cx="181165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5">
                <a:latin typeface="Arial MT"/>
                <a:cs typeface="Arial MT"/>
              </a:rPr>
              <a:t>Gabinete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do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Prefeito,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18</a:t>
            </a:r>
            <a:r>
              <a:rPr dirty="0" sz="800" spc="3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19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julho,</a:t>
            </a:r>
            <a:r>
              <a:rPr dirty="0" sz="800" spc="-20">
                <a:latin typeface="Arial MT"/>
                <a:cs typeface="Arial MT"/>
              </a:rPr>
              <a:t> 2024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105820" y="9720071"/>
            <a:ext cx="28956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569371" y="9717023"/>
            <a:ext cx="47561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7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1</a:t>
            </a:r>
            <a:r>
              <a:rPr dirty="0" sz="550" spc="35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30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1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2025-08-20T16:48:01Z</dcterms:created>
  <dcterms:modified xsi:type="dcterms:W3CDTF">2025-08-20T16:48:01Z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2024-07-22T00:00:00Z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