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60"/>
              <a:t> </a:t>
            </a:r>
            <a:fld id="{81D60167-4931-47E6-BA6A-407CBD079E47}" type="slidenum">
              <a:rPr dirty="0"/>
              <a:t>#</a:t>
            </a:fld>
            <a:r>
              <a:rPr dirty="0" spc="45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6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60"/>
              <a:t> </a:t>
            </a:r>
            <a:fld id="{81D60167-4931-47E6-BA6A-407CBD079E47}" type="slidenum">
              <a:rPr dirty="0"/>
              <a:t>#</a:t>
            </a:fld>
            <a:r>
              <a:rPr dirty="0" spc="45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6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60"/>
              <a:t> </a:t>
            </a:r>
            <a:fld id="{81D60167-4931-47E6-BA6A-407CBD079E47}" type="slidenum">
              <a:rPr dirty="0"/>
              <a:t>#</a:t>
            </a:fld>
            <a:r>
              <a:rPr dirty="0" spc="45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6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60"/>
              <a:t> </a:t>
            </a:r>
            <a:fld id="{81D60167-4931-47E6-BA6A-407CBD079E47}" type="slidenum">
              <a:rPr dirty="0"/>
              <a:t>#</a:t>
            </a:fld>
            <a:r>
              <a:rPr dirty="0" spc="45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6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60"/>
              <a:t> </a:t>
            </a:r>
            <a:fld id="{81D60167-4931-47E6-BA6A-407CBD079E47}" type="slidenum">
              <a:rPr dirty="0"/>
              <a:t>#</a:t>
            </a:fld>
            <a:r>
              <a:rPr dirty="0" spc="45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6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89806" y="9812353"/>
            <a:ext cx="285750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38412" y="9812005"/>
            <a:ext cx="478790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60"/>
              <a:t> </a:t>
            </a:r>
            <a:fld id="{81D60167-4931-47E6-BA6A-407CBD079E47}" type="slidenum">
              <a:rPr dirty="0"/>
              <a:t>#</a:t>
            </a:fld>
            <a:r>
              <a:rPr dirty="0" spc="45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6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7691" y="1383394"/>
            <a:ext cx="6453452" cy="7008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7738" y="624660"/>
            <a:ext cx="688287" cy="636849"/>
          </a:xfrm>
          <a:prstGeom prst="rect">
            <a:avLst/>
          </a:prstGeom>
        </p:spPr>
      </p:pic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487282" y="9100879"/>
          <a:ext cx="6532880" cy="6934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6769"/>
                <a:gridCol w="3055620"/>
                <a:gridCol w="1917064"/>
                <a:gridCol w="657860"/>
              </a:tblGrid>
              <a:tr h="138430">
                <a:tc>
                  <a:txBody>
                    <a:bodyPr/>
                    <a:lstStyle/>
                    <a:p>
                      <a:pPr marL="16002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30"/>
                        </a:lnSpc>
                      </a:pPr>
                      <a:r>
                        <a:rPr dirty="0" sz="750" spc="2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2.808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81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SENT</a:t>
                      </a:r>
                      <a:r>
                        <a:rPr dirty="0" baseline="3472" sz="1200" spc="-20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EN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JUDICIAIS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ctr" marL="476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551.000,00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222885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4.4.9.0.51.00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6510"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7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INSTALACÕES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6510"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7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Educação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58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102.412,45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Servaux</a:t>
            </a:r>
          </a:p>
        </p:txBody>
      </p:sp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60"/>
              <a:t> </a:t>
            </a:r>
            <a:fld id="{81D60167-4931-47E6-BA6A-407CBD079E47}" type="slidenum">
              <a:rPr dirty="0"/>
              <a:t>1</a:t>
            </a:fld>
            <a:r>
              <a:rPr dirty="0" spc="45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60"/>
              <a:t>2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1368484" y="441574"/>
            <a:ext cx="3065780" cy="563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5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7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7780" marR="1932939">
              <a:lnSpc>
                <a:spcPct val="1225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132484" y="1619543"/>
            <a:ext cx="17513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2698</a:t>
            </a:r>
            <a:r>
              <a:rPr dirty="0" sz="800">
                <a:latin typeface="Arial MT"/>
                <a:cs typeface="Arial MT"/>
              </a:rPr>
              <a:t> de 22</a:t>
            </a:r>
            <a:r>
              <a:rPr dirty="0" sz="800" spc="3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julho,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25806" y="2055281"/>
            <a:ext cx="2823845" cy="2603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4604" marR="5080" indent="-2540">
              <a:lnSpc>
                <a:spcPts val="890"/>
              </a:lnSpc>
              <a:spcBef>
                <a:spcPts val="185"/>
              </a:spcBef>
            </a:pPr>
            <a:r>
              <a:rPr dirty="0" sz="800" spc="-20">
                <a:latin typeface="Arial MT"/>
                <a:cs typeface="Arial MT"/>
              </a:rPr>
              <a:t>Abre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R$4.829.837,45,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fins</a:t>
            </a:r>
            <a:r>
              <a:rPr dirty="0" sz="800" spc="-35">
                <a:latin typeface="Arial MT"/>
                <a:cs typeface="Arial MT"/>
              </a:rPr>
              <a:t> 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5933" y="2780497"/>
            <a:ext cx="6273165" cy="961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88035">
              <a:lnSpc>
                <a:spcPct val="15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823/2023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4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5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1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2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03785" y="4465249"/>
            <a:ext cx="2607945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heavy" sz="7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Dota§ôes</a:t>
            </a:r>
            <a:r>
              <a:rPr dirty="0" u="heavy" sz="750" spc="26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9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3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606590" y="4844393"/>
          <a:ext cx="6379845" cy="3148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2310"/>
                <a:gridCol w="2209165"/>
                <a:gridCol w="2722245"/>
                <a:gridCol w="66802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Transporte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R="3771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PNATE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223.000,00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32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6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223.000,00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462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6413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125.522,45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353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125.522,45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319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429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9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5410">
                        <a:lnSpc>
                          <a:spcPct val="100000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9530"/>
                </a:tc>
                <a:tc>
                  <a:txBody>
                    <a:bodyPr/>
                    <a:lstStyle/>
                    <a:p>
                      <a:pPr marL="532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348.522,45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891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2.037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Iluminação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4191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304.890,00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3530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304.890,00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446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da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64769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Vinculacões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transferências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1.703.000,00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</a:tr>
              <a:tr h="16446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255.425,00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653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4191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Ro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alties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União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2.218.000.00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3530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4.176.425,00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353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4.481.315,00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1821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4.829.837,45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955923" y="8045929"/>
            <a:ext cx="5790565" cy="26670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464820" marR="5080" indent="-452755">
              <a:lnSpc>
                <a:spcPts val="940"/>
              </a:lnSpc>
              <a:spcBef>
                <a:spcPts val="14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despesas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decorrentes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5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 4.320/64,</a:t>
            </a:r>
            <a:r>
              <a:rPr dirty="0" sz="800" spc="-10">
                <a:latin typeface="Arial MT"/>
                <a:cs typeface="Arial MT"/>
              </a:rPr>
              <a:t> Inciso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805142" y="8381114"/>
            <a:ext cx="159766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13411" y="8735060"/>
            <a:ext cx="2600960" cy="34925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heavy" sz="700" spc="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00" spc="14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00" spc="4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00" spc="5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endParaRPr sz="70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2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901946" y="8390256"/>
            <a:ext cx="72644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20">
                <a:latin typeface="Arial MT"/>
                <a:cs typeface="Arial MT"/>
              </a:rPr>
              <a:t>R$4.829.837,45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$4.829.837,45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6011" y="597236"/>
            <a:ext cx="694378" cy="62466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93373" y="9773653"/>
            <a:ext cx="6466205" cy="0"/>
          </a:xfrm>
          <a:custGeom>
            <a:avLst/>
            <a:gdLst/>
            <a:ahLst/>
            <a:cxnLst/>
            <a:rect l="l" t="t" r="r" b="b"/>
            <a:pathLst>
              <a:path w="6466205" h="0">
                <a:moveTo>
                  <a:pt x="0" y="0"/>
                </a:moveTo>
                <a:lnTo>
                  <a:pt x="6465636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77512" y="6357826"/>
            <a:ext cx="1891664" cy="0"/>
          </a:xfrm>
          <a:custGeom>
            <a:avLst/>
            <a:gdLst/>
            <a:ahLst/>
            <a:cxnLst/>
            <a:rect l="l" t="t" r="r" b="b"/>
            <a:pathLst>
              <a:path w="1891664" h="0">
                <a:moveTo>
                  <a:pt x="0" y="0"/>
                </a:moveTo>
                <a:lnTo>
                  <a:pt x="1891267" y="0"/>
                </a:lnTo>
              </a:path>
            </a:pathLst>
          </a:custGeom>
          <a:ln w="9141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75100" y="1369683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9141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82731" y="7617"/>
            <a:ext cx="1583690" cy="0"/>
          </a:xfrm>
          <a:custGeom>
            <a:avLst/>
            <a:gdLst/>
            <a:ahLst/>
            <a:cxnLst/>
            <a:rect l="l" t="t" r="r" b="b"/>
            <a:pathLst>
              <a:path w="1583689" h="0">
                <a:moveTo>
                  <a:pt x="0" y="0"/>
                </a:moveTo>
                <a:lnTo>
                  <a:pt x="1583669" y="0"/>
                </a:lnTo>
              </a:path>
            </a:pathLst>
          </a:custGeom>
          <a:ln w="9141">
            <a:solidFill>
              <a:srgbClr val="5B64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45888" y="459858"/>
            <a:ext cx="3073400" cy="565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9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3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43735">
              <a:lnSpc>
                <a:spcPct val="117600"/>
              </a:lnSpc>
              <a:spcBef>
                <a:spcPts val="465"/>
              </a:spcBef>
            </a:pPr>
            <a:r>
              <a:rPr dirty="0" sz="850" spc="-35">
                <a:latin typeface="Arial MT"/>
                <a:cs typeface="Arial MT"/>
              </a:rPr>
              <a:t>Rua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Maria </a:t>
            </a:r>
            <a:r>
              <a:rPr dirty="0" sz="850" spc="-10">
                <a:latin typeface="Arial MT"/>
                <a:cs typeface="Arial MT"/>
              </a:rPr>
              <a:t>Lourenço,</a:t>
            </a:r>
            <a:r>
              <a:rPr dirty="0" sz="850" spc="-25">
                <a:latin typeface="Arial MT"/>
                <a:cs typeface="Arial MT"/>
              </a:rPr>
              <a:t> 18 </a:t>
            </a:r>
            <a:r>
              <a:rPr dirty="0" sz="850" spc="-40">
                <a:latin typeface="Arial MT"/>
                <a:cs typeface="Arial MT"/>
              </a:rPr>
              <a:t>Fazenda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Servaux</a:t>
            </a:r>
          </a:p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60"/>
              <a:t> </a:t>
            </a:r>
            <a:fld id="{81D60167-4931-47E6-BA6A-407CBD079E47}" type="slidenum">
              <a:rPr dirty="0"/>
              <a:t>1</a:t>
            </a:fld>
            <a:r>
              <a:rPr dirty="0" spc="45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60"/>
              <a:t>2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511943" y="2146976"/>
            <a:ext cx="2605405" cy="38290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heavy" sz="850" spc="-1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DotațÕes</a:t>
            </a:r>
            <a:r>
              <a:rPr dirty="0" u="heavy" sz="850" spc="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5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34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613749" y="2541114"/>
          <a:ext cx="6379210" cy="26600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8505"/>
                <a:gridCol w="4891405"/>
                <a:gridCol w="673100"/>
              </a:tblGrid>
              <a:tr h="145415">
                <a:tc>
                  <a:txBody>
                    <a:bodyPr/>
                    <a:lstStyle/>
                    <a:p>
                      <a:pPr marL="3302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940"/>
                        </a:lnSpc>
                      </a:pPr>
                      <a:r>
                        <a:rPr dirty="0" sz="850" spc="-25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Educação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2.808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5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5">
                          <a:latin typeface="Arial MT"/>
                          <a:cs typeface="Arial MT"/>
                        </a:rPr>
                        <a:t>OperacionalizaCăo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044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2763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653.412,45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33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0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01.13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46990"/>
                </a:tc>
                <a:tc>
                  <a:txBody>
                    <a:bodyPr/>
                    <a:lstStyle/>
                    <a:p>
                      <a:pPr marL="2704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Unidade</a:t>
                      </a:r>
                      <a:r>
                        <a:rPr dirty="0" sz="8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25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Serviços Públicos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212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653.412,45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018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2.039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6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Limpeza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Púlica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182620" algn="l"/>
                        </a:tabLst>
                      </a:pPr>
                      <a:r>
                        <a:rPr dirty="0" sz="850" spc="-5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nào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12446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155.000,00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076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Atividade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12446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155.000,00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20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2.825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5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OperacionalizaCäo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Secretária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182620" algn="l"/>
                        </a:tabLst>
                      </a:pPr>
                      <a:r>
                        <a:rPr dirty="0" baseline="3267" sz="1275" spc="-97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267" sz="1275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2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3267" sz="1275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97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400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1.958.425,00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70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4.4.9.0.51.00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185795" algn="l"/>
                        </a:tabLst>
                      </a:pPr>
                      <a:r>
                        <a:rPr dirty="0" baseline="3267" sz="1275" spc="-97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267" sz="1275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04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INSTAL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AC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nào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4572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1.063.000,00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6700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4.4.9.0.51.00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114"/>
                        </a:spcBef>
                        <a:tabLst>
                          <a:tab pos="3185795" algn="l"/>
                        </a:tabLst>
                      </a:pPr>
                      <a:r>
                        <a:rPr dirty="0" baseline="3267" sz="1275" spc="-97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267" sz="1275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04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INSTALACÕES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Uniäo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4000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081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/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Râ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4.021.425,00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08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da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482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4.176.425,00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26084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Anulado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ctr" marL="482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4.829.837,45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54305">
                <a:tc>
                  <a:txBody>
                    <a:bodyPr/>
                    <a:lstStyle/>
                    <a:p>
                      <a:pPr marL="241935">
                        <a:lnSpc>
                          <a:spcPts val="930"/>
                        </a:lnSpc>
                        <a:spcBef>
                          <a:spcPts val="185"/>
                        </a:spcBef>
                      </a:pPr>
                      <a:r>
                        <a:rPr dirty="0" sz="850" spc="-55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-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930"/>
                        </a:lnSpc>
                        <a:spcBef>
                          <a:spcPts val="185"/>
                        </a:spcBef>
                      </a:pPr>
                      <a:r>
                        <a:rPr dirty="0" sz="850" spc="-50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5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latin typeface="Arial MT"/>
                          <a:cs typeface="Arial MT"/>
                        </a:rPr>
                        <a:t>contrźrio.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se,</a:t>
                      </a:r>
                      <a:r>
                        <a:rPr dirty="0" sz="8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afixe-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cumpra-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se.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2795617" y="5796897"/>
            <a:ext cx="181292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latin typeface="Arial MT"/>
                <a:cs typeface="Arial MT"/>
              </a:rPr>
              <a:t>Gabinete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Prefeito,</a:t>
            </a:r>
            <a:r>
              <a:rPr dirty="0" sz="850">
                <a:latin typeface="Arial MT"/>
                <a:cs typeface="Arial MT"/>
              </a:rPr>
              <a:t> 22</a:t>
            </a:r>
            <a:r>
              <a:rPr dirty="0" sz="850" spc="3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6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julho,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2024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2025-08-06T17:02:37Z</dcterms:created>
  <dcterms:modified xsi:type="dcterms:W3CDTF">2025-08-06T17:02:37Z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2024-07-22T00:00:00Z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2025-08-06T00:00:00Z</vt:filetime>
  </property>
  <property fmtid="{D5CDD505-2E9C-101B-9397-08002B2CF9AE}" pid="5" name="Producer">
    <vt:lpwstr>Scanner System Image Conversion</vt:lpwstr>
  </property>
</Properties>
</file>