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5194" y="524104"/>
            <a:ext cx="682195" cy="65817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563420" y="9752324"/>
            <a:ext cx="6466205" cy="0"/>
          </a:xfrm>
          <a:custGeom>
            <a:avLst/>
            <a:gdLst/>
            <a:ahLst/>
            <a:cxnLst/>
            <a:rect l="l" t="t" r="r" b="b"/>
            <a:pathLst>
              <a:path w="6466205" h="0">
                <a:moveTo>
                  <a:pt x="0" y="0"/>
                </a:moveTo>
                <a:lnTo>
                  <a:pt x="6465636" y="0"/>
                </a:lnTo>
              </a:path>
            </a:pathLst>
          </a:custGeom>
          <a:ln w="9141">
            <a:solidFill>
              <a:srgbClr val="0F0F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844514" y="9155086"/>
            <a:ext cx="1894839" cy="0"/>
          </a:xfrm>
          <a:custGeom>
            <a:avLst/>
            <a:gdLst/>
            <a:ahLst/>
            <a:cxnLst/>
            <a:rect l="l" t="t" r="r" b="b"/>
            <a:pathLst>
              <a:path w="1894839" h="0">
                <a:moveTo>
                  <a:pt x="0" y="0"/>
                </a:moveTo>
                <a:lnTo>
                  <a:pt x="1894312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532965" y="1362064"/>
            <a:ext cx="6463030" cy="0"/>
          </a:xfrm>
          <a:custGeom>
            <a:avLst/>
            <a:gdLst/>
            <a:ahLst/>
            <a:cxnLst/>
            <a:rect l="l" t="t" r="r" b="b"/>
            <a:pathLst>
              <a:path w="6463030" h="0">
                <a:moveTo>
                  <a:pt x="0" y="0"/>
                </a:moveTo>
                <a:lnTo>
                  <a:pt x="6462591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65941" y="380632"/>
            <a:ext cx="3075305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9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6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4604" marR="1945639">
              <a:lnSpc>
                <a:spcPct val="1200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111080" y="1573835"/>
            <a:ext cx="2863850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2522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2699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22</a:t>
            </a:r>
            <a:r>
              <a:rPr dirty="0" sz="800" spc="3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julho,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5"/>
              </a:spcBef>
            </a:pPr>
            <a:endParaRPr sz="800">
              <a:latin typeface="Arial MT"/>
              <a:cs typeface="Arial MT"/>
            </a:endParaRPr>
          </a:p>
          <a:p>
            <a:pPr marL="14604" marR="120650" indent="-2540">
              <a:lnSpc>
                <a:spcPts val="910"/>
              </a:lnSpc>
            </a:pPr>
            <a:r>
              <a:rPr dirty="0" sz="800" spc="-10">
                <a:latin typeface="Arial MT"/>
                <a:cs typeface="Arial MT"/>
              </a:rPr>
              <a:t>Abre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R$650.000,00,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25">
                <a:latin typeface="Arial MT"/>
                <a:cs typeface="Arial MT"/>
              </a:rPr>
              <a:t> 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especifíca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 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25117" y="2737839"/>
            <a:ext cx="6278880" cy="930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9121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PREFEITO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MUNICIPAL,</a:t>
            </a:r>
            <a:r>
              <a:rPr dirty="0" sz="800">
                <a:latin typeface="Arial MT"/>
                <a:cs typeface="Arial MT"/>
              </a:rPr>
              <a:t> no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acordo</a:t>
            </a:r>
            <a:r>
              <a:rPr dirty="0" sz="800">
                <a:latin typeface="Arial MT"/>
                <a:cs typeface="Arial MT"/>
              </a:rPr>
              <a:t> com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823/2023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21/12/2023,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6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3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55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1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5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25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seguintes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82479" y="4388578"/>
            <a:ext cx="1887855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6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9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4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477366" y="4703233"/>
            <a:ext cx="5268595" cy="39116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80"/>
              </a:spcBef>
            </a:pPr>
            <a:r>
              <a:rPr dirty="0" baseline="3472" sz="1200" spc="-37">
                <a:latin typeface="Arial MT"/>
                <a:cs typeface="Arial MT"/>
              </a:rPr>
              <a:t>MANUTENCÃO</a:t>
            </a:r>
            <a:r>
              <a:rPr dirty="0" baseline="3472" sz="1200" spc="-37">
                <a:solidFill>
                  <a:srgbClr val="444444"/>
                </a:solidFill>
                <a:latin typeface="Arial MT"/>
                <a:cs typeface="Arial MT"/>
              </a:rPr>
              <a:t>,</a:t>
            </a:r>
            <a:r>
              <a:rPr dirty="0" baseline="3472" sz="1200" spc="-15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ADMINISTRACÃO</a:t>
            </a:r>
            <a:r>
              <a:rPr dirty="0" baseline="3472" sz="1200" spc="179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E</a:t>
            </a:r>
            <a:r>
              <a:rPr dirty="0" baseline="3472" sz="1200" spc="15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OPERACIONALIZ</a:t>
            </a:r>
            <a:r>
              <a:rPr dirty="0" sz="800" spc="-30">
                <a:latin typeface="Arial MT"/>
                <a:cs typeface="Arial MT"/>
              </a:rPr>
              <a:t>ACÃ</a:t>
            </a:r>
            <a:r>
              <a:rPr dirty="0" baseline="3472" sz="1200" spc="-44">
                <a:latin typeface="Arial MT"/>
                <a:cs typeface="Arial MT"/>
              </a:rPr>
              <a:t>O</a:t>
            </a:r>
            <a:r>
              <a:rPr dirty="0" baseline="3472" sz="1200" spc="-67"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DAS</a:t>
            </a:r>
            <a:r>
              <a:rPr dirty="0" baseline="3472" sz="1200" spc="89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UNIDADES</a:t>
            </a:r>
            <a:r>
              <a:rPr dirty="0" baseline="3472" sz="1200" spc="142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DE</a:t>
            </a:r>
            <a:r>
              <a:rPr dirty="0" baseline="3472" sz="1200" spc="37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SAÚDE/CONST/REFORMA/AMPO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03034" y="4709327"/>
            <a:ext cx="584200" cy="54673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2.837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60"/>
              </a:spcBef>
            </a:pPr>
            <a:r>
              <a:rPr dirty="0" sz="800" spc="-30">
                <a:latin typeface="Arial MT"/>
                <a:cs typeface="Arial MT"/>
              </a:rPr>
              <a:t>4.4.9.0.52.00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77664" y="5108500"/>
            <a:ext cx="21291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EQUIPAMENTOS</a:t>
            </a:r>
            <a:r>
              <a:rPr dirty="0" sz="800" spc="11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MATERIAL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PERMANENTE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120734" y="5062794"/>
            <a:ext cx="2105025" cy="692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5615">
              <a:lnSpc>
                <a:spcPct val="1375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Estruturação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ASPS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Governo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  <a:p>
            <a:pPr marL="394970">
              <a:lnSpc>
                <a:spcPct val="100000"/>
              </a:lnSpc>
              <a:spcBef>
                <a:spcPts val="29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 Suplementado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464345" y="5062794"/>
            <a:ext cx="508000" cy="69278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20">
                <a:latin typeface="Arial MT"/>
                <a:cs typeface="Arial MT"/>
              </a:rPr>
              <a:t>650.000,00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59"/>
              </a:spcBef>
            </a:pPr>
            <a:r>
              <a:rPr dirty="0" sz="800" spc="-30">
                <a:latin typeface="Arial MT"/>
                <a:cs typeface="Arial MT"/>
              </a:rPr>
              <a:t>650.000,00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05"/>
              </a:spcBef>
            </a:pPr>
            <a:r>
              <a:rPr dirty="0" sz="800" spc="-30">
                <a:latin typeface="Arial MT"/>
                <a:cs typeface="Arial MT"/>
              </a:rPr>
              <a:t>650.000,00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20">
                <a:latin typeface="Arial MT"/>
                <a:cs typeface="Arial MT"/>
              </a:rPr>
              <a:t>650.000,00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25970" y="5797151"/>
            <a:ext cx="5801995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4820" marR="5080" indent="-452755">
              <a:lnSpc>
                <a:spcPct val="102499"/>
              </a:lnSpc>
              <a:spcBef>
                <a:spcPts val="75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despesas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decorrentes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trata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878234" y="6123195"/>
            <a:ext cx="160083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88570" y="6472812"/>
            <a:ext cx="1884680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>
                <a:uFill>
                  <a:solidFill>
                    <a:srgbClr val="08080C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heavy" sz="800" spc="70">
                <a:uFill>
                  <a:solidFill>
                    <a:srgbClr val="08080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8080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08080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10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40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981129" y="6126241"/>
            <a:ext cx="63119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30">
                <a:latin typeface="Arial MT"/>
                <a:cs typeface="Arial MT"/>
              </a:rPr>
              <a:t>R$650.000,00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$650.000,00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688819" y="6873778"/>
          <a:ext cx="6379845" cy="11334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4695"/>
                <a:gridCol w="5038090"/>
                <a:gridCol w="530860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1010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solidFill>
                            <a:srgbClr val="01010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SAÚDE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FAMÍLIA/UBS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BRASIL)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188335" algn="l"/>
                        </a:tabLst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TERCEIROS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ManutenCão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27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27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 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683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45415">
                <a:tc>
                  <a:txBody>
                    <a:bodyPr/>
                    <a:lstStyle/>
                    <a:p>
                      <a:pPr marL="233679">
                        <a:lnSpc>
                          <a:spcPts val="810"/>
                        </a:lnSpc>
                        <a:spcBef>
                          <a:spcPts val="23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latin typeface="Arial MT"/>
                          <a:cs typeface="Arial MT"/>
                        </a:rPr>
                        <a:t>-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810"/>
                        </a:lnSpc>
                        <a:spcBef>
                          <a:spcPts val="23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se,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afixe-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cumpra-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se.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2866002" y="8609648"/>
            <a:ext cx="18148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Prefeito,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22</a:t>
            </a:r>
            <a:r>
              <a:rPr dirty="0" sz="800" spc="3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julho,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065943" y="9762476"/>
            <a:ext cx="28829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520642" y="9765778"/>
            <a:ext cx="47815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8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2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60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2025-08-20T16:46:14Z</dcterms:created>
  <dcterms:modified xsi:type="dcterms:W3CDTF">2025-08-20T16:46:14Z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2024-07-22T00:00:00Z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2025-08-20T00:00:00Z</vt:filetime>
  </property>
  <property fmtid="{D5CDD505-2E9C-101B-9397-08002B2CF9AE}" pid="5" name="Producer">
    <vt:lpwstr>Scanner System Image Conversion</vt:lpwstr>
  </property>
</Properties>
</file>