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Relationship Id="rId3" Type="http://schemas.openxmlformats.org/officeDocument/2006/relationships/image" Target="../media/image6.jpg"/><Relationship Id="rId4" Type="http://schemas.openxmlformats.org/officeDocument/2006/relationships/image" Target="../media/image7.jpg"/><Relationship Id="rId5" Type="http://schemas.openxmlformats.org/officeDocument/2006/relationships/image" Target="../media/image8.jpg"/><Relationship Id="rId6" Type="http://schemas.openxmlformats.org/officeDocument/2006/relationships/image" Target="../media/image9.jpg"/><Relationship Id="rId7" Type="http://schemas.openxmlformats.org/officeDocument/2006/relationships/image" Target="../media/image10.jpg"/><Relationship Id="rId8" Type="http://schemas.openxmlformats.org/officeDocument/2006/relationships/image" Target="../media/image11.jpg"/><Relationship Id="rId9" Type="http://schemas.openxmlformats.org/officeDocument/2006/relationships/image" Target="../media/image1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780" y="521057"/>
            <a:ext cx="679150" cy="66732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41098" y="9697475"/>
            <a:ext cx="6405245" cy="0"/>
          </a:xfrm>
          <a:custGeom>
            <a:avLst/>
            <a:gdLst/>
            <a:ahLst/>
            <a:cxnLst/>
            <a:rect l="l" t="t" r="r" b="b"/>
            <a:pathLst>
              <a:path w="6405245" h="0">
                <a:moveTo>
                  <a:pt x="0" y="0"/>
                </a:moveTo>
                <a:lnTo>
                  <a:pt x="6404726" y="0"/>
                </a:lnTo>
              </a:path>
            </a:pathLst>
          </a:custGeom>
          <a:ln w="9141">
            <a:solidFill>
              <a:srgbClr val="2828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16733" y="1357494"/>
            <a:ext cx="6386830" cy="0"/>
          </a:xfrm>
          <a:custGeom>
            <a:avLst/>
            <a:gdLst/>
            <a:ahLst/>
            <a:cxnLst/>
            <a:rect l="l" t="t" r="r" b="b"/>
            <a:pathLst>
              <a:path w="6386830" h="0">
                <a:moveTo>
                  <a:pt x="0" y="0"/>
                </a:moveTo>
                <a:lnTo>
                  <a:pt x="6386453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41468" y="9744705"/>
            <a:ext cx="255823" cy="51801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61585" y="9741658"/>
            <a:ext cx="438554" cy="6703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752077" y="6703674"/>
            <a:ext cx="599967" cy="26205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232585" y="390027"/>
            <a:ext cx="3046095" cy="548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1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60" b="1">
                <a:latin typeface="Arial"/>
                <a:cs typeface="Arial"/>
              </a:rPr>
              <a:t> </a:t>
            </a:r>
            <a:r>
              <a:rPr dirty="0" sz="1100" spc="60">
                <a:latin typeface="Lucida Sans Unicode"/>
                <a:cs typeface="Lucida Sans Unicode"/>
              </a:rPr>
              <a:t>SEROPEOICA</a:t>
            </a:r>
            <a:endParaRPr sz="1100">
              <a:latin typeface="Lucida Sans Unicode"/>
              <a:cs typeface="Lucida Sans Unicode"/>
            </a:endParaRPr>
          </a:p>
          <a:p>
            <a:pPr marL="15240" marR="1927225" indent="-3175">
              <a:lnSpc>
                <a:spcPct val="120000"/>
              </a:lnSpc>
              <a:spcBef>
                <a:spcPts val="49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Maria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30">
                <a:latin typeface="Lucida Sans Unicode"/>
                <a:cs typeface="Lucida Sans Unicode"/>
              </a:rPr>
              <a:t>Fazenda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927390" y="1571042"/>
            <a:ext cx="17608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5">
                <a:latin typeface="Lucida Sans Unicode"/>
                <a:cs typeface="Lucida Sans Unicode"/>
              </a:rPr>
              <a:t>Decreto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2657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F0F0F"/>
                </a:solidFill>
                <a:latin typeface="Lucida Sans Unicode"/>
                <a:cs typeface="Lucida Sans Unicode"/>
              </a:rPr>
              <a:t>10</a:t>
            </a:r>
            <a:r>
              <a:rPr dirty="0" sz="750" spc="38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240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junho.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57232" y="1988244"/>
            <a:ext cx="2715260" cy="25717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700" marR="5080" indent="2540">
              <a:lnSpc>
                <a:spcPts val="860"/>
              </a:lnSpc>
              <a:spcBef>
                <a:spcPts val="210"/>
              </a:spcBef>
            </a:pPr>
            <a:r>
              <a:rPr dirty="0" sz="800" spc="-80">
                <a:latin typeface="Lucida Sans Unicode"/>
                <a:cs typeface="Lucida Sans Unicode"/>
              </a:rPr>
              <a:t>Abre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crédito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61616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valor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total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RS767.119,</a:t>
            </a:r>
            <a:r>
              <a:rPr dirty="0" sz="800" spc="-65">
                <a:solidFill>
                  <a:srgbClr val="1C1C1C"/>
                </a:solidFill>
                <a:latin typeface="Lucida Sans Unicode"/>
                <a:cs typeface="Lucida Sans Unicode"/>
              </a:rPr>
              <a:t>18,</a:t>
            </a:r>
            <a:r>
              <a:rPr dirty="0" sz="8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55">
                <a:latin typeface="Lucida Sans Unicode"/>
                <a:cs typeface="Lucida Sans Unicode"/>
              </a:rPr>
              <a:t>fin?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que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C1C1C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especifica</a:t>
            </a:r>
            <a:r>
              <a:rPr dirty="0" sz="800" spc="9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80">
                <a:solidFill>
                  <a:srgbClr val="0E0E0E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outras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7249" y="2716505"/>
            <a:ext cx="620903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6765">
              <a:lnSpc>
                <a:spcPct val="1450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PREFF.ITO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MUNICIPAL.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95">
                <a:solidFill>
                  <a:srgbClr val="0A0A0A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1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uso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suas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atribuições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legais.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‹:onstitucionais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8080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4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acordo</a:t>
            </a:r>
            <a:r>
              <a:rPr dirty="0" sz="800" spc="6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com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111111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solidFill>
                  <a:srgbClr val="181818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lhe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confere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6161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art.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8”</a:t>
            </a:r>
            <a:r>
              <a:rPr dirty="0" sz="800" spc="2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cia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25">
                <a:latin typeface="Lucida Sans Unicode"/>
                <a:cs typeface="Lucida Sans Unicode"/>
              </a:rPr>
              <a:t>923,*2023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datada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21/12/2023.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publicada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em</a:t>
            </a:r>
            <a:r>
              <a:rPr dirty="0" sz="800" spc="170">
                <a:latin typeface="Lucida Sans Unicode"/>
                <a:cs typeface="Lucida Sans Unicode"/>
              </a:rPr>
              <a:t> </a:t>
            </a:r>
            <a:r>
              <a:rPr dirty="0" sz="800" spc="-110">
                <a:latin typeface="Lucida Sans Unicode"/>
                <a:cs typeface="Lucida Sans Unicode"/>
              </a:rPr>
              <a:t>21/12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202?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 spc="-9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1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5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22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 </a:t>
            </a:r>
            <a:r>
              <a:rPr dirty="0" u="sng" sz="8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55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3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6230">
              <a:lnSpc>
                <a:spcPct val="100000"/>
              </a:lnSpc>
              <a:spcBef>
                <a:spcPts val="1175"/>
              </a:spcBef>
            </a:pPr>
            <a:r>
              <a:rPr dirty="0" sz="800" spc="-85">
                <a:latin typeface="Lucida Sans Unicode"/>
                <a:cs typeface="Lucida Sans Unicode"/>
              </a:rPr>
              <a:t>Artigo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’.°</a:t>
            </a:r>
            <a:r>
              <a:rPr dirty="0" sz="800" spc="-8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Fica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aberto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suplementar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as </a:t>
            </a:r>
            <a:r>
              <a:rPr dirty="0" sz="800" spc="-70">
                <a:latin typeface="Lucida Sans Unicode"/>
                <a:cs typeface="Lucida Sans Unicode"/>
              </a:rPr>
              <a:t>sr:guirite°.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úctaç‹›-</a:t>
            </a:r>
            <a:r>
              <a:rPr dirty="0" sz="800" spc="-25">
                <a:latin typeface="Lucida Sans Unicode"/>
                <a:cs typeface="Lucida Sans Unicode"/>
              </a:rPr>
              <a:t>‘‹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62158" y="4370790"/>
            <a:ext cx="1871345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sng" sz="750">
                <a:uFill>
                  <a:solidFill>
                    <a:srgbClr val="2B2B2B"/>
                  </a:solidFill>
                </a:uFill>
                <a:latin typeface="Lucida Sans Unicode"/>
                <a:cs typeface="Lucida Sans Unicode"/>
              </a:rPr>
              <a:t>Dotaçôos</a:t>
            </a:r>
            <a:r>
              <a:rPr dirty="0" u="sng" sz="750" spc="-10">
                <a:uFill>
                  <a:solidFill>
                    <a:srgbClr val="2B2B2B"/>
                  </a:solidFill>
                </a:uFill>
                <a:latin typeface="Lucida Sans Unicode"/>
                <a:cs typeface="Lucida Sans Unicode"/>
              </a:rPr>
              <a:t> Suplementadas</a:t>
            </a:r>
            <a:r>
              <a:rPr dirty="0" u="sng" sz="750" spc="500">
                <a:uFill>
                  <a:solidFill>
                    <a:srgbClr val="2B2B2B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Lucida Sans Unicode"/>
                <a:cs typeface="Lucida Sans Unicode"/>
              </a:rPr>
              <a:t>FUNDO</a:t>
            </a:r>
            <a:r>
              <a:rPr dirty="0" sz="950" spc="4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60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457404" y="4752505"/>
          <a:ext cx="6326505" cy="14674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6120"/>
                <a:gridCol w="2241550"/>
                <a:gridCol w="2773680"/>
                <a:gridCol w="529589"/>
              </a:tblGrid>
              <a:tr h="142240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05.22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9695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Municipal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Saúde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780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2.01”.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 gridSpan="2"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IViANUTENCÃO</a:t>
                      </a:r>
                      <a:r>
                        <a:rPr dirty="0" sz="8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OPE</a:t>
                      </a:r>
                      <a:r>
                        <a:rPr dirty="0" sz="800" spc="-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RACIONALIZAÇÃO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F?r.</a:t>
                      </a:r>
                      <a:r>
                        <a:rPr dirty="0" sz="800" spc="-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F</a:t>
                      </a:r>
                      <a:r>
                        <a:rPr dirty="0" sz="800" spc="3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7 </a:t>
                      </a:r>
                      <a:r>
                        <a:rPr dirty="0" baseline="6944" sz="120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ATÉG!A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UE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E'1</a:t>
                      </a:r>
                      <a:r>
                        <a:rPr dirty="0" sz="800" spc="-8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FAMÍLIA.</a:t>
                      </a:r>
                      <a:r>
                        <a:rPr dirty="0" sz="800" spc="-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UBS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PREVINE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BRASIL)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1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3.3.9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*J.30.03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19214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I\/TATERfAIS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D?</a:t>
                      </a:r>
                      <a:r>
                        <a:rPr dirty="0" sz="800" spc="1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SUS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ManutenCáo</a:t>
                      </a:r>
                      <a:r>
                        <a:rPr dirty="0" sz="80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ASPS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í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200.580,68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843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1397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200.580,68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85420">
                <a:tc gridSpan="4">
                  <a:txBody>
                    <a:bodyPr/>
                    <a:lstStyle/>
                    <a:p>
                      <a:pPr marL="33020">
                        <a:lnSpc>
                          <a:spcPts val="869"/>
                        </a:lnSpc>
                        <a:spcBef>
                          <a:spcPts val="495"/>
                        </a:spcBef>
                        <a:tabLst>
                          <a:tab pos="805815" algn="l"/>
                        </a:tabLst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2.133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OPERACIONALIZACÃ€›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UAS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SAÚDE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solidFill>
                            <a:srgbClr val="777777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5">
                          <a:solidFill>
                            <a:srgbClr val="777777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CEMES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6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SAMU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192/SAUDE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MENTAL/UPA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28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7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3.3.9.0.30.0?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marL="9544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Man\itencão</a:t>
                      </a:r>
                      <a:r>
                        <a:rPr dirty="0" sz="80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algn="ctr" marR="444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566.538,ú0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10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005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R="95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566.538,50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8005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Unidade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767.119,18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5979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T‹»tal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ctr" marR="698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767.119,18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365204" y="6272502"/>
            <a:ext cx="6182360" cy="105664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895985" marR="5080" indent="-443865">
              <a:lnSpc>
                <a:spcPct val="102499"/>
              </a:lnSpc>
              <a:spcBef>
                <a:spcPts val="75"/>
              </a:spcBef>
            </a:pPr>
            <a:r>
              <a:rPr dirty="0" sz="800" spc="-85">
                <a:latin typeface="Lucida Sans Unicode"/>
                <a:cs typeface="Lucida Sans Unicode"/>
              </a:rPr>
              <a:t>Artigo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2*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0C0C0C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As </a:t>
            </a:r>
            <a:r>
              <a:rPr dirty="0" sz="800" spc="-50">
                <a:latin typeface="Lucida Sans Unicode"/>
                <a:cs typeface="Lucida Sans Unicode"/>
              </a:rPr>
              <a:t>despesas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decorrentes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abertrJra</a:t>
            </a:r>
            <a:r>
              <a:rPr dirty="0" sz="800" spc="80">
                <a:latin typeface="Lucida Sans Unicode"/>
                <a:cs typeface="Lucida Sans Unicode"/>
              </a:rPr>
              <a:t> </a:t>
            </a:r>
            <a:r>
              <a:rPr dirty="0" sz="800" spc="-130">
                <a:latin typeface="Lucida Sans Unicode"/>
                <a:cs typeface="Lucida Sans Unicode"/>
              </a:rPr>
              <a:t>elo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presente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'°recJilo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siJ{›lenJeiJtar. </a:t>
            </a:r>
            <a:r>
              <a:rPr dirty="0" sz="800" spc="-70">
                <a:latin typeface="Lucida Sans Unicode"/>
                <a:cs typeface="Lucida Sans Unicode"/>
              </a:rPr>
              <a:t>serüo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cobertas</a:t>
            </a:r>
            <a:r>
              <a:rPr dirty="0" sz="800" spc="4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com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recursos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que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trata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262626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parágrafo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0F0F0F"/>
                </a:solidFill>
                <a:latin typeface="Lucida Sans Unicode"/>
                <a:cs typeface="Lucida Sans Unicode"/>
              </a:rPr>
              <a:t>!</a:t>
            </a:r>
            <a:r>
              <a:rPr dirty="0" sz="800" spc="-4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°</a:t>
            </a:r>
            <a:r>
              <a:rPr dirty="0" sz="800" spc="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Lei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Fr</a:t>
            </a:r>
            <a:r>
              <a:rPr dirty="0" sz="800" spc="-85"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0F0F0F"/>
                </a:solidFill>
                <a:latin typeface="Lucida Sans Unicode"/>
                <a:cs typeface="Lucida Sans Unicode"/>
              </a:rPr>
              <a:t>r›‹</a:t>
            </a:r>
            <a:r>
              <a:rPr dirty="0" sz="80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0F0F0F"/>
                </a:solidFill>
                <a:latin typeface="Lucida Sans Unicode"/>
                <a:cs typeface="Lucida Sans Unicode"/>
              </a:rPr>
              <a:t>ral</a:t>
            </a:r>
            <a:r>
              <a:rPr dirty="0" sz="80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0">
                <a:latin typeface="Lucida Sans Unicode"/>
                <a:cs typeface="Lucida Sans Unicode"/>
              </a:rPr>
              <a:t>4.320/õ4.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0C0C0C"/>
                </a:solidFill>
                <a:latin typeface="Lucida Sans Unicode"/>
                <a:cs typeface="Lucida Sans Unicode"/>
              </a:rPr>
              <a:t>lncisu</a:t>
            </a:r>
            <a:r>
              <a:rPr dirty="0" sz="800" spc="-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III</a:t>
            </a:r>
            <a:endParaRPr sz="800">
              <a:latin typeface="Lucida Sans Unicode"/>
              <a:cs typeface="Lucida Sans Unicode"/>
            </a:endParaRPr>
          </a:p>
          <a:p>
            <a:pPr marL="1613535" marR="3345179" indent="-316865">
              <a:lnSpc>
                <a:spcPct val="145000"/>
              </a:lnSpc>
              <a:spcBef>
                <a:spcPts val="670"/>
              </a:spcBef>
            </a:pPr>
            <a:r>
              <a:rPr dirty="0" sz="800" spc="-50">
                <a:latin typeface="Lucida Sans Unicode"/>
                <a:cs typeface="Lucida Sans Unicode"/>
              </a:rPr>
              <a:t>Inciso: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!!</a:t>
            </a:r>
            <a:r>
              <a:rPr dirty="0" sz="800" spc="-55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Excesso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1A1A1A"/>
                </a:solidFill>
                <a:latin typeface="Lucida Sans Unicode"/>
                <a:cs typeface="Lucida Sans Unicode"/>
              </a:rPr>
              <a:t>ü</a:t>
            </a:r>
            <a:r>
              <a:rPr dirty="0" sz="800" spc="-20">
                <a:solidFill>
                  <a:srgbClr val="424242"/>
                </a:solidFill>
                <a:latin typeface="Lucida Sans Unicode"/>
                <a:cs typeface="Lucida Sans Unicode"/>
              </a:rPr>
              <a:t>a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Arrucac!açãn</a:t>
            </a:r>
            <a:r>
              <a:rPr dirty="0" sz="800" spc="-20">
                <a:latin typeface="Lucida Sans Unicode"/>
                <a:cs typeface="Lucida Sans Unicode"/>
              </a:rPr>
              <a:t> III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Anu!ócâc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5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65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uFill>
                  <a:solidFill>
                    <a:srgbClr val="1C1C1C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Lucida Sans Unicode"/>
                <a:cs typeface="Lucida Sans Unicode"/>
              </a:rPr>
              <a:t>FUNDO</a:t>
            </a:r>
            <a:r>
              <a:rPr dirty="0" sz="950" spc="5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3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SAÚDE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60450" y="7345608"/>
          <a:ext cx="6337300" cy="16014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6755"/>
                <a:gridCol w="2709545"/>
                <a:gridCol w="2214245"/>
                <a:gridCol w="630554"/>
              </a:tblGrid>
              <a:tr h="144780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05.22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Municipal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SaüJe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2.016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2381885" algn="l"/>
                        </a:tabLst>
                      </a:pP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MANUTENGÃO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OPERAR</a:t>
                      </a:r>
                      <a:r>
                        <a:rPr dirty="0" sz="800" spc="-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IGNALIZAGÃO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800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ES6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SAÚDE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Ü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UÜAL’CEO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(PREVIN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BRASIL)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3.1.9.0.11.&amp;1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VAhiTAGE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1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F'ESSOA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Imoostus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692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160.500.00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3.1.9.Lt.11.01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FIX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\S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4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PE.7SOÃ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Cl*’II.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IVlanutencáo</a:t>
                      </a:r>
                      <a:r>
                        <a:rPr dirty="0" sz="800" spc="1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434.35a,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3.3.*.U.30.ú3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CONSUM1O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1092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SLIS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65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Transferências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Esta‹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206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2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Projet'°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8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.Atividade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673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607.855,00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7018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2.02G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MANUTENCAO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OPE</a:t>
                      </a:r>
                      <a:r>
                        <a:rPr dirty="0" sz="800" spc="-1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RACIONALIZAÇÃO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UO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OBRIGACÕES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PATRONIAS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PROP.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PREV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1048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6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lnJPostos</a:t>
                      </a:r>
                      <a:r>
                        <a:rPr dirty="0" sz="800" spc="10">
                          <a:solidFill>
                            <a:srgbClr val="0A0A0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'Vinculados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Sa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ctr" marL="1270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46.964,26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</a:tr>
              <a:tr h="16319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3.1.9.0.13.03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OBRIGACÕES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PATROLIIAS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5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1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REG.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PROP.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^"U</a:t>
                      </a:r>
                      <a:r>
                        <a:rPr dirty="0" sz="800" spc="-6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E‘</a:t>
                      </a:r>
                      <a:r>
                        <a:rPr dirty="0" sz="800" spc="-14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'.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10033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SUS</a:t>
                      </a:r>
                      <a:r>
                        <a:rPr dirty="0" sz="750" spc="2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Manutencáo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ASPS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Governo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ctr" marL="1282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65.000.00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8575"/>
                </a:tc>
              </a:tr>
              <a:tr h="128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255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Ati</a:t>
                      </a:r>
                      <a:r>
                        <a:rPr dirty="0" sz="75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idade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6731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111.964,26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481909" y="8943562"/>
            <a:ext cx="589280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Lucida Sans Unicode"/>
                <a:cs typeface="Lucida Sans Unicode"/>
              </a:rPr>
              <a:t>2.759</a:t>
            </a:r>
            <a:endParaRPr sz="75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750" spc="-45">
                <a:latin typeface="Lucida Sans Unicode"/>
                <a:cs typeface="Lucida Sans Unicode"/>
              </a:rPr>
              <a:t>3.3.9.0.32.00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255493" y="8996887"/>
            <a:ext cx="315341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Lucida Sans Unicode"/>
                <a:cs typeface="Lucida Sans Unicode"/>
              </a:rPr>
              <a:t>GARANTIA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50">
                <a:latin typeface="Lucida Sans Unicode"/>
                <a:cs typeface="Lucida Sans Unicode"/>
              </a:rPr>
              <a:t> ASSISTINCl</a:t>
            </a:r>
            <a:r>
              <a:rPr dirty="0" sz="750" spc="50">
                <a:solidFill>
                  <a:srgbClr val="1A1A1A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FARO.DAS</a:t>
            </a:r>
            <a:r>
              <a:rPr dirty="0" sz="750" spc="-120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0C0C0C"/>
                </a:solidFill>
                <a:latin typeface="Lucida Sans Unicode"/>
                <a:cs typeface="Lucida Sans Unicode"/>
              </a:rPr>
              <a:t>'E</a:t>
            </a:r>
            <a:r>
              <a:rPr dirty="0" sz="750" spc="-20">
                <a:latin typeface="Lucida Sans Unicode"/>
                <a:cs typeface="Lucida Sans Unicode"/>
              </a:rPr>
              <a:t>UTICA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i1</a:t>
            </a:r>
            <a:r>
              <a:rPr dirty="0" sz="750" spc="4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ÉL1Bi</a:t>
            </a:r>
            <a:r>
              <a:rPr dirty="0" sz="750" spc="-85">
                <a:latin typeface="Lucida Sans Unicode"/>
                <a:cs typeface="Lucida Sans Unicode"/>
              </a:rPr>
              <a:t> </a:t>
            </a:r>
            <a:r>
              <a:rPr dirty="0" sz="750" spc="-125">
                <a:latin typeface="Lucida Sans Unicode"/>
                <a:cs typeface="Lucida Sans Unicode"/>
              </a:rPr>
              <a:t>DO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0F0F0F"/>
                </a:solidFill>
                <a:latin typeface="Lucida Sans Unicode"/>
                <a:cs typeface="Lucida Sans Unicode"/>
              </a:rPr>
              <a:t>SUS.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254495" y="9164479"/>
            <a:ext cx="191071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Lucida Sans Unicode"/>
                <a:cs typeface="Lucida Sans Unicode"/>
              </a:rPr>
              <a:t>MATERIAL</a:t>
            </a:r>
            <a:r>
              <a:rPr dirty="0" sz="750" spc="1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DISTRIBLIICÁO</a:t>
            </a:r>
            <a:r>
              <a:rPr dirty="0" sz="750" spc="175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GRAT</a:t>
            </a:r>
            <a:r>
              <a:rPr dirty="0" sz="750" spc="-13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UITA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872599" y="9107073"/>
            <a:ext cx="2113280" cy="51752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485775">
              <a:lnSpc>
                <a:spcPct val="100000"/>
              </a:lnSpc>
              <a:spcBef>
                <a:spcPts val="550"/>
              </a:spcBef>
            </a:pPr>
            <a:r>
              <a:rPr dirty="0" sz="750" spc="-20">
                <a:latin typeface="Lucida Sans Unicode"/>
                <a:cs typeface="Lucida Sans Unicode"/>
              </a:rPr>
              <a:t>Recursos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rlc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InJuç›stos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Vinculados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Sa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00">
                <a:latin typeface="Lucida Sans Unicode"/>
                <a:cs typeface="Lucida Sans Unicode"/>
              </a:rPr>
              <a:t>Total</a:t>
            </a:r>
            <a:r>
              <a:rPr dirty="0" sz="700" spc="11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</a:t>
            </a:r>
            <a:r>
              <a:rPr dirty="0" sz="700">
                <a:solidFill>
                  <a:srgbClr val="1F1F1F"/>
                </a:solidFill>
                <a:latin typeface="Lucida Sans Unicode"/>
                <a:cs typeface="Lucida Sans Unicode"/>
              </a:rPr>
              <a:t>o</a:t>
            </a:r>
            <a:r>
              <a:rPr dirty="0" sz="700" spc="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Projeto'</a:t>
            </a:r>
            <a:r>
              <a:rPr dirty="0" sz="700" spc="50">
                <a:latin typeface="Lucida Sans Unicode"/>
                <a:cs typeface="Lucida Sans Unicode"/>
              </a:rPr>
              <a:t> </a:t>
            </a:r>
            <a:r>
              <a:rPr dirty="0" sz="700" spc="-95">
                <a:solidFill>
                  <a:srgbClr val="151515"/>
                </a:solidFill>
                <a:latin typeface="Lucida Sans Unicode"/>
                <a:cs typeface="Lucida Sans Unicode"/>
              </a:rPr>
              <a:t>/</a:t>
            </a:r>
            <a:r>
              <a:rPr dirty="0" sz="700" spc="6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Atividade</a:t>
            </a:r>
            <a:r>
              <a:rPr dirty="0" sz="700" spc="85">
                <a:latin typeface="Lucida Sans Unicode"/>
                <a:cs typeface="Lucida Sans Unicode"/>
              </a:rPr>
              <a:t> </a:t>
            </a:r>
            <a:r>
              <a:rPr dirty="0" sz="700" spc="-25">
                <a:latin typeface="Lucida Sans Unicode"/>
                <a:cs typeface="Lucida Sans Unicode"/>
              </a:rPr>
              <a:t>RS</a:t>
            </a:r>
            <a:endParaRPr sz="7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84"/>
              </a:spcBef>
            </a:pPr>
            <a:r>
              <a:rPr dirty="0" sz="650">
                <a:latin typeface="Lucida Sans Unicode"/>
                <a:cs typeface="Lucida Sans Unicode"/>
              </a:rPr>
              <a:t>Tota</a:t>
            </a:r>
            <a:r>
              <a:rPr dirty="0" sz="650" spc="-100">
                <a:latin typeface="Lucida Sans Unicode"/>
                <a:cs typeface="Lucida Sans Unicode"/>
              </a:rPr>
              <a:t> </a:t>
            </a:r>
            <a:r>
              <a:rPr dirty="0" sz="650">
                <a:latin typeface="Lucida Sans Unicode"/>
                <a:cs typeface="Lucida Sans Unicode"/>
              </a:rPr>
              <a:t>I</a:t>
            </a:r>
            <a:r>
              <a:rPr dirty="0" sz="650" spc="120">
                <a:latin typeface="Lucida Sans Unicode"/>
                <a:cs typeface="Lucida Sans Unicode"/>
              </a:rPr>
              <a:t> </a:t>
            </a:r>
            <a:r>
              <a:rPr dirty="0" sz="650">
                <a:latin typeface="Lucida Sans Unicode"/>
                <a:cs typeface="Lucida Sans Unicode"/>
              </a:rPr>
              <a:t>da</a:t>
            </a:r>
            <a:r>
              <a:rPr dirty="0" sz="650" spc="170">
                <a:latin typeface="Lucida Sans Unicode"/>
                <a:cs typeface="Lucida Sans Unicode"/>
              </a:rPr>
              <a:t> </a:t>
            </a:r>
            <a:r>
              <a:rPr dirty="0" sz="650" spc="-10">
                <a:latin typeface="Lucida Sans Unicode"/>
                <a:cs typeface="Lucida Sans Unicode"/>
              </a:rPr>
              <a:t>U</a:t>
            </a:r>
            <a:r>
              <a:rPr dirty="0" sz="650" spc="-70">
                <a:latin typeface="Lucida Sans Unicode"/>
                <a:cs typeface="Lucida Sans Unicode"/>
              </a:rPr>
              <a:t> </a:t>
            </a:r>
            <a:r>
              <a:rPr dirty="0" sz="650">
                <a:latin typeface="Lucida Sans Unicode"/>
                <a:cs typeface="Lucida Sans Unicode"/>
              </a:rPr>
              <a:t>nidade</a:t>
            </a:r>
            <a:r>
              <a:rPr dirty="0" sz="650" spc="400">
                <a:latin typeface="Lucida Sans Unicode"/>
                <a:cs typeface="Lucida Sans Unicode"/>
              </a:rPr>
              <a:t> </a:t>
            </a:r>
            <a:r>
              <a:rPr dirty="0" sz="650" spc="30">
                <a:solidFill>
                  <a:srgbClr val="070707"/>
                </a:solidFill>
                <a:latin typeface="Lucida Sans Unicode"/>
                <a:cs typeface="Lucida Sans Unicode"/>
              </a:rPr>
              <a:t>R$</a:t>
            </a:r>
            <a:endParaRPr sz="650">
              <a:latin typeface="Lucida Sans Unicode"/>
              <a:cs typeface="Lucida Sans Unicode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188168" y="9107073"/>
            <a:ext cx="515620" cy="517525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65405">
              <a:lnSpc>
                <a:spcPct val="100000"/>
              </a:lnSpc>
              <a:spcBef>
                <a:spcPts val="550"/>
              </a:spcBef>
            </a:pPr>
            <a:r>
              <a:rPr dirty="0" sz="750" spc="-40">
                <a:latin typeface="Lucida Sans Unicode"/>
                <a:cs typeface="Lucida Sans Unicode"/>
              </a:rPr>
              <a:t>47.299.92</a:t>
            </a:r>
            <a:endParaRPr sz="750">
              <a:latin typeface="Lucida Sans Unicode"/>
              <a:cs typeface="Lucida Sans Unicode"/>
            </a:endParaRPr>
          </a:p>
          <a:p>
            <a:pPr marL="68580">
              <a:lnSpc>
                <a:spcPct val="100000"/>
              </a:lnSpc>
              <a:spcBef>
                <a:spcPts val="420"/>
              </a:spcBef>
            </a:pPr>
            <a:r>
              <a:rPr dirty="0" sz="700" spc="-10">
                <a:latin typeface="Lucida Sans Unicode"/>
                <a:cs typeface="Lucida Sans Unicode"/>
              </a:rPr>
              <a:t>47.299,92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650" spc="-10">
                <a:latin typeface="Lucida Sans Unicode"/>
                <a:cs typeface="Lucida Sans Unicode"/>
              </a:rPr>
              <a:t>767.119,18</a:t>
            </a:r>
            <a:endParaRPr sz="6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70919" y="3144632"/>
            <a:ext cx="1973496" cy="133464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383735" y="9712711"/>
            <a:ext cx="6395720" cy="0"/>
          </a:xfrm>
          <a:custGeom>
            <a:avLst/>
            <a:gdLst/>
            <a:ahLst/>
            <a:cxnLst/>
            <a:rect l="l" t="t" r="r" b="b"/>
            <a:pathLst>
              <a:path w="6395720" h="0">
                <a:moveTo>
                  <a:pt x="0" y="0"/>
                </a:moveTo>
                <a:lnTo>
                  <a:pt x="6395589" y="0"/>
                </a:lnTo>
              </a:path>
            </a:pathLst>
          </a:custGeom>
          <a:ln w="9141">
            <a:solidFill>
              <a:srgbClr val="2B2B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49601" y="3773864"/>
            <a:ext cx="441959" cy="0"/>
          </a:xfrm>
          <a:custGeom>
            <a:avLst/>
            <a:gdLst/>
            <a:ahLst/>
            <a:cxnLst/>
            <a:rect l="l" t="t" r="r" b="b"/>
            <a:pathLst>
              <a:path w="441960" h="0">
                <a:moveTo>
                  <a:pt x="0" y="0"/>
                </a:moveTo>
                <a:lnTo>
                  <a:pt x="441600" y="0"/>
                </a:lnTo>
              </a:path>
            </a:pathLst>
          </a:custGeom>
          <a:ln w="9141">
            <a:solidFill>
              <a:srgbClr val="34383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3136883" y="3342695"/>
            <a:ext cx="734060" cy="597535"/>
            <a:chOff x="3136883" y="3342695"/>
            <a:chExt cx="734060" cy="597535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36883" y="3360978"/>
              <a:ext cx="733969" cy="578953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365296" y="3342695"/>
              <a:ext cx="325870" cy="289476"/>
            </a:xfrm>
            <a:prstGeom prst="rect">
              <a:avLst/>
            </a:prstGeom>
          </p:spPr>
        </p:pic>
      </p:grpSp>
      <p:grpSp>
        <p:nvGrpSpPr>
          <p:cNvPr id="8" name="object 8" descr=""/>
          <p:cNvGrpSpPr/>
          <p:nvPr/>
        </p:nvGrpSpPr>
        <p:grpSpPr>
          <a:xfrm>
            <a:off x="435509" y="636848"/>
            <a:ext cx="682625" cy="558165"/>
            <a:chOff x="435509" y="636848"/>
            <a:chExt cx="682625" cy="558165"/>
          </a:xfrm>
        </p:grpSpPr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5509" y="856242"/>
              <a:ext cx="304551" cy="33823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5602" y="636848"/>
              <a:ext cx="392871" cy="21939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8648" y="853194"/>
              <a:ext cx="539056" cy="283382"/>
            </a:xfrm>
            <a:prstGeom prst="rect">
              <a:avLst/>
            </a:prstGeom>
          </p:spPr>
        </p:pic>
      </p:grpSp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881059" y="9753847"/>
            <a:ext cx="258869" cy="54848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46151" y="2346286"/>
            <a:ext cx="4906328" cy="1493091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1241130" y="460112"/>
            <a:ext cx="2195195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80">
                <a:latin typeface="Lucida Sans Unicode"/>
                <a:cs typeface="Lucida Sans Unicode"/>
              </a:rPr>
              <a:t>PREFEITURA</a:t>
            </a:r>
            <a:r>
              <a:rPr dirty="0" sz="1100" spc="229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200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DE</a:t>
            </a:r>
            <a:r>
              <a:rPr dirty="0" sz="1100" spc="180">
                <a:latin typeface="Lucida Sans Unicode"/>
                <a:cs typeface="Lucida Sans Unicode"/>
              </a:rPr>
              <a:t> </a:t>
            </a:r>
            <a:r>
              <a:rPr dirty="0" sz="1100" spc="-50">
                <a:solidFill>
                  <a:srgbClr val="111111"/>
                </a:solidFill>
                <a:latin typeface="Lucida Sans Unicode"/>
                <a:cs typeface="Lucida Sans Unicode"/>
              </a:rPr>
              <a:t>Ü</a:t>
            </a:r>
            <a:endParaRPr sz="1100">
              <a:latin typeface="Lucida Sans Unicode"/>
              <a:cs typeface="Lucida Sans Unicode"/>
            </a:endParaRPr>
          </a:p>
          <a:p>
            <a:pPr marL="12700" marR="1076325">
              <a:lnSpc>
                <a:spcPct val="110600"/>
              </a:lnSpc>
              <a:spcBef>
                <a:spcPts val="500"/>
              </a:spcBef>
            </a:pPr>
            <a:r>
              <a:rPr dirty="0" sz="850" spc="-45">
                <a:latin typeface="Lucida Sans Unicode"/>
                <a:cs typeface="Lucida Sans Unicode"/>
              </a:rPr>
              <a:t>Rua</a:t>
            </a:r>
            <a:r>
              <a:rPr dirty="0" sz="850" spc="10">
                <a:latin typeface="Lucida Sans Unicode"/>
                <a:cs typeface="Lucida Sans Unicode"/>
              </a:rPr>
              <a:t> </a:t>
            </a:r>
            <a:r>
              <a:rPr dirty="0" sz="850" spc="-80">
                <a:latin typeface="Lucida Sans Unicode"/>
                <a:cs typeface="Lucida Sans Unicode"/>
              </a:rPr>
              <a:t>Maria</a:t>
            </a:r>
            <a:r>
              <a:rPr dirty="0" sz="850" spc="20">
                <a:latin typeface="Lucida Sans Unicode"/>
                <a:cs typeface="Lucida Sans Unicode"/>
              </a:rPr>
              <a:t> </a:t>
            </a:r>
            <a:r>
              <a:rPr dirty="0" sz="850" spc="-60">
                <a:latin typeface="Lucida Sans Unicode"/>
                <a:cs typeface="Lucida Sans Unicode"/>
              </a:rPr>
              <a:t>Lourenço,</a:t>
            </a:r>
            <a:r>
              <a:rPr dirty="0" sz="850" spc="-25"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18</a:t>
            </a:r>
            <a:r>
              <a:rPr dirty="0" sz="850" spc="-70">
                <a:latin typeface="Lucida Sans Unicode"/>
                <a:cs typeface="Lucida Sans Unicode"/>
              </a:rPr>
              <a:t> Fazenda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 spc="-10"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507082" y="460112"/>
            <a:ext cx="787400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40">
                <a:latin typeface="Lucida Sans Unicode"/>
                <a:cs typeface="Lucida Sans Unicode"/>
              </a:rPr>
              <a:t>ROPTDICA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2259" y="2161677"/>
            <a:ext cx="100520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u="sng" sz="850">
                <a:uFill>
                  <a:solidFill>
                    <a:srgbClr val="18181C"/>
                  </a:solidFill>
                </a:uFill>
                <a:latin typeface="Calibri"/>
                <a:cs typeface="Calibri"/>
              </a:rPr>
              <a:t>Dota</a:t>
            </a:r>
            <a:r>
              <a:rPr dirty="0" u="sng" baseline="-13071" sz="1275">
                <a:uFill>
                  <a:solidFill>
                    <a:srgbClr val="18181C"/>
                  </a:solidFill>
                </a:uFill>
                <a:latin typeface="Calibri"/>
                <a:cs typeface="Calibri"/>
              </a:rPr>
              <a:t>s</a:t>
            </a:r>
            <a:r>
              <a:rPr dirty="0" u="sng" sz="850">
                <a:uFill>
                  <a:solidFill>
                    <a:srgbClr val="18181C"/>
                  </a:solidFill>
                </a:uFill>
                <a:latin typeface="Calibri"/>
                <a:cs typeface="Calibri"/>
              </a:rPr>
              <a:t>Ões</a:t>
            </a:r>
            <a:r>
              <a:rPr dirty="0" u="sng" sz="850" spc="135">
                <a:uFill>
                  <a:solidFill>
                    <a:srgbClr val="18181C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850" spc="-10">
                <a:uFill>
                  <a:solidFill>
                    <a:srgbClr val="18181C"/>
                  </a:solidFill>
                </a:uFill>
                <a:latin typeface="Calibri"/>
                <a:cs typeface="Calibri"/>
              </a:rPr>
              <a:t>Anuladas</a:t>
            </a:r>
            <a:r>
              <a:rPr dirty="0" u="sng" sz="850" spc="500">
                <a:uFill>
                  <a:solidFill>
                    <a:srgbClr val="18181C"/>
                  </a:solidFill>
                </a:uFill>
                <a:latin typeface="Calibri"/>
                <a:cs typeface="Calibri"/>
              </a:rPr>
              <a:t> </a:t>
            </a:r>
            <a:endParaRPr sz="850">
              <a:latin typeface="Calibri"/>
              <a:cs typeface="Calibri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220294" y="2308447"/>
            <a:ext cx="50228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767.119,18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78329" y="9716770"/>
            <a:ext cx="48196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50">
                <a:latin typeface="Lucida Sans Unicode"/>
                <a:cs typeface="Lucida Sans Unicode"/>
              </a:rPr>
              <a:t>Página</a:t>
            </a:r>
            <a:r>
              <a:rPr dirty="0" sz="600" spc="30">
                <a:latin typeface="Lucida Sans Unicode"/>
                <a:cs typeface="Lucida Sans Unicode"/>
              </a:rPr>
              <a:t> </a:t>
            </a:r>
            <a:r>
              <a:rPr dirty="0" sz="600">
                <a:solidFill>
                  <a:srgbClr val="0A0A0A"/>
                </a:solidFill>
                <a:latin typeface="Lucida Sans Unicode"/>
                <a:cs typeface="Lucida Sans Unicode"/>
              </a:rPr>
              <a:t>2</a:t>
            </a:r>
            <a:r>
              <a:rPr dirty="0" sz="600" spc="-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4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161616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2025-08-22T13:54:09Z</dcterms:created>
  <dcterms:modified xsi:type="dcterms:W3CDTF">2025-08-22T13:54:09Z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2024-06-11T00:00:00Z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