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56317" y="9773018"/>
            <a:ext cx="294639" cy="113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12924" y="9754736"/>
            <a:ext cx="480695" cy="128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464" y="548482"/>
            <a:ext cx="688287" cy="633802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62918" y="4779929"/>
          <a:ext cx="6548120" cy="50920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960"/>
                <a:gridCol w="2465704"/>
                <a:gridCol w="2515235"/>
                <a:gridCol w="666750"/>
              </a:tblGrid>
              <a:tr h="150495">
                <a:tc>
                  <a:txBody>
                    <a:bodyPr/>
                    <a:lstStyle/>
                    <a:p>
                      <a:pPr marL="14224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91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Procuradoria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Geral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do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Municipio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2.795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Operacionalizacäo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SENTEN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baseline="3472" sz="1200" spc="3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JUDICIAIS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7531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587.000.00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587.000,00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ts val="955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587.000,00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84150"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 gridSpan="2"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Planejamento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Sustentźvel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2.799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Manutencâo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Ooeracionalizacão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199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Unidade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5735"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Secretăria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Administraçäo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6944" sz="1200" spc="-112">
                          <a:latin typeface="Lucida Sans Unicode"/>
                          <a:cs typeface="Lucida Sans Unicode"/>
                        </a:rPr>
                        <a:t>ManutenÇâo</a:t>
                      </a:r>
                      <a:r>
                        <a:rPr dirty="0" baseline="6944" sz="12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6944" sz="12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22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D</a:t>
                      </a:r>
                      <a:r>
                        <a:rPr dirty="0" baseline="6944" sz="1200" spc="-44">
                          <a:latin typeface="Lucida Sans Unicode"/>
                          <a:cs typeface="Lucida Sans Unicode"/>
                        </a:rPr>
                        <a:t>eracionalizacã</a:t>
                      </a:r>
                      <a:r>
                        <a:rPr dirty="0" baseline="6944" sz="1200" spc="-862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6944" sz="1200" spc="-44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6944" sz="1200" spc="-3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baseline="6944" sz="1200" spc="-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7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6944" sz="1200" spc="8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15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baseline="6944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3.1.9.0.13.05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3895" algn="l"/>
                        </a:tabLst>
                      </a:pPr>
                      <a:r>
                        <a:rPr dirty="0" baseline="3472" sz="1200" spc="-75">
                          <a:latin typeface="Lucida Sans Unicode"/>
                          <a:cs typeface="Lucida Sans Unicode"/>
                        </a:rPr>
                        <a:t>Obriqa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cö</a:t>
                      </a:r>
                      <a:r>
                        <a:rPr dirty="0" baseline="3472" sz="1200" spc="-75">
                          <a:latin typeface="Lucida Sans Unicode"/>
                          <a:cs typeface="Lucida Sans Unicode"/>
                        </a:rPr>
                        <a:t>es 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Patronais</a:t>
                      </a:r>
                      <a:r>
                        <a:rPr dirty="0" baseline="3472" sz="12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PASEP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472" sz="1200" spc="-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472" sz="1200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04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256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22389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4465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Fazenda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1.169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Encarqos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Dívida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INSS,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Previdência</a:t>
                      </a:r>
                      <a:r>
                        <a:rPr dirty="0" sz="800" spc="2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7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PASEP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3.2.9.0.21.00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2770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JUROS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SOBRE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DİVIDA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CONTRATO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129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4.6.9.0.71.01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226435" algn="l"/>
                        </a:tabLst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Principal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Dívida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Contratual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PASEP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ArrecadaCão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705.000.00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39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915.000,00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0180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das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961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39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39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921.000,00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573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961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SENTENCAS</a:t>
                      </a:r>
                      <a:r>
                        <a:rPr dirty="0" sz="800" spc="2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JUDICIAIS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938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961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256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23278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3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marR="132334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Servaux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550">
                          <a:latin typeface="Lucida Sans Unicode"/>
                          <a:cs typeface="Lucida Sans Unicode"/>
                        </a:rPr>
                        <a:t>Página</a:t>
                      </a:r>
                      <a:r>
                        <a:rPr dirty="0" sz="5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50"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5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50" spc="-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5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50" spc="-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</a:t>
                      </a:r>
                      <a:endParaRPr sz="5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23326" y="1362064"/>
            <a:ext cx="6468745" cy="0"/>
          </a:xfrm>
          <a:custGeom>
            <a:avLst/>
            <a:gdLst/>
            <a:ahLst/>
            <a:cxnLst/>
            <a:rect l="l" t="t" r="r" b="b"/>
            <a:pathLst>
              <a:path w="6468745" h="0">
                <a:moveTo>
                  <a:pt x="0" y="0"/>
                </a:moveTo>
                <a:lnTo>
                  <a:pt x="6468682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4405" y="371491"/>
            <a:ext cx="307086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0560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Maria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 </a:t>
            </a:r>
            <a:r>
              <a:rPr dirty="0" sz="800" spc="-40">
                <a:latin typeface="Lucida Sans Unicode"/>
                <a:cs typeface="Lucida Sans Unicode"/>
              </a:rPr>
              <a:t>18 </a:t>
            </a:r>
            <a:r>
              <a:rPr dirty="0" sz="800" spc="-20">
                <a:latin typeface="Lucida Sans Unicode"/>
                <a:cs typeface="Lucida Sans Unicode"/>
              </a:rPr>
              <a:t>Fazenda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00372" y="1564694"/>
            <a:ext cx="287401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2776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Decreto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50505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6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2694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10</a:t>
            </a:r>
            <a:r>
              <a:rPr dirty="0" sz="800" spc="3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7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julho,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44450" indent="2540">
              <a:lnSpc>
                <a:spcPts val="910"/>
              </a:lnSpc>
              <a:spcBef>
                <a:spcPts val="5"/>
              </a:spcBef>
            </a:pPr>
            <a:r>
              <a:rPr dirty="0" sz="800" spc="-60">
                <a:latin typeface="Lucida Sans Unicode"/>
                <a:cs typeface="Lucida Sans Unicode"/>
              </a:rPr>
              <a:t>Abre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no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valor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lotal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RS2.671.000,00,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70">
                <a:latin typeface="Lucida Sans Unicode"/>
                <a:cs typeface="Lucida Sans Unicode"/>
              </a:rPr>
              <a:t>fins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que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se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especifíca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outras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843" y="2734790"/>
            <a:ext cx="628332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2480">
              <a:lnSpc>
                <a:spcPct val="1425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>
                <a:latin typeface="Lucida Sans Unicode"/>
                <a:cs typeface="Lucida Sans Unicode"/>
              </a:rPr>
              <a:t> PREFEITO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MUNICIPAL,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no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uso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suas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atribuiçöes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legais,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acordo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com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que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Ihe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confere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art.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22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791/2022,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datada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26/12/2022,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publicada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em</a:t>
            </a:r>
            <a:r>
              <a:rPr dirty="0" sz="800" spc="1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26/12/2022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heavy" sz="800" spc="-6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00" spc="-4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6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00" spc="-3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00" spc="2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010101"/>
                </a:solidFill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35">
                <a:solidFill>
                  <a:srgbClr val="010101"/>
                </a:solidFill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7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00" spc="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2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9405">
              <a:lnSpc>
                <a:spcPct val="100000"/>
              </a:lnSpc>
              <a:spcBef>
                <a:spcPts val="1175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Fica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aberto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crédito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seguintes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dotaçôes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4251" y="4388097"/>
            <a:ext cx="261175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 spc="-25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0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00" spc="50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19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7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65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464" y="530199"/>
            <a:ext cx="691332" cy="621613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50736" y="7747829"/>
          <a:ext cx="6548120" cy="19837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675"/>
                <a:gridCol w="4980940"/>
                <a:gridCol w="662304"/>
              </a:tblGrid>
              <a:tr h="150495">
                <a:tc>
                  <a:txBody>
                    <a:bodyPr/>
                    <a:lstStyle/>
                    <a:p>
                      <a:pPr marL="15494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Obras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1.032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Infraestrutura,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saneamento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pavimentacão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453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Uniäo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191.000,00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89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191.000,00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89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191.000,00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875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ducação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2.808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ManutençÕo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Operacionalizacäo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2453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-3472" sz="120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-3472" sz="12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3472" sz="1200" spc="-97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-3472" sz="1200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3472" sz="1200" spc="-97">
                          <a:latin typeface="Lucida Sans Unicode"/>
                          <a:cs typeface="Lucida Sans Unicode"/>
                        </a:rPr>
                        <a:t>Im</a:t>
                      </a:r>
                      <a:r>
                        <a:rPr dirty="0" baseline="-6944" sz="1200" spc="-97">
                          <a:latin typeface="Lucida Sans Unicode"/>
                          <a:cs typeface="Lucida Sans Unicode"/>
                        </a:rPr>
                        <a:t>D</a:t>
                      </a:r>
                      <a:r>
                        <a:rPr dirty="0" baseline="-3472" sz="1200" spc="-97">
                          <a:latin typeface="Lucida Sans Unicode"/>
                          <a:cs typeface="Lucida Sans Unicode"/>
                        </a:rPr>
                        <a:t>OStosVinculados</a:t>
                      </a:r>
                      <a:r>
                        <a:rPr dirty="0" baseline="-3472" sz="12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3472" sz="1200" spc="-37">
                          <a:latin typeface="Lucida Sans Unicode"/>
                          <a:cs typeface="Lucida Sans Unicode"/>
                        </a:rPr>
                        <a:t>Ed</a:t>
                      </a:r>
                      <a:endParaRPr baseline="-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0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065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 marL="27520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85420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2.037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IluminaCão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29417" y="1340734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11769" y="411358"/>
            <a:ext cx="308229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951355">
              <a:lnSpc>
                <a:spcPct val="122500"/>
              </a:lnSpc>
              <a:spcBef>
                <a:spcPts val="42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Maria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2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34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3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65706" y="2101964"/>
            <a:ext cx="2611120" cy="37274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75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Dotațões</a:t>
            </a:r>
            <a:r>
              <a:rPr dirty="0" u="heavy" sz="750" spc="165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 spc="-1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750" spc="50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385"/>
              </a:spcBef>
            </a:pPr>
            <a:r>
              <a:rPr dirty="0" sz="950" spc="60">
                <a:latin typeface="Lucida Sans Unicode"/>
                <a:cs typeface="Lucida Sans Unicode"/>
              </a:rPr>
              <a:t>PREFEITURA</a:t>
            </a:r>
            <a:r>
              <a:rPr dirty="0" sz="950" spc="13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6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80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8839" y="2423983"/>
            <a:ext cx="27114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80"/>
              </a:spcBef>
            </a:pPr>
            <a:r>
              <a:rPr dirty="0" sz="800" spc="-60">
                <a:latin typeface="Lucida Sans Unicode"/>
                <a:cs typeface="Lucida Sans Unicode"/>
              </a:rPr>
              <a:t>01.09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60">
                <a:latin typeface="Lucida Sans Unicode"/>
                <a:cs typeface="Lucida Sans Unicode"/>
              </a:rPr>
              <a:t>2.808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7450" y="2414843"/>
            <a:ext cx="4104640" cy="104330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55"/>
              </a:spcBef>
            </a:pPr>
            <a:r>
              <a:rPr dirty="0" sz="800" spc="-20">
                <a:latin typeface="Lucida Sans Unicode"/>
                <a:cs typeface="Lucida Sans Unicode"/>
              </a:rPr>
              <a:t>Secretaria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 </a:t>
            </a:r>
            <a:r>
              <a:rPr dirty="0" sz="800" spc="-10">
                <a:latin typeface="Lucida Sans Unicode"/>
                <a:cs typeface="Lucida Sans Unicode"/>
              </a:rPr>
              <a:t>Educação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baseline="3472" sz="1200" spc="-104">
                <a:latin typeface="Lucida Sans Unicode"/>
                <a:cs typeface="Lucida Sans Unicode"/>
              </a:rPr>
              <a:t>ManutenCão</a:t>
            </a:r>
            <a:r>
              <a:rPr dirty="0" baseline="3472" sz="1200" spc="75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e</a:t>
            </a:r>
            <a:r>
              <a:rPr dirty="0" baseline="3472" sz="1200" spc="-75">
                <a:latin typeface="Lucida Sans Unicode"/>
                <a:cs typeface="Lucida Sans Unicode"/>
              </a:rPr>
              <a:t> </a:t>
            </a:r>
            <a:r>
              <a:rPr dirty="0" baseline="3472" sz="1200" spc="-82">
                <a:latin typeface="Lucida Sans Unicode"/>
                <a:cs typeface="Lucida Sans Unicode"/>
              </a:rPr>
              <a:t>ODeracionaliza</a:t>
            </a:r>
            <a:r>
              <a:rPr dirty="0" sz="800" spc="-55">
                <a:latin typeface="Lucida Sans Unicode"/>
                <a:cs typeface="Lucida Sans Unicode"/>
              </a:rPr>
              <a:t>cã</a:t>
            </a:r>
            <a:r>
              <a:rPr dirty="0" baseline="3472" sz="1200" spc="-82">
                <a:latin typeface="Lucida Sans Unicode"/>
                <a:cs typeface="Lucida Sans Unicode"/>
              </a:rPr>
              <a:t>o</a:t>
            </a:r>
            <a:r>
              <a:rPr dirty="0" baseline="3472" sz="1200" spc="-187">
                <a:latin typeface="Lucida Sans Unicode"/>
                <a:cs typeface="Lucida Sans Unicode"/>
              </a:rPr>
              <a:t> </a:t>
            </a:r>
            <a:r>
              <a:rPr dirty="0" baseline="3472" sz="1200" spc="-60">
                <a:latin typeface="Lucida Sans Unicode"/>
                <a:cs typeface="Lucida Sans Unicode"/>
              </a:rPr>
              <a:t>das</a:t>
            </a:r>
            <a:r>
              <a:rPr dirty="0" baseline="3472" sz="1200" spc="-15"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latin typeface="Lucida Sans Unicode"/>
                <a:cs typeface="Lucida Sans Unicode"/>
              </a:rPr>
              <a:t>Unidades</a:t>
            </a:r>
            <a:r>
              <a:rPr dirty="0" baseline="3472" sz="1200" spc="75"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Administrativas</a:t>
            </a:r>
            <a:endParaRPr baseline="3472" sz="1200">
              <a:latin typeface="Lucida Sans Unicode"/>
              <a:cs typeface="Lucida Sans Unicode"/>
            </a:endParaRPr>
          </a:p>
          <a:p>
            <a:pPr marL="2661285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Lucida Sans Unicode"/>
                <a:cs typeface="Lucida Sans Unicode"/>
              </a:rPr>
              <a:t>Total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0" b="1">
                <a:latin typeface="Arial"/>
                <a:cs typeface="Arial"/>
              </a:rPr>
              <a:t>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Projeto</a:t>
            </a:r>
            <a:r>
              <a:rPr dirty="0" sz="800" spc="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Atividade</a:t>
            </a:r>
            <a:r>
              <a:rPr dirty="0" sz="800" spc="-25">
                <a:latin typeface="Lucida Sans Unicode"/>
                <a:cs typeface="Lucida Sans Unicode"/>
              </a:rPr>
              <a:t> R$</a:t>
            </a:r>
            <a:endParaRPr sz="800">
              <a:latin typeface="Lucida Sans Unicode"/>
              <a:cs typeface="Lucida Sans Unicode"/>
            </a:endParaRPr>
          </a:p>
          <a:p>
            <a:pPr marL="2661285">
              <a:lnSpc>
                <a:spcPct val="100000"/>
              </a:lnSpc>
              <a:spcBef>
                <a:spcPts val="380"/>
              </a:spcBef>
            </a:pPr>
            <a:r>
              <a:rPr dirty="0" sz="800" spc="-30">
                <a:latin typeface="Lucida Sans Unicode"/>
                <a:cs typeface="Lucida Sans Unicode"/>
              </a:rPr>
              <a:t>Total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Unidade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219"/>
              </a:spcBef>
            </a:pPr>
            <a:r>
              <a:rPr dirty="0" sz="800" spc="-10">
                <a:latin typeface="Lucida Sans Unicode"/>
                <a:cs typeface="Lucida Sans Unicode"/>
              </a:rPr>
              <a:t>Secretaria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 </a:t>
            </a:r>
            <a:r>
              <a:rPr dirty="0" sz="800" spc="-20">
                <a:latin typeface="Lucida Sans Unicode"/>
                <a:cs typeface="Lucida Sans Unicode"/>
              </a:rPr>
              <a:t>de</a:t>
            </a:r>
            <a:r>
              <a:rPr dirty="0" sz="800" spc="-35">
                <a:latin typeface="Lucida Sans Unicode"/>
                <a:cs typeface="Lucida Sans Unicode"/>
              </a:rPr>
              <a:t> Trabalho,</a:t>
            </a:r>
            <a:r>
              <a:rPr dirty="0" sz="800" spc="-25">
                <a:latin typeface="Lucida Sans Unicode"/>
                <a:cs typeface="Lucida Sans Unicode"/>
              </a:rPr>
              <a:t> Emprego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Renda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75"/>
              </a:spcBef>
            </a:pPr>
            <a:r>
              <a:rPr dirty="0" baseline="3472" sz="1200" spc="-75">
                <a:latin typeface="Lucida Sans Unicode"/>
                <a:cs typeface="Lucida Sans Unicode"/>
              </a:rPr>
              <a:t>Manuten</a:t>
            </a:r>
            <a:r>
              <a:rPr dirty="0" sz="800" spc="-50">
                <a:latin typeface="Lucida Sans Unicode"/>
                <a:cs typeface="Lucida Sans Unicode"/>
              </a:rPr>
              <a:t>cã</a:t>
            </a:r>
            <a:r>
              <a:rPr dirty="0" baseline="3472" sz="1200" spc="-75">
                <a:latin typeface="Lucida Sans Unicode"/>
                <a:cs typeface="Lucida Sans Unicode"/>
              </a:rPr>
              <a:t>o</a:t>
            </a:r>
            <a:r>
              <a:rPr dirty="0" baseline="3472" sz="1200" spc="-179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e</a:t>
            </a:r>
            <a:r>
              <a:rPr dirty="0" baseline="3472" sz="1200" spc="-7">
                <a:latin typeface="Lucida Sans Unicode"/>
                <a:cs typeface="Lucida Sans Unicode"/>
              </a:rPr>
              <a:t> </a:t>
            </a:r>
            <a:r>
              <a:rPr dirty="0" baseline="3472" sz="1200" spc="-82">
                <a:latin typeface="Lucida Sans Unicode"/>
                <a:cs typeface="Lucida Sans Unicode"/>
              </a:rPr>
              <a:t>Operacionalização</a:t>
            </a:r>
            <a:r>
              <a:rPr dirty="0" baseline="3472" sz="1200" spc="-15">
                <a:latin typeface="Lucida Sans Unicode"/>
                <a:cs typeface="Lucida Sans Unicode"/>
              </a:rPr>
              <a:t> </a:t>
            </a:r>
            <a:r>
              <a:rPr dirty="0" baseline="3472" sz="1200" spc="-60">
                <a:latin typeface="Lucida Sans Unicode"/>
                <a:cs typeface="Lucida Sans Unicode"/>
              </a:rPr>
              <a:t>das</a:t>
            </a:r>
            <a:r>
              <a:rPr dirty="0" baseline="3472" sz="1200" spc="-22"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latin typeface="Lucida Sans Unicode"/>
                <a:cs typeface="Lucida Sans Unicode"/>
              </a:rPr>
              <a:t>Unidades</a:t>
            </a:r>
            <a:r>
              <a:rPr dirty="0" baseline="3472" sz="1200" spc="112"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Administrativas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80002" y="3073021"/>
            <a:ext cx="5366385" cy="54991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Lucida Sans Unicode"/>
                <a:cs typeface="Lucida Sans Unicode"/>
              </a:rPr>
              <a:t>01.10</a:t>
            </a:r>
            <a:endParaRPr sz="80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Lucida Sans Unicode"/>
                <a:cs typeface="Lucida Sans Unicode"/>
              </a:rPr>
              <a:t>2.863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  <a:tabLst>
                <a:tab pos="794385" algn="l"/>
                <a:tab pos="3916045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3.3.9.0.30.03</a:t>
            </a:r>
            <a:r>
              <a:rPr dirty="0" sz="800">
                <a:latin typeface="Lucida Sans Unicode"/>
                <a:cs typeface="Lucida Sans Unicode"/>
              </a:rPr>
              <a:t>	OUTROS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MATERIA</a:t>
            </a:r>
            <a:r>
              <a:rPr dirty="0" sz="800" spc="-1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IS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CONSUMO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-75">
                <a:latin typeface="Lucida Sans Unicode"/>
                <a:cs typeface="Lucida Sans Unicode"/>
              </a:rPr>
              <a:t>Outros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Recursos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näo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Vinculados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63997" y="3661633"/>
          <a:ext cx="6399530" cy="2969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4850"/>
                <a:gridCol w="4936490"/>
                <a:gridCol w="680720"/>
              </a:tblGrid>
              <a:tr h="150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185">
                        <a:lnSpc>
                          <a:spcPts val="910"/>
                        </a:lnSpc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3308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01.13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7501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7145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ODeracionalização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Secretãria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225800" algn="l"/>
                        </a:tabLst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-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baseline="3472" sz="12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323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01.15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2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Secretźria</a:t>
                      </a:r>
                      <a:r>
                        <a:rPr dirty="0" sz="75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Assistência</a:t>
                      </a:r>
                      <a:r>
                        <a:rPr dirty="0" sz="75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Direitos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Humanos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2.849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Manutençäo,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Administração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Operacionalizacão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3024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do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339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 marL="27559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858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Comunicação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Eventos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2.826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ManutenCäo,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Administracäo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3278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59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59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8805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2.671.000,00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6348228" y="2760946"/>
            <a:ext cx="513080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40"/>
              </a:spcBef>
            </a:pPr>
            <a:r>
              <a:rPr dirty="0" sz="750" spc="-70">
                <a:latin typeface="Arial Black"/>
                <a:cs typeface="Arial Black"/>
              </a:rPr>
              <a:t>921.000,00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45">
                <a:latin typeface="Lucida Sans Unicode"/>
                <a:cs typeface="Lucida Sans Unicode"/>
              </a:rPr>
              <a:t>921.000,00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57852" y="3478289"/>
            <a:ext cx="4032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3.000,00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15340" y="6680818"/>
            <a:ext cx="580580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1645" marR="5080" indent="-449580">
              <a:lnSpc>
                <a:spcPct val="102499"/>
              </a:lnSpc>
              <a:spcBef>
                <a:spcPts val="75"/>
              </a:spcBef>
            </a:pPr>
            <a:r>
              <a:rPr dirty="0" sz="800" spc="-90">
                <a:latin typeface="Lucida Sans Unicode"/>
                <a:cs typeface="Lucida Sans Unicode"/>
              </a:rPr>
              <a:t>Artigo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2º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9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despesas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decorrentes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abertura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presente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suplementar,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serão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cobertas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com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recursos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que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trata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5">
                <a:latin typeface="Lucida Sans Unicode"/>
                <a:cs typeface="Lucida Sans Unicode"/>
              </a:rPr>
              <a:t>43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parăgrafo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Lei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Federal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4.320/64,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lnciso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68645" y="7016000"/>
            <a:ext cx="160274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25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Inciso: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Excesso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Anulação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Dotaçào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74843" y="7366114"/>
            <a:ext cx="261112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Dotațões</a:t>
            </a:r>
            <a:r>
              <a:rPr dirty="0" u="heavy" sz="750" spc="17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 spc="-1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750" spc="5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16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7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70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65719" y="7022096"/>
            <a:ext cx="73596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80"/>
              </a:spcBef>
            </a:pPr>
            <a:r>
              <a:rPr dirty="0" sz="800" spc="-55">
                <a:latin typeface="Lucida Sans Unicode"/>
                <a:cs typeface="Lucida Sans Unicode"/>
              </a:rPr>
              <a:t>R$2.671.000,00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Lucida Sans Unicode"/>
                <a:cs typeface="Lucida Sans Unicode"/>
              </a:rPr>
              <a:t>$2.671.000,00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6419" y="527152"/>
            <a:ext cx="691332" cy="63380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53782" y="9752324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27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28784" y="5998265"/>
            <a:ext cx="1897380" cy="0"/>
          </a:xfrm>
          <a:custGeom>
            <a:avLst/>
            <a:gdLst/>
            <a:ahLst/>
            <a:cxnLst/>
            <a:rect l="l" t="t" r="r" b="b"/>
            <a:pathLst>
              <a:path w="1897379" h="0">
                <a:moveTo>
                  <a:pt x="0" y="0"/>
                </a:moveTo>
                <a:lnTo>
                  <a:pt x="1897358" y="0"/>
                </a:lnTo>
              </a:path>
            </a:pathLst>
          </a:custGeom>
          <a:ln w="9141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26372" y="1349876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08723" y="405010"/>
            <a:ext cx="308038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0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0" b="1">
                <a:latin typeface="Arial"/>
                <a:cs typeface="Arial"/>
              </a:rPr>
              <a:t> SEROPEDICA</a:t>
            </a:r>
            <a:endParaRPr sz="1150">
              <a:latin typeface="Arial"/>
              <a:cs typeface="Arial"/>
            </a:endParaRPr>
          </a:p>
          <a:p>
            <a:pPr marL="12700" marR="1949450">
              <a:lnSpc>
                <a:spcPct val="122500"/>
              </a:lnSpc>
              <a:spcBef>
                <a:spcPts val="455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Maria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2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34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3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62661" y="2088012"/>
            <a:ext cx="2611120" cy="383540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750" spc="65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750" spc="50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439"/>
              </a:spcBef>
            </a:pPr>
            <a:r>
              <a:rPr dirty="0" sz="950" spc="60">
                <a:latin typeface="Lucida Sans Unicode"/>
                <a:cs typeface="Lucida Sans Unicode"/>
              </a:rPr>
              <a:t>PREFEITURA</a:t>
            </a:r>
            <a:r>
              <a:rPr dirty="0" sz="950" spc="13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7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70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57906" y="2491538"/>
          <a:ext cx="6397625" cy="2155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7390"/>
                <a:gridCol w="2753360"/>
                <a:gridCol w="2179954"/>
                <a:gridCol w="679450"/>
              </a:tblGrid>
              <a:tr h="150495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Municipal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2.037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Iluminacão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4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55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955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97485">
                <a:tc gridSpan="2"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813435" algn="l"/>
                        </a:tabLst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2.039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Limpeza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Púlica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25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970">
                <a:tc gridSpan="2">
                  <a:txBody>
                    <a:bodyPr/>
                    <a:lstStyle/>
                    <a:p>
                      <a:pPr marL="32384">
                        <a:lnSpc>
                          <a:spcPts val="890"/>
                        </a:lnSpc>
                        <a:spcBef>
                          <a:spcPts val="120"/>
                        </a:spcBef>
                        <a:tabLst>
                          <a:tab pos="812165" algn="l"/>
                        </a:tabLst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DEMAIS</a:t>
                      </a:r>
                      <a:r>
                        <a:rPr dirty="0" sz="750" spc="20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750" spc="1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2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TERCE</a:t>
                      </a:r>
                      <a:r>
                        <a:rPr dirty="0" sz="750" spc="-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3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73075">
                        <a:lnSpc>
                          <a:spcPts val="915"/>
                        </a:lnSpc>
                        <a:spcBef>
                          <a:spcPts val="95"/>
                        </a:spcBef>
                        <a:tabLst>
                          <a:tab pos="2339340" algn="l"/>
                        </a:tabLst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União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5560"/>
                </a:tc>
              </a:tr>
              <a:tr h="1733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da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lNSTALACÕES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baseline="3472" sz="1200" spc="-52">
                          <a:latin typeface="Lucida Sans Unicode"/>
                          <a:cs typeface="Lucida Sans Unicode"/>
                        </a:rPr>
                        <a:t>R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ov</a:t>
                      </a:r>
                      <a:r>
                        <a:rPr dirty="0" baseline="3472" sz="1200" spc="-52">
                          <a:latin typeface="Lucida Sans Unicode"/>
                          <a:cs typeface="Lucida Sans Unicode"/>
                        </a:rPr>
                        <a:t>alties-</a:t>
                      </a:r>
                      <a:r>
                        <a:rPr dirty="0" baseline="3472" sz="12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União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800.000,00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1.800.000,00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ts val="955"/>
                        </a:lnSpc>
                        <a:spcBef>
                          <a:spcPts val="8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955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2.671.000,00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90474" y="4700187"/>
            <a:ext cx="4552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3º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78770" y="4700187"/>
            <a:ext cx="3337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Lucida Sans Unicode"/>
                <a:cs typeface="Lucida Sans Unicode"/>
              </a:rPr>
              <a:t>Revogadas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disposições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em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contrário.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Publique-</a:t>
            </a:r>
            <a:r>
              <a:rPr dirty="0" sz="800" spc="-45">
                <a:latin typeface="Lucida Sans Unicode"/>
                <a:cs typeface="Lucida Sans Unicode"/>
              </a:rPr>
              <a:t>se,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afixe-se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50520" y="5437590"/>
            <a:ext cx="18154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Lucida Sans Unicode"/>
                <a:cs typeface="Lucida Sans Unicode"/>
              </a:rPr>
              <a:t>Gabinete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Prefeito,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10</a:t>
            </a:r>
            <a:r>
              <a:rPr dirty="0" sz="800" spc="2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julho,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2025-08-06T16:35:56Z</dcterms:created>
  <dcterms:modified xsi:type="dcterms:W3CDTF">2025-08-06T16:35:56Z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