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z="650" spc="-10">
                <a:latin typeface="Times New Roman"/>
                <a:cs typeface="Times New Roman"/>
              </a:rPr>
              <a:t>Servaux</a:t>
            </a:r>
            <a:endParaRPr sz="650">
              <a:latin typeface="Times New Roman"/>
              <a:cs typeface="Times New Roman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 spc="-25"/>
              <a:t>Página</a:t>
            </a:r>
            <a:r>
              <a:rPr dirty="0" sz="600" spc="10"/>
              <a:t> </a:t>
            </a:r>
            <a:fld id="{81D60167-4931-47E6-BA6A-407CBD079E47}" type="slidenum">
              <a:rPr dirty="0" sz="600"/>
              <a:t>#</a:t>
            </a:fld>
            <a:r>
              <a:rPr dirty="0" sz="600" spc="-25"/>
              <a:t> </a:t>
            </a:r>
            <a:r>
              <a:rPr dirty="0" sz="600"/>
              <a:t>oe</a:t>
            </a:r>
            <a:r>
              <a:rPr dirty="0" sz="600" spc="-20"/>
              <a:t> </a:t>
            </a:r>
            <a:r>
              <a:rPr dirty="0" sz="600" spc="-50"/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z="650" spc="-10">
                <a:latin typeface="Times New Roman"/>
                <a:cs typeface="Times New Roman"/>
              </a:rPr>
              <a:t>Servaux</a:t>
            </a:r>
            <a:endParaRPr sz="650">
              <a:latin typeface="Times New Roman"/>
              <a:cs typeface="Times New Roman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 spc="-25"/>
              <a:t>Página</a:t>
            </a:r>
            <a:r>
              <a:rPr dirty="0" sz="600" spc="10"/>
              <a:t> </a:t>
            </a:r>
            <a:fld id="{81D60167-4931-47E6-BA6A-407CBD079E47}" type="slidenum">
              <a:rPr dirty="0" sz="600"/>
              <a:t>#</a:t>
            </a:fld>
            <a:r>
              <a:rPr dirty="0" sz="600" spc="-25"/>
              <a:t> </a:t>
            </a:r>
            <a:r>
              <a:rPr dirty="0" sz="600"/>
              <a:t>oe</a:t>
            </a:r>
            <a:r>
              <a:rPr dirty="0" sz="600" spc="-20"/>
              <a:t> </a:t>
            </a:r>
            <a:r>
              <a:rPr dirty="0" sz="600" spc="-50"/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z="650" spc="-10">
                <a:latin typeface="Times New Roman"/>
                <a:cs typeface="Times New Roman"/>
              </a:rPr>
              <a:t>Servaux</a:t>
            </a:r>
            <a:endParaRPr sz="650">
              <a:latin typeface="Times New Roman"/>
              <a:cs typeface="Times New Roman"/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 spc="-25"/>
              <a:t>Página</a:t>
            </a:r>
            <a:r>
              <a:rPr dirty="0" sz="600" spc="10"/>
              <a:t> </a:t>
            </a:r>
            <a:fld id="{81D60167-4931-47E6-BA6A-407CBD079E47}" type="slidenum">
              <a:rPr dirty="0" sz="600"/>
              <a:t>#</a:t>
            </a:fld>
            <a:r>
              <a:rPr dirty="0" sz="600" spc="-25"/>
              <a:t> </a:t>
            </a:r>
            <a:r>
              <a:rPr dirty="0" sz="600"/>
              <a:t>oe</a:t>
            </a:r>
            <a:r>
              <a:rPr dirty="0" sz="600" spc="-20"/>
              <a:t> </a:t>
            </a:r>
            <a:r>
              <a:rPr dirty="0" sz="600" spc="-50"/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z="650" spc="-10">
                <a:latin typeface="Times New Roman"/>
                <a:cs typeface="Times New Roman"/>
              </a:rPr>
              <a:t>Servaux</a:t>
            </a:r>
            <a:endParaRPr sz="650">
              <a:latin typeface="Times New Roman"/>
              <a:cs typeface="Times New Roman"/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 spc="-25"/>
              <a:t>Página</a:t>
            </a:r>
            <a:r>
              <a:rPr dirty="0" sz="600" spc="10"/>
              <a:t> </a:t>
            </a:r>
            <a:fld id="{81D60167-4931-47E6-BA6A-407CBD079E47}" type="slidenum">
              <a:rPr dirty="0" sz="600"/>
              <a:t>#</a:t>
            </a:fld>
            <a:r>
              <a:rPr dirty="0" sz="600" spc="-25"/>
              <a:t> </a:t>
            </a:r>
            <a:r>
              <a:rPr dirty="0" sz="600"/>
              <a:t>oe</a:t>
            </a:r>
            <a:r>
              <a:rPr dirty="0" sz="600" spc="-20"/>
              <a:t> </a:t>
            </a:r>
            <a:r>
              <a:rPr dirty="0" sz="600" spc="-50"/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z="650" spc="-10">
                <a:latin typeface="Times New Roman"/>
                <a:cs typeface="Times New Roman"/>
              </a:rPr>
              <a:t>Servaux</a:t>
            </a:r>
            <a:endParaRPr sz="650">
              <a:latin typeface="Times New Roman"/>
              <a:cs typeface="Times New Roman"/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 spc="-25"/>
              <a:t>Página</a:t>
            </a:r>
            <a:r>
              <a:rPr dirty="0" sz="600" spc="10"/>
              <a:t> </a:t>
            </a:r>
            <a:fld id="{81D60167-4931-47E6-BA6A-407CBD079E47}" type="slidenum">
              <a:rPr dirty="0" sz="600"/>
              <a:t>#</a:t>
            </a:fld>
            <a:r>
              <a:rPr dirty="0" sz="600" spc="-25"/>
              <a:t> </a:t>
            </a:r>
            <a:r>
              <a:rPr dirty="0" sz="600"/>
              <a:t>oe</a:t>
            </a:r>
            <a:r>
              <a:rPr dirty="0" sz="600" spc="-20"/>
              <a:t> </a:t>
            </a:r>
            <a:r>
              <a:rPr dirty="0" sz="600" spc="-50"/>
              <a:t>2</a:t>
            </a:r>
            <a:endParaRPr sz="600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905842" y="9769693"/>
            <a:ext cx="290530" cy="1183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z="650" spc="-10">
                <a:latin typeface="Times New Roman"/>
                <a:cs typeface="Times New Roman"/>
              </a:rPr>
              <a:t>Servaux</a:t>
            </a:r>
            <a:endParaRPr sz="650">
              <a:latin typeface="Times New Roman"/>
              <a:cs typeface="Times New Roman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355694" y="9775787"/>
            <a:ext cx="486006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 spc="-25"/>
              <a:t>Página</a:t>
            </a:r>
            <a:r>
              <a:rPr dirty="0" sz="600" spc="10"/>
              <a:t> </a:t>
            </a:r>
            <a:fld id="{81D60167-4931-47E6-BA6A-407CBD079E47}" type="slidenum">
              <a:rPr dirty="0" sz="600"/>
              <a:t>#</a:t>
            </a:fld>
            <a:r>
              <a:rPr dirty="0" sz="600" spc="-25"/>
              <a:t> </a:t>
            </a:r>
            <a:r>
              <a:rPr dirty="0" sz="600"/>
              <a:t>oe</a:t>
            </a:r>
            <a:r>
              <a:rPr dirty="0" sz="600" spc="-20"/>
              <a:t> </a:t>
            </a:r>
            <a:r>
              <a:rPr dirty="0" sz="600" spc="-50"/>
              <a:t>2</a:t>
            </a:r>
            <a:endParaRPr sz="600"/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Relationship Id="rId3" Type="http://schemas.openxmlformats.org/officeDocument/2006/relationships/image" Target="../media/image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2055" y="588094"/>
            <a:ext cx="676104" cy="627707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405053" y="9758418"/>
            <a:ext cx="6463030" cy="0"/>
          </a:xfrm>
          <a:custGeom>
            <a:avLst/>
            <a:gdLst/>
            <a:ahLst/>
            <a:cxnLst/>
            <a:rect l="l" t="t" r="r" b="b"/>
            <a:pathLst>
              <a:path w="6463030" h="0">
                <a:moveTo>
                  <a:pt x="0" y="0"/>
                </a:moveTo>
                <a:lnTo>
                  <a:pt x="6462591" y="0"/>
                </a:lnTo>
              </a:path>
            </a:pathLst>
          </a:custGeom>
          <a:ln w="9141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398962" y="1372730"/>
            <a:ext cx="6450965" cy="0"/>
          </a:xfrm>
          <a:custGeom>
            <a:avLst/>
            <a:gdLst/>
            <a:ahLst/>
            <a:cxnLst/>
            <a:rect l="l" t="t" r="r" b="b"/>
            <a:pathLst>
              <a:path w="6450965" h="0">
                <a:moveTo>
                  <a:pt x="0" y="0"/>
                </a:moveTo>
                <a:lnTo>
                  <a:pt x="6450408" y="0"/>
                </a:lnTo>
              </a:path>
            </a:pathLst>
          </a:custGeom>
          <a:ln w="9141">
            <a:solidFill>
              <a:srgbClr val="1C1C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82731" y="7617"/>
            <a:ext cx="2107565" cy="0"/>
          </a:xfrm>
          <a:custGeom>
            <a:avLst/>
            <a:gdLst/>
            <a:ahLst/>
            <a:cxnLst/>
            <a:rect l="l" t="t" r="r" b="b"/>
            <a:pathLst>
              <a:path w="2107565" h="0">
                <a:moveTo>
                  <a:pt x="0" y="0"/>
                </a:moveTo>
                <a:lnTo>
                  <a:pt x="2107499" y="0"/>
                </a:lnTo>
              </a:path>
            </a:pathLst>
          </a:custGeom>
          <a:ln w="9141">
            <a:solidFill>
              <a:srgbClr val="64676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313666" y="405010"/>
            <a:ext cx="3068955" cy="5638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8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2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20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4604" marR="1939925">
              <a:lnSpc>
                <a:spcPct val="122500"/>
              </a:lnSpc>
              <a:spcBef>
                <a:spcPts val="505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8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z="650" spc="-10">
                <a:latin typeface="Times New Roman"/>
                <a:cs typeface="Times New Roman"/>
              </a:rPr>
              <a:t>Servaux</a:t>
            </a:r>
            <a:endParaRPr sz="650">
              <a:latin typeface="Times New Roman"/>
              <a:cs typeface="Times New Roman"/>
            </a:endParaRPr>
          </a:p>
        </p:txBody>
      </p:sp>
      <p:sp>
        <p:nvSpPr>
          <p:cNvPr id="23" name="object 2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 spc="-25"/>
              <a:t>Página</a:t>
            </a:r>
            <a:r>
              <a:rPr dirty="0" sz="600" spc="10"/>
              <a:t> </a:t>
            </a:r>
            <a:fld id="{81D60167-4931-47E6-BA6A-407CBD079E47}" type="slidenum">
              <a:rPr dirty="0" sz="600"/>
              <a:t>1</a:t>
            </a:fld>
            <a:r>
              <a:rPr dirty="0" sz="600" spc="-25"/>
              <a:t> </a:t>
            </a:r>
            <a:r>
              <a:rPr dirty="0" sz="600"/>
              <a:t>oe</a:t>
            </a:r>
            <a:r>
              <a:rPr dirty="0" sz="600" spc="-20"/>
              <a:t> </a:t>
            </a:r>
            <a:r>
              <a:rPr dirty="0" sz="600" spc="-50"/>
              <a:t>2</a:t>
            </a:r>
            <a:endParaRPr sz="600"/>
          </a:p>
        </p:txBody>
      </p:sp>
      <p:sp>
        <p:nvSpPr>
          <p:cNvPr id="7" name="object 7" descr=""/>
          <p:cNvSpPr txBox="1"/>
          <p:nvPr/>
        </p:nvSpPr>
        <p:spPr>
          <a:xfrm>
            <a:off x="5068528" y="1598213"/>
            <a:ext cx="17481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Decreto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N°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2695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11</a:t>
            </a:r>
            <a:r>
              <a:rPr dirty="0" sz="800" spc="3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7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julho,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957713" y="2024811"/>
            <a:ext cx="2825115" cy="26035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 indent="635">
              <a:lnSpc>
                <a:spcPts val="890"/>
              </a:lnSpc>
              <a:spcBef>
                <a:spcPts val="185"/>
              </a:spcBef>
            </a:pPr>
            <a:r>
              <a:rPr dirty="0" sz="800" spc="-20">
                <a:latin typeface="Arial MT"/>
                <a:cs typeface="Arial MT"/>
              </a:rPr>
              <a:t>Abre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 </a:t>
            </a:r>
            <a:r>
              <a:rPr dirty="0" sz="800" spc="-10">
                <a:latin typeface="Arial MT"/>
                <a:cs typeface="Arial MT"/>
              </a:rPr>
              <a:t>valor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total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R$2.269.670,02,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que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se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especifica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outras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78932" y="2762212"/>
            <a:ext cx="6266180" cy="9385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791210">
              <a:lnSpc>
                <a:spcPct val="145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PREFEITO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MUNICIPAL,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no </a:t>
            </a:r>
            <a:r>
              <a:rPr dirty="0" sz="800" spc="-10">
                <a:latin typeface="Arial MT"/>
                <a:cs typeface="Arial MT"/>
              </a:rPr>
              <a:t>uso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suas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atribuições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legais,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acordo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que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lhe</a:t>
            </a:r>
            <a:r>
              <a:rPr dirty="0" sz="800" spc="-20">
                <a:latin typeface="Arial MT"/>
                <a:cs typeface="Arial MT"/>
              </a:rPr>
              <a:t> confere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art.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7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LEI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823/2023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datada</a:t>
            </a:r>
            <a:r>
              <a:rPr dirty="0" sz="800">
                <a:latin typeface="Arial MT"/>
                <a:cs typeface="Arial MT"/>
              </a:rPr>
              <a:t> 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21/12/2023,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publicada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800" spc="-4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4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800" spc="-4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800" spc="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1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800" spc="-3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2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800">
              <a:latin typeface="Arial MT"/>
              <a:cs typeface="Arial MT"/>
            </a:endParaRPr>
          </a:p>
          <a:p>
            <a:pPr marL="318770">
              <a:lnSpc>
                <a:spcPct val="100000"/>
              </a:lnSpc>
              <a:spcBef>
                <a:spcPts val="5"/>
              </a:spcBef>
            </a:pPr>
            <a:r>
              <a:rPr dirty="0" sz="750">
                <a:latin typeface="Arial MT"/>
                <a:cs typeface="Arial MT"/>
              </a:rPr>
              <a:t>Artigo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1º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-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Fica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aberto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crédito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suplementar</a:t>
            </a:r>
            <a:r>
              <a:rPr dirty="0" sz="750" spc="1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seguintes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dotações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36784" y="4419544"/>
            <a:ext cx="1885314" cy="361950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dirty="0" u="heavy" sz="75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Dota§Ões</a:t>
            </a:r>
            <a:r>
              <a:rPr dirty="0" u="heavy" sz="750" spc="105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1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750" spc="50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5244">
              <a:lnSpc>
                <a:spcPct val="100000"/>
              </a:lnSpc>
              <a:spcBef>
                <a:spcPts val="340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6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9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30">
                <a:latin typeface="Arial MT"/>
                <a:cs typeface="Arial MT"/>
              </a:rPr>
              <a:t> </a:t>
            </a:r>
            <a:r>
              <a:rPr dirty="0" sz="950" spc="-20">
                <a:latin typeface="Arial MT"/>
                <a:cs typeface="Arial MT"/>
              </a:rPr>
              <a:t>SAÚDE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56849" y="4727437"/>
            <a:ext cx="263525" cy="382270"/>
          </a:xfrm>
          <a:prstGeom prst="rect">
            <a:avLst/>
          </a:prstGeom>
        </p:spPr>
        <p:txBody>
          <a:bodyPr wrap="square" lIns="0" tIns="71120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560"/>
              </a:spcBef>
            </a:pPr>
            <a:r>
              <a:rPr dirty="0" sz="750" spc="-10">
                <a:latin typeface="Arial MT"/>
                <a:cs typeface="Arial MT"/>
              </a:rPr>
              <a:t>05.22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dirty="0" sz="800" spc="-20">
                <a:latin typeface="Arial MT"/>
                <a:cs typeface="Arial MT"/>
              </a:rPr>
              <a:t>2.837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03257" y="4718867"/>
            <a:ext cx="5313045" cy="400050"/>
          </a:xfrm>
          <a:prstGeom prst="rect">
            <a:avLst/>
          </a:prstGeom>
        </p:spPr>
        <p:txBody>
          <a:bodyPr wrap="square" lIns="0" tIns="7937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625"/>
              </a:spcBef>
            </a:pPr>
            <a:r>
              <a:rPr dirty="0" sz="750" spc="10">
                <a:latin typeface="Arial MT"/>
                <a:cs typeface="Arial MT"/>
              </a:rPr>
              <a:t>Fundo</a:t>
            </a:r>
            <a:r>
              <a:rPr dirty="0" sz="750" spc="204"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Municipal</a:t>
            </a:r>
            <a:r>
              <a:rPr dirty="0" sz="750" spc="210">
                <a:latin typeface="Arial MT"/>
                <a:cs typeface="Arial MT"/>
              </a:rPr>
              <a:t> </a:t>
            </a:r>
            <a:r>
              <a:rPr dirty="0" sz="750" spc="10">
                <a:latin typeface="Arial MT"/>
                <a:cs typeface="Arial MT"/>
              </a:rPr>
              <a:t>de</a:t>
            </a:r>
            <a:r>
              <a:rPr dirty="0" sz="750" spc="14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Saúde</a:t>
            </a:r>
            <a:endParaRPr sz="750">
              <a:latin typeface="Arial MT"/>
              <a:cs typeface="Arial MT"/>
            </a:endParaRPr>
          </a:p>
          <a:p>
            <a:pPr marL="38100">
              <a:lnSpc>
                <a:spcPct val="100000"/>
              </a:lnSpc>
              <a:spcBef>
                <a:spcPts val="560"/>
              </a:spcBef>
            </a:pPr>
            <a:r>
              <a:rPr dirty="0" baseline="6944" sz="1200" spc="-37">
                <a:latin typeface="Arial MT"/>
                <a:cs typeface="Arial MT"/>
              </a:rPr>
              <a:t>MANUTEN</a:t>
            </a:r>
            <a:r>
              <a:rPr dirty="0" sz="800" spc="-25">
                <a:latin typeface="Arial MT"/>
                <a:cs typeface="Arial MT"/>
              </a:rPr>
              <a:t>CA</a:t>
            </a:r>
            <a:r>
              <a:rPr dirty="0" baseline="6944" sz="1200" spc="-37">
                <a:latin typeface="Arial MT"/>
                <a:cs typeface="Arial MT"/>
              </a:rPr>
              <a:t>O,</a:t>
            </a:r>
            <a:r>
              <a:rPr dirty="0" baseline="6944" sz="1200" spc="-44">
                <a:latin typeface="Arial MT"/>
                <a:cs typeface="Arial MT"/>
              </a:rPr>
              <a:t> </a:t>
            </a:r>
            <a:r>
              <a:rPr dirty="0" baseline="3472" sz="1200" spc="-60">
                <a:latin typeface="Arial MT"/>
                <a:cs typeface="Arial MT"/>
              </a:rPr>
              <a:t>ADMINISTRACÃO</a:t>
            </a:r>
            <a:r>
              <a:rPr dirty="0" baseline="3472" sz="1200" spc="240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E</a:t>
            </a:r>
            <a:r>
              <a:rPr dirty="0" baseline="3472" sz="1200" spc="7">
                <a:latin typeface="Arial MT"/>
                <a:cs typeface="Arial MT"/>
              </a:rPr>
              <a:t> </a:t>
            </a:r>
            <a:r>
              <a:rPr dirty="0" baseline="3472" sz="1200" spc="-44">
                <a:latin typeface="Arial MT"/>
                <a:cs typeface="Arial MT"/>
              </a:rPr>
              <a:t>OPERACIONALIZA</a:t>
            </a:r>
            <a:r>
              <a:rPr dirty="0" sz="800" spc="-30">
                <a:latin typeface="Arial MT"/>
                <a:cs typeface="Arial MT"/>
              </a:rPr>
              <a:t>CÃ</a:t>
            </a:r>
            <a:r>
              <a:rPr dirty="0" baseline="3472" sz="1200" spc="-44">
                <a:latin typeface="Arial MT"/>
                <a:cs typeface="Arial MT"/>
              </a:rPr>
              <a:t>O</a:t>
            </a:r>
            <a:r>
              <a:rPr dirty="0" baseline="3472" sz="1200" spc="-67">
                <a:latin typeface="Arial MT"/>
                <a:cs typeface="Arial MT"/>
              </a:rPr>
              <a:t> </a:t>
            </a:r>
            <a:r>
              <a:rPr dirty="0" baseline="3472" sz="1200" spc="-60">
                <a:latin typeface="Arial MT"/>
                <a:cs typeface="Arial MT"/>
              </a:rPr>
              <a:t>DAS</a:t>
            </a:r>
            <a:r>
              <a:rPr dirty="0" baseline="3472" sz="1200">
                <a:latin typeface="Arial MT"/>
                <a:cs typeface="Arial MT"/>
              </a:rPr>
              <a:t> </a:t>
            </a:r>
            <a:r>
              <a:rPr dirty="0" baseline="3472" sz="1200" spc="-44">
                <a:latin typeface="Arial MT"/>
                <a:cs typeface="Arial MT"/>
              </a:rPr>
              <a:t>UNIDADES</a:t>
            </a:r>
            <a:r>
              <a:rPr dirty="0" baseline="3472" sz="1200" spc="157">
                <a:latin typeface="Arial MT"/>
                <a:cs typeface="Arial MT"/>
              </a:rPr>
              <a:t> </a:t>
            </a:r>
            <a:r>
              <a:rPr dirty="0" baseline="3472" sz="1200" spc="-30">
                <a:latin typeface="Arial MT"/>
                <a:cs typeface="Arial MT"/>
              </a:rPr>
              <a:t>DE</a:t>
            </a:r>
            <a:r>
              <a:rPr dirty="0" baseline="3472" sz="1200" spc="75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SAÚDE/CONST/REFORMA/AMPO</a:t>
            </a:r>
            <a:endParaRPr baseline="3472" sz="1200">
              <a:latin typeface="Arial MT"/>
              <a:cs typeface="Arial MT"/>
            </a:endParaRPr>
          </a:p>
        </p:txBody>
      </p:sp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536472" y="5155200"/>
          <a:ext cx="6373495" cy="7810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9770"/>
                <a:gridCol w="1994535"/>
                <a:gridCol w="2931795"/>
                <a:gridCol w="670560"/>
              </a:tblGrid>
              <a:tr h="140335">
                <a:tc>
                  <a:txBody>
                    <a:bodyPr/>
                    <a:lstStyle/>
                    <a:p>
                      <a:pPr marL="3429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885"/>
                        </a:lnSpc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INSTALACÕES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4769">
                        <a:lnSpc>
                          <a:spcPts val="885"/>
                        </a:lnSpc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Impostos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706.670,02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INSTALACÕES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104139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Estruturação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Governo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1.563.000,00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72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4739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2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2.269.670,02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4739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2.269.670,02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6034"/>
                </a:tc>
              </a:tr>
              <a:tr h="1308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32840">
                        <a:lnSpc>
                          <a:spcPts val="810"/>
                        </a:lnSpc>
                        <a:spcBef>
                          <a:spcPts val="120"/>
                        </a:spcBef>
                      </a:pPr>
                      <a:r>
                        <a:rPr dirty="0" sz="750" spc="1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50" spc="22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750" spc="22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1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2.269.670,02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</a:tbl>
          </a:graphicData>
        </a:graphic>
      </p:graphicFrame>
      <p:sp>
        <p:nvSpPr>
          <p:cNvPr id="14" name="object 14" descr=""/>
          <p:cNvSpPr txBox="1"/>
          <p:nvPr/>
        </p:nvSpPr>
        <p:spPr>
          <a:xfrm>
            <a:off x="879785" y="5989120"/>
            <a:ext cx="579056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4820" marR="5080" indent="-452755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despesas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decorrentes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abertura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presente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crêdito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suplementar,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serão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recursos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trata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80808"/>
                </a:solidFill>
                <a:latin typeface="Arial MT"/>
                <a:cs typeface="Arial MT"/>
              </a:rPr>
              <a:t>o</a:t>
            </a:r>
            <a:r>
              <a:rPr dirty="0" sz="800" spc="-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 spc="-20">
                <a:latin typeface="Arial MT"/>
                <a:cs typeface="Arial MT"/>
              </a:rPr>
              <a:t>43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parágrafo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10">
                <a:latin typeface="Arial MT"/>
                <a:cs typeface="Arial MT"/>
              </a:rPr>
              <a:t> da Lei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Federal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4.320/64,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Inciso</a:t>
            </a:r>
            <a:r>
              <a:rPr dirty="0" sz="800" spc="-20">
                <a:latin typeface="Arial MT"/>
                <a:cs typeface="Arial MT"/>
              </a:rPr>
              <a:t> 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729004" y="6324304"/>
            <a:ext cx="1597660" cy="373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2105" marR="5080" indent="-320040">
              <a:lnSpc>
                <a:spcPct val="1425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Excesso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Anulação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 </a:t>
            </a:r>
            <a:r>
              <a:rPr dirty="0" sz="800" spc="-30">
                <a:latin typeface="Arial MT"/>
                <a:cs typeface="Arial MT"/>
              </a:rPr>
              <a:t>Dotação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36294" y="6658207"/>
            <a:ext cx="1884680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heavy" sz="8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7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800" spc="5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5880">
              <a:lnSpc>
                <a:spcPct val="100000"/>
              </a:lnSpc>
              <a:spcBef>
                <a:spcPts val="355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6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9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5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SAÚDE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3827126" y="6330397"/>
            <a:ext cx="720725" cy="3733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505"/>
              </a:spcBef>
            </a:pPr>
            <a:r>
              <a:rPr dirty="0" sz="800" spc="-25">
                <a:latin typeface="Arial MT"/>
                <a:cs typeface="Arial MT"/>
              </a:rPr>
              <a:t>R$2.269.670,02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latin typeface="Arial MT"/>
                <a:cs typeface="Arial MT"/>
              </a:rPr>
              <a:t>$2.269.670,02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328136" y="6970296"/>
            <a:ext cx="5237480" cy="391160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dirty="0" sz="800">
                <a:latin typeface="Arial MT"/>
                <a:cs typeface="Arial MT"/>
              </a:rPr>
              <a:t>Fundo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Saúde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80"/>
              </a:spcBef>
            </a:pPr>
            <a:r>
              <a:rPr dirty="0" sz="800" spc="-35">
                <a:latin typeface="Arial MT"/>
                <a:cs typeface="Arial MT"/>
              </a:rPr>
              <a:t>MANUTENÇÃO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/</a:t>
            </a:r>
            <a:r>
              <a:rPr dirty="0" sz="800" spc="-3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OPERACIONALIZAÇÃO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DAS </a:t>
            </a:r>
            <a:r>
              <a:rPr dirty="0" sz="800" spc="-25">
                <a:latin typeface="Arial MT"/>
                <a:cs typeface="Arial MT"/>
              </a:rPr>
              <a:t>UNIDADES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SAÚDE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25252"/>
                </a:solidFill>
                <a:latin typeface="Arial MT"/>
                <a:cs typeface="Arial MT"/>
              </a:rPr>
              <a:t>/</a:t>
            </a:r>
            <a:r>
              <a:rPr dirty="0" sz="800" spc="-3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CEMES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94949"/>
                </a:solidFill>
                <a:latin typeface="Arial MT"/>
                <a:cs typeface="Arial MT"/>
              </a:rPr>
              <a:t>/</a:t>
            </a:r>
            <a:r>
              <a:rPr dirty="0" sz="800" spc="-3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SAMU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192/SAÚDE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MENTAL/UPA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I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555644" y="6988578"/>
            <a:ext cx="585470" cy="54038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sz="800" spc="-10">
                <a:latin typeface="Arial MT"/>
                <a:cs typeface="Arial MT"/>
              </a:rPr>
              <a:t>05.22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335"/>
              </a:spcBef>
            </a:pPr>
            <a:r>
              <a:rPr dirty="0" sz="800" spc="-10">
                <a:latin typeface="Arial MT"/>
                <a:cs typeface="Arial MT"/>
              </a:rPr>
              <a:t>2.133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505"/>
              </a:spcBef>
            </a:pPr>
            <a:r>
              <a:rPr dirty="0" sz="800" spc="-30"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328632" y="7381656"/>
            <a:ext cx="54819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128010" algn="l"/>
                <a:tab pos="4911090" algn="l"/>
              </a:tabLst>
            </a:pPr>
            <a:r>
              <a:rPr dirty="0" sz="800" spc="-25">
                <a:latin typeface="Arial MT"/>
                <a:cs typeface="Arial MT"/>
              </a:rPr>
              <a:t>DEMAIS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SERVIÇOS</a:t>
            </a:r>
            <a:r>
              <a:rPr dirty="0" sz="800">
                <a:latin typeface="Arial MT"/>
                <a:cs typeface="Arial MT"/>
              </a:rPr>
              <a:t> 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TERCEIROS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PESSOA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JURIDICA</a:t>
            </a:r>
            <a:r>
              <a:rPr dirty="0" sz="800">
                <a:latin typeface="Arial MT"/>
                <a:cs typeface="Arial MT"/>
              </a:rPr>
              <a:t>	</a:t>
            </a:r>
            <a:r>
              <a:rPr dirty="0" sz="800" spc="-20">
                <a:latin typeface="Arial MT"/>
                <a:cs typeface="Arial MT"/>
              </a:rPr>
              <a:t>SUS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Manutenção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ASPS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Governo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I</a:t>
            </a:r>
            <a:r>
              <a:rPr dirty="0" sz="800">
                <a:latin typeface="Arial MT"/>
                <a:cs typeface="Arial MT"/>
              </a:rPr>
              <a:t>	</a:t>
            </a:r>
            <a:r>
              <a:rPr dirty="0" sz="800" spc="-30">
                <a:latin typeface="Arial MT"/>
                <a:cs typeface="Arial MT"/>
              </a:rPr>
              <a:t>2.269.670,02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21" name="object 21" descr=""/>
          <p:cNvGraphicFramePr>
            <a:graphicFrameLocks noGrp="1"/>
          </p:cNvGraphicFramePr>
          <p:nvPr/>
        </p:nvGraphicFramePr>
        <p:xfrm>
          <a:off x="3946362" y="7574617"/>
          <a:ext cx="2959100" cy="4476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34539"/>
                <a:gridCol w="848360"/>
              </a:tblGrid>
              <a:tr h="14478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i="1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800" spc="60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2.269.670,02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2.269.670,02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35890">
                <a:tc>
                  <a:txBody>
                    <a:bodyPr/>
                    <a:lstStyle/>
                    <a:p>
                      <a:pPr marL="700405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2.269.670,02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86146" y="2075092"/>
            <a:ext cx="1967403" cy="1483949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93373" y="582001"/>
            <a:ext cx="666968" cy="618566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411144" y="9758418"/>
            <a:ext cx="6456680" cy="0"/>
          </a:xfrm>
          <a:custGeom>
            <a:avLst/>
            <a:gdLst/>
            <a:ahLst/>
            <a:cxnLst/>
            <a:rect l="l" t="t" r="r" b="b"/>
            <a:pathLst>
              <a:path w="6456680" h="0">
                <a:moveTo>
                  <a:pt x="0" y="0"/>
                </a:moveTo>
                <a:lnTo>
                  <a:pt x="6456499" y="0"/>
                </a:lnTo>
              </a:path>
            </a:pathLst>
          </a:custGeom>
          <a:ln w="9141">
            <a:solidFill>
              <a:srgbClr val="1818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398962" y="1378824"/>
            <a:ext cx="6453505" cy="0"/>
          </a:xfrm>
          <a:custGeom>
            <a:avLst/>
            <a:gdLst/>
            <a:ahLst/>
            <a:cxnLst/>
            <a:rect l="l" t="t" r="r" b="b"/>
            <a:pathLst>
              <a:path w="6453505" h="0">
                <a:moveTo>
                  <a:pt x="0" y="0"/>
                </a:moveTo>
                <a:lnTo>
                  <a:pt x="6453454" y="0"/>
                </a:lnTo>
              </a:path>
            </a:pathLst>
          </a:custGeom>
          <a:ln w="2132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566466" y="-1523"/>
            <a:ext cx="621665" cy="0"/>
          </a:xfrm>
          <a:custGeom>
            <a:avLst/>
            <a:gdLst/>
            <a:ahLst/>
            <a:cxnLst/>
            <a:rect l="l" t="t" r="r" b="b"/>
            <a:pathLst>
              <a:path w="621665" h="0">
                <a:moveTo>
                  <a:pt x="0" y="0"/>
                </a:moveTo>
                <a:lnTo>
                  <a:pt x="621285" y="0"/>
                </a:lnTo>
              </a:path>
            </a:pathLst>
          </a:custGeom>
          <a:ln w="3175">
            <a:solidFill>
              <a:srgbClr val="4F677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1285499" y="450716"/>
            <a:ext cx="3059430" cy="551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14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10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20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2700" marR="1929130" indent="3175">
              <a:lnSpc>
                <a:spcPct val="120000"/>
              </a:lnSpc>
              <a:spcBef>
                <a:spcPts val="455"/>
              </a:spcBef>
            </a:pPr>
            <a:r>
              <a:rPr dirty="0" sz="800" spc="-10">
                <a:latin typeface="Arial MT"/>
                <a:cs typeface="Arial MT"/>
              </a:rPr>
              <a:t>Rua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7145">
              <a:lnSpc>
                <a:spcPct val="100000"/>
              </a:lnSpc>
              <a:spcBef>
                <a:spcPts val="40"/>
              </a:spcBef>
            </a:pPr>
            <a:r>
              <a:rPr dirty="0" spc="-25"/>
              <a:t>Servaux</a:t>
            </a:r>
          </a:p>
        </p:txBody>
      </p:sp>
      <p:sp>
        <p:nvSpPr>
          <p:cNvPr id="11" name="object 11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9050">
              <a:lnSpc>
                <a:spcPct val="100000"/>
              </a:lnSpc>
              <a:spcBef>
                <a:spcPts val="45"/>
              </a:spcBef>
            </a:pPr>
            <a:r>
              <a:rPr dirty="0" spc="-45"/>
              <a:t>Págs</a:t>
            </a:r>
            <a:r>
              <a:rPr dirty="0" spc="-90"/>
              <a:t> </a:t>
            </a:r>
            <a:r>
              <a:rPr dirty="0"/>
              <a:t>na</a:t>
            </a:r>
            <a:r>
              <a:rPr dirty="0" spc="60"/>
              <a:t> </a:t>
            </a:r>
            <a:fld id="{81D60167-4931-47E6-BA6A-407CBD079E47}" type="slidenum">
              <a:rPr dirty="0"/>
              <a:t>2</a:t>
            </a:fld>
            <a:r>
              <a:rPr dirty="0" spc="30"/>
              <a:t> </a:t>
            </a:r>
            <a:r>
              <a:rPr dirty="0"/>
              <a:t>de</a:t>
            </a:r>
            <a:r>
              <a:rPr dirty="0" spc="40"/>
              <a:t> </a:t>
            </a:r>
            <a:r>
              <a:rPr dirty="0" spc="-50"/>
              <a:t>2</a:t>
            </a:r>
          </a:p>
        </p:txBody>
      </p:sp>
      <p:sp>
        <p:nvSpPr>
          <p:cNvPr id="8" name="object 8" descr=""/>
          <p:cNvSpPr txBox="1"/>
          <p:nvPr/>
        </p:nvSpPr>
        <p:spPr>
          <a:xfrm>
            <a:off x="767092" y="1443064"/>
            <a:ext cx="45402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Artigo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3º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 spc="-50">
                <a:latin typeface="Arial MT"/>
                <a:cs typeface="Arial MT"/>
              </a:rPr>
              <a:t>-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53347" y="1443064"/>
            <a:ext cx="332486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Revogadas</a:t>
            </a:r>
            <a:r>
              <a:rPr dirty="0" sz="750" spc="1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disposições</a:t>
            </a:r>
            <a:r>
              <a:rPr dirty="0" sz="750" spc="1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em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contrário.</a:t>
            </a:r>
            <a:r>
              <a:rPr dirty="0" sz="750" spc="114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Publique-</a:t>
            </a:r>
            <a:r>
              <a:rPr dirty="0" sz="750">
                <a:latin typeface="Arial MT"/>
                <a:cs typeface="Arial MT"/>
              </a:rPr>
              <a:t>se,</a:t>
            </a:r>
            <a:r>
              <a:rPr dirty="0" sz="750" spc="10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afixe-</a:t>
            </a:r>
            <a:r>
              <a:rPr dirty="0" sz="750">
                <a:latin typeface="Arial MT"/>
                <a:cs typeface="Arial MT"/>
              </a:rPr>
              <a:t>se</a:t>
            </a:r>
            <a:r>
              <a:rPr dirty="0" sz="750" spc="114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cumpra-</a:t>
            </a:r>
            <a:r>
              <a:rPr dirty="0" sz="750" spc="-25"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2025-08-06T17:00:05Z</dcterms:created>
  <dcterms:modified xsi:type="dcterms:W3CDTF">2025-08-06T17:00:05Z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2024-07-15T00:00:00Z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2025-08-06T00:00:00Z</vt:filetime>
  </property>
  <property fmtid="{D5CDD505-2E9C-101B-9397-08002B2CF9AE}" pid="5" name="Producer">
    <vt:lpwstr>Scanner System Image Conversion</vt:lpwstr>
  </property>
</Properties>
</file>