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87784" y="332136"/>
            <a:ext cx="6465634" cy="4284257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6832620" y="7054094"/>
            <a:ext cx="0" cy="2910205"/>
          </a:xfrm>
          <a:custGeom>
            <a:avLst/>
            <a:gdLst/>
            <a:ahLst/>
            <a:cxnLst/>
            <a:rect l="l" t="t" r="r" b="b"/>
            <a:pathLst>
              <a:path w="0" h="2910204">
                <a:moveTo>
                  <a:pt x="0" y="2910004"/>
                </a:moveTo>
                <a:lnTo>
                  <a:pt x="0" y="0"/>
                </a:lnTo>
              </a:path>
            </a:pathLst>
          </a:custGeom>
          <a:ln w="3175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599967" y="9709664"/>
            <a:ext cx="6478270" cy="0"/>
          </a:xfrm>
          <a:custGeom>
            <a:avLst/>
            <a:gdLst/>
            <a:ahLst/>
            <a:cxnLst/>
            <a:rect l="l" t="t" r="r" b="b"/>
            <a:pathLst>
              <a:path w="6478270" h="0">
                <a:moveTo>
                  <a:pt x="0" y="0"/>
                </a:moveTo>
                <a:lnTo>
                  <a:pt x="6477818" y="0"/>
                </a:lnTo>
              </a:path>
            </a:pathLst>
          </a:custGeom>
          <a:ln w="3175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2884105" y="9109380"/>
            <a:ext cx="1894839" cy="0"/>
          </a:xfrm>
          <a:custGeom>
            <a:avLst/>
            <a:gdLst/>
            <a:ahLst/>
            <a:cxnLst/>
            <a:rect l="l" t="t" r="r" b="b"/>
            <a:pathLst>
              <a:path w="1894839" h="0">
                <a:moveTo>
                  <a:pt x="0" y="0"/>
                </a:moveTo>
                <a:lnTo>
                  <a:pt x="1894312" y="0"/>
                </a:lnTo>
              </a:path>
            </a:pathLst>
          </a:custGeom>
          <a:ln w="9141">
            <a:solidFill>
              <a:srgbClr val="1C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20004" y="344066"/>
            <a:ext cx="3075940" cy="554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4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8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5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1942464">
              <a:lnSpc>
                <a:spcPct val="120000"/>
              </a:lnSpc>
              <a:spcBef>
                <a:spcPts val="480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275623" y="1549459"/>
            <a:ext cx="176148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Decreto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N°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2697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18</a:t>
            </a:r>
            <a:r>
              <a:rPr dirty="0" sz="800" spc="3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julho,</a:t>
            </a:r>
            <a:r>
              <a:rPr dirty="0" sz="800" spc="3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161821" y="1982404"/>
            <a:ext cx="2620010" cy="252729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 marR="5080" indent="635">
              <a:lnSpc>
                <a:spcPts val="890"/>
              </a:lnSpc>
              <a:spcBef>
                <a:spcPts val="135"/>
              </a:spcBef>
            </a:pPr>
            <a:r>
              <a:rPr dirty="0" sz="750">
                <a:latin typeface="Arial MT"/>
                <a:cs typeface="Arial MT"/>
              </a:rPr>
              <a:t>Abre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crédito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suplementar</a:t>
            </a:r>
            <a:r>
              <a:rPr dirty="0" sz="750" spc="9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no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valor</a:t>
            </a:r>
            <a:r>
              <a:rPr dirty="0" sz="750" spc="9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total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R$5.000.000,00, </a:t>
            </a:r>
            <a:r>
              <a:rPr dirty="0" sz="750">
                <a:latin typeface="Arial MT"/>
                <a:cs typeface="Arial MT"/>
              </a:rPr>
              <a:t>fins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que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se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especifíca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outras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providências.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70799" y="2722600"/>
            <a:ext cx="6123940" cy="9309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791210">
              <a:lnSpc>
                <a:spcPct val="14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PREFEITO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MUNICIPAL,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uso 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suas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atribuições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legais,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30">
                <a:latin typeface="Arial MT"/>
                <a:cs typeface="Arial MT"/>
              </a:rPr>
              <a:t> 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acordo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35">
                <a:latin typeface="Arial MT"/>
                <a:cs typeface="Arial MT"/>
              </a:rPr>
              <a:t> que</a:t>
            </a:r>
            <a:r>
              <a:rPr dirty="0" sz="800" spc="-20">
                <a:latin typeface="Arial MT"/>
                <a:cs typeface="Arial MT"/>
              </a:rPr>
              <a:t> Ihe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confere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art.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8º</a:t>
            </a:r>
            <a:r>
              <a:rPr dirty="0" sz="800" spc="50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LEI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N°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823/2023</a:t>
            </a:r>
            <a:r>
              <a:rPr dirty="0" sz="800" spc="-20">
                <a:latin typeface="Arial MT"/>
                <a:cs typeface="Arial MT"/>
              </a:rPr>
              <a:t> datada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 </a:t>
            </a:r>
            <a:r>
              <a:rPr dirty="0" sz="800" spc="-30">
                <a:latin typeface="Arial MT"/>
                <a:cs typeface="Arial MT"/>
              </a:rPr>
              <a:t>21/12/2023,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publicada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7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9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800">
                <a:latin typeface="Arial MT"/>
                <a:cs typeface="Arial MT"/>
              </a:rPr>
              <a:t>D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 E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75"/>
              </a:spcBef>
            </a:pPr>
            <a:endParaRPr sz="800">
              <a:latin typeface="Arial MT"/>
              <a:cs typeface="Arial MT"/>
            </a:endParaRPr>
          </a:p>
          <a:p>
            <a:pPr marL="312420">
              <a:lnSpc>
                <a:spcPct val="100000"/>
              </a:lnSpc>
            </a:pP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aberto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crédito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5">
                <a:latin typeface="Arial MT"/>
                <a:cs typeface="Arial MT"/>
              </a:rPr>
              <a:t>seguintes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71789" y="4568398"/>
            <a:ext cx="1840864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45">
                <a:latin typeface="Arial MT"/>
                <a:cs typeface="Arial MT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55" b="1">
                <a:latin typeface="Arial"/>
                <a:cs typeface="Arial"/>
              </a:rPr>
              <a:t> </a:t>
            </a:r>
            <a:r>
              <a:rPr dirty="0" sz="950">
                <a:latin typeface="Arial MT"/>
                <a:cs typeface="Arial MT"/>
              </a:rPr>
              <a:t>DE </a:t>
            </a:r>
            <a:r>
              <a:rPr dirty="0" sz="950" spc="-10">
                <a:latin typeface="Arial MT"/>
                <a:cs typeface="Arial MT"/>
              </a:rPr>
              <a:t>SAUDE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516959" y="4678855"/>
            <a:ext cx="5269865" cy="385445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sz="800">
                <a:latin typeface="Arial MT"/>
                <a:cs typeface="Arial MT"/>
              </a:rPr>
              <a:t>Fundo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9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Saúde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55"/>
              </a:spcBef>
            </a:pPr>
            <a:r>
              <a:rPr dirty="0" sz="800" spc="-30">
                <a:latin typeface="Arial MT"/>
                <a:cs typeface="Arial MT"/>
              </a:rPr>
              <a:t>MANUTENCÃO,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ADMINISTRACÃO</a:t>
            </a:r>
            <a:r>
              <a:rPr dirty="0" sz="800" spc="1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OPERACIONALIZACÃO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DAS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UNIDADES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SAÚDE/CONST/REFORMA/AMPí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742626" y="4678855"/>
            <a:ext cx="584200" cy="553085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555"/>
              </a:spcBef>
            </a:pPr>
            <a:r>
              <a:rPr dirty="0" sz="800" spc="-10">
                <a:latin typeface="Arial MT"/>
                <a:cs typeface="Arial MT"/>
              </a:rPr>
              <a:t>05.22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dirty="0" sz="800" spc="-10">
                <a:latin typeface="Arial MT"/>
                <a:cs typeface="Arial MT"/>
              </a:rPr>
              <a:t>2.837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60"/>
              </a:spcBef>
            </a:pPr>
            <a:r>
              <a:rPr dirty="0" sz="800" spc="-30">
                <a:latin typeface="Arial MT"/>
                <a:cs typeface="Arial MT"/>
              </a:rPr>
              <a:t>4.4.9.0.51.00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517333" y="5084124"/>
            <a:ext cx="117919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OBRAS</a:t>
            </a:r>
            <a:r>
              <a:rPr dirty="0" sz="800">
                <a:latin typeface="Arial MT"/>
                <a:cs typeface="Arial MT"/>
              </a:rPr>
              <a:t> 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INSTALACÕES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163371" y="5038418"/>
            <a:ext cx="2153285" cy="6991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75615">
              <a:lnSpc>
                <a:spcPct val="1375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SUS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Transferências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Fundo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Esta‹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9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2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391795">
              <a:lnSpc>
                <a:spcPct val="100000"/>
              </a:lnSpc>
              <a:spcBef>
                <a:spcPts val="310"/>
              </a:spcBef>
            </a:pP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Suplementado</a:t>
            </a:r>
            <a:r>
              <a:rPr dirty="0" sz="800" spc="1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433493" y="5038418"/>
            <a:ext cx="588645" cy="699135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dirty="0" sz="800" spc="-20">
                <a:latin typeface="Arial MT"/>
                <a:cs typeface="Arial MT"/>
              </a:rPr>
              <a:t>5.000.000,00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59"/>
              </a:spcBef>
            </a:pPr>
            <a:r>
              <a:rPr dirty="0" sz="800" spc="-20">
                <a:latin typeface="Arial MT"/>
                <a:cs typeface="Arial MT"/>
              </a:rPr>
              <a:t>5.000.000,00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430"/>
              </a:spcBef>
            </a:pPr>
            <a:r>
              <a:rPr dirty="0" sz="800" spc="-30">
                <a:latin typeface="Arial MT"/>
                <a:cs typeface="Arial MT"/>
              </a:rPr>
              <a:t>5.000.000,00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dirty="0" sz="800" spc="-20">
                <a:latin typeface="Arial MT"/>
                <a:cs typeface="Arial MT"/>
              </a:rPr>
              <a:t>5.000.000,00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068607" y="5778869"/>
            <a:ext cx="5808345" cy="27559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464820" marR="5080" indent="-452755">
              <a:lnSpc>
                <a:spcPct val="105000"/>
              </a:lnSpc>
              <a:spcBef>
                <a:spcPts val="50"/>
              </a:spcBef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despesas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decorrentes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 </a:t>
            </a:r>
            <a:r>
              <a:rPr dirty="0" sz="800" spc="-30">
                <a:latin typeface="Arial MT"/>
                <a:cs typeface="Arial MT"/>
              </a:rPr>
              <a:t>abertura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presente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suplementar,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serão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recursos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trata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parãgrafo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Lei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Federal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4.320/64,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Inciso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920872" y="6117099"/>
            <a:ext cx="1597660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5280" marR="5080" indent="-323215">
              <a:lnSpc>
                <a:spcPct val="14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Il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Excesso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Anulação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28162" y="6456612"/>
            <a:ext cx="1887855" cy="36957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u="heavy" sz="8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45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800" spc="5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7150">
              <a:lnSpc>
                <a:spcPct val="100000"/>
              </a:lnSpc>
              <a:spcBef>
                <a:spcPts val="330"/>
              </a:spcBef>
            </a:pPr>
            <a:r>
              <a:rPr dirty="0" sz="950" spc="-20" b="1">
                <a:latin typeface="Arial"/>
                <a:cs typeface="Arial"/>
              </a:rPr>
              <a:t>FUhIDO</a:t>
            </a:r>
            <a:r>
              <a:rPr dirty="0" sz="950" spc="35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50" b="1">
                <a:latin typeface="Arial"/>
                <a:cs typeface="Arial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-10">
                <a:latin typeface="Arial MT"/>
                <a:cs typeface="Arial MT"/>
              </a:rPr>
              <a:t> SAÚDE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020722" y="6120148"/>
            <a:ext cx="726440" cy="36703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20">
                <a:latin typeface="Arial MT"/>
                <a:cs typeface="Arial MT"/>
              </a:rPr>
              <a:t>R$5.000.000,00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85"/>
              </a:spcBef>
            </a:pPr>
            <a:r>
              <a:rPr dirty="0" sz="800" spc="-10">
                <a:latin typeface="Arial MT"/>
                <a:cs typeface="Arial MT"/>
              </a:rPr>
              <a:t>$5.000.000,00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520004" y="6763089"/>
            <a:ext cx="5277485" cy="385445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sz="800">
                <a:latin typeface="Arial MT"/>
                <a:cs typeface="Arial MT"/>
              </a:rPr>
              <a:t>Fundo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Saúde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55"/>
              </a:spcBef>
            </a:pPr>
            <a:r>
              <a:rPr dirty="0" sz="800" spc="-35">
                <a:latin typeface="Arial MT"/>
                <a:cs typeface="Arial MT"/>
              </a:rPr>
              <a:t>MANUTENÇÃO</a:t>
            </a:r>
            <a:r>
              <a:rPr dirty="0" sz="800" spc="9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OPERACIONALIZACÃO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UNIDADES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SAÚDE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A1A1A"/>
                </a:solidFill>
                <a:latin typeface="Arial MT"/>
                <a:cs typeface="Arial MT"/>
              </a:rPr>
              <a:t>/</a:t>
            </a:r>
            <a:r>
              <a:rPr dirty="0" sz="800" spc="-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CEMES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SAMU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192/SAÚDE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MENTAL/UPA</a:t>
            </a:r>
            <a:r>
              <a:rPr dirty="0" sz="800" spc="9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2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744466" y="6763089"/>
            <a:ext cx="591820" cy="553085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sz="800" spc="-10">
                <a:latin typeface="Arial MT"/>
                <a:cs typeface="Arial MT"/>
              </a:rPr>
              <a:t>05.22</a:t>
            </a:r>
            <a:endParaRPr sz="8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455"/>
              </a:spcBef>
            </a:pPr>
            <a:r>
              <a:rPr dirty="0" sz="800" spc="-10">
                <a:latin typeface="Arial MT"/>
                <a:cs typeface="Arial MT"/>
              </a:rPr>
              <a:t>2.133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60"/>
              </a:spcBef>
            </a:pPr>
            <a:r>
              <a:rPr dirty="0" sz="800" spc="-25"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436538" y="7122652"/>
            <a:ext cx="594360" cy="687070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dirty="0" sz="800" spc="-20">
                <a:latin typeface="Arial MT"/>
                <a:cs typeface="Arial MT"/>
              </a:rPr>
              <a:t>5.000.0</a:t>
            </a:r>
            <a:r>
              <a:rPr dirty="0" sz="800" spc="16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59"/>
              </a:spcBef>
            </a:pPr>
            <a:r>
              <a:rPr dirty="0" sz="800" spc="-30">
                <a:latin typeface="Arial MT"/>
                <a:cs typeface="Arial MT"/>
              </a:rPr>
              <a:t>5.000.0(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dirty="0" sz="800" spc="-45">
                <a:latin typeface="Arial MT"/>
                <a:cs typeface="Arial MT"/>
              </a:rPr>
              <a:t>5.000.Oi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65"/>
              </a:spcBef>
            </a:pPr>
            <a:r>
              <a:rPr dirty="0" sz="800" spc="-25">
                <a:latin typeface="Arial MT"/>
                <a:cs typeface="Arial MT"/>
              </a:rPr>
              <a:t>5.000.0f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952878" y="7844820"/>
            <a:ext cx="46100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3º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520499" y="7122652"/>
            <a:ext cx="4799330" cy="869950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  <a:tabLst>
                <a:tab pos="3134360" algn="l"/>
              </a:tabLst>
            </a:pPr>
            <a:r>
              <a:rPr dirty="0" sz="800" spc="-20">
                <a:latin typeface="Arial MT"/>
                <a:cs typeface="Arial MT"/>
              </a:rPr>
              <a:t>DEMAIS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SERVIÇOS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TERCEIROS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PESSOA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JURÍDICA</a:t>
            </a:r>
            <a:r>
              <a:rPr dirty="0" sz="800">
                <a:latin typeface="Arial MT"/>
                <a:cs typeface="Arial MT"/>
              </a:rPr>
              <a:t>	</a:t>
            </a:r>
            <a:r>
              <a:rPr dirty="0" sz="800" spc="-20">
                <a:latin typeface="Arial MT"/>
                <a:cs typeface="Arial MT"/>
              </a:rPr>
              <a:t>SUS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Manutenção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ASPS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Governo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I</a:t>
            </a:r>
            <a:endParaRPr sz="800">
              <a:latin typeface="Arial MT"/>
              <a:cs typeface="Arial MT"/>
            </a:endParaRPr>
          </a:p>
          <a:p>
            <a:pPr marL="2658110" marR="708660">
              <a:lnSpc>
                <a:spcPts val="1340"/>
              </a:lnSpc>
              <a:spcBef>
                <a:spcPts val="85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r>
              <a:rPr dirty="0" sz="800">
                <a:latin typeface="Arial MT"/>
                <a:cs typeface="Arial MT"/>
              </a:rPr>
              <a:t> Total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2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3324225">
              <a:lnSpc>
                <a:spcPct val="100000"/>
              </a:lnSpc>
              <a:spcBef>
                <a:spcPts val="160"/>
              </a:spcBef>
            </a:pP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9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Anulado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33655">
              <a:lnSpc>
                <a:spcPct val="100000"/>
              </a:lnSpc>
              <a:spcBef>
                <a:spcPts val="480"/>
              </a:spcBef>
            </a:pPr>
            <a:r>
              <a:rPr dirty="0" sz="800" spc="-20">
                <a:latin typeface="Arial MT"/>
                <a:cs typeface="Arial MT"/>
              </a:rPr>
              <a:t>Revogadas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disposições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contrário.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2908640" y="8579177"/>
            <a:ext cx="18116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Gabinete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Prefeito,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18</a:t>
            </a:r>
            <a:r>
              <a:rPr dirty="0" sz="800" spc="3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9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julho,</a:t>
            </a:r>
            <a:r>
              <a:rPr dirty="0" sz="800" spc="-20">
                <a:latin typeface="Arial MT"/>
                <a:cs typeface="Arial MT"/>
              </a:rPr>
              <a:t> 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3105820" y="9720071"/>
            <a:ext cx="28956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-10"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6569371" y="9717023"/>
            <a:ext cx="475615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latin typeface="Arial MT"/>
                <a:cs typeface="Arial MT"/>
              </a:rPr>
              <a:t>Página</a:t>
            </a:r>
            <a:r>
              <a:rPr dirty="0" sz="550" spc="75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1</a:t>
            </a:r>
            <a:r>
              <a:rPr dirty="0" sz="550" spc="35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de</a:t>
            </a:r>
            <a:r>
              <a:rPr dirty="0" sz="550" spc="30">
                <a:latin typeface="Arial MT"/>
                <a:cs typeface="Arial MT"/>
              </a:rPr>
              <a:t> </a:t>
            </a:r>
            <a:r>
              <a:rPr dirty="0" sz="550" spc="-50">
                <a:latin typeface="Arial MT"/>
                <a:cs typeface="Arial MT"/>
              </a:rPr>
              <a:t>1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2025-08-20T16:34:17Z</dcterms:created>
  <dcterms:modified xsi:type="dcterms:W3CDTF">2025-08-20T16:34:17Z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2024-07-22T00:00:00Z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2025-08-20T00:00:00Z</vt:filetime>
  </property>
  <property fmtid="{D5CDD505-2E9C-101B-9397-08002B2CF9AE}" pid="5" name="Producer">
    <vt:lpwstr>Scanner System Image Conversion</vt:lpwstr>
  </property>
</Properties>
</file>