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493373" y="8278503"/>
          <a:ext cx="6529705" cy="16325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/>
                <a:gridCol w="4970780"/>
                <a:gridCol w="660400"/>
              </a:tblGrid>
              <a:tr h="149225">
                <a:tc>
                  <a:txBody>
                    <a:bodyPr/>
                    <a:lstStyle/>
                    <a:p>
                      <a:pPr marL="15684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Educaçào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2.067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22008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DISTRIBUICAO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5735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7407" sz="112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baseline="7407" sz="1125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7407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7407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baseline="7407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baseline="7407" sz="1125" spc="23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 spc="-15">
                          <a:latin typeface="Arial MT"/>
                          <a:cs typeface="Arial MT"/>
                        </a:rPr>
                        <a:t>Administrativas</a:t>
                      </a:r>
                      <a:endParaRPr baseline="7407" sz="1125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3.1.9.0.13.04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70"/>
                        </a:spcBef>
                        <a:tabLst>
                          <a:tab pos="3220085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703" sz="112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Regime</a:t>
                      </a:r>
                      <a:r>
                        <a:rPr dirty="0" baseline="3703" sz="112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baseline="3703" sz="1125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501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325.000,00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365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650">
                        <a:latin typeface="Times New Roman"/>
                        <a:cs typeface="Times New Roman"/>
                      </a:endParaRPr>
                    </a:p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dirty="0" sz="650" spc="40">
                          <a:latin typeface="Arial MT"/>
                          <a:cs typeface="Arial MT"/>
                        </a:rPr>
                        <a:t>01.31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71120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4383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1430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600" spc="55">
                          <a:latin typeface="Arial MT"/>
                          <a:cs typeface="Arial MT"/>
                        </a:rPr>
                        <a:t>Sec</a:t>
                      </a:r>
                      <a:r>
                        <a:rPr dirty="0" sz="6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80">
                          <a:latin typeface="Arial MT"/>
                          <a:cs typeface="Arial MT"/>
                        </a:rPr>
                        <a:t>retária </a:t>
                      </a:r>
                      <a:r>
                        <a:rPr dirty="0" sz="600" spc="1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6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6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2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6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105">
                          <a:latin typeface="Arial MT"/>
                          <a:cs typeface="Arial MT"/>
                        </a:rPr>
                        <a:t>Turiemo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>
                    <a:lnB w="9525">
                      <a:solidFill>
                        <a:srgbClr val="181818"/>
                      </a:solidFill>
                      <a:prstDash val="solid"/>
                    </a:lnB>
                  </a:tcPr>
                </a:tc>
              </a:tr>
              <a:tr h="1149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321435">
                        <a:lnSpc>
                          <a:spcPts val="625"/>
                        </a:lnSpc>
                        <a:spcBef>
                          <a:spcPts val="180"/>
                        </a:spcBef>
                      </a:pPr>
                      <a:r>
                        <a:rPr dirty="0" sz="600" spc="-10">
                          <a:latin typeface="Arial MT"/>
                          <a:cs typeface="Arial MT"/>
                        </a:rPr>
                        <a:t>Servaux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L="122555">
                        <a:lnSpc>
                          <a:spcPts val="625"/>
                        </a:lnSpc>
                        <a:spcBef>
                          <a:spcPts val="180"/>
                        </a:spcBef>
                      </a:pPr>
                      <a:r>
                        <a:rPr dirty="0" sz="550">
                          <a:latin typeface="Arial MT"/>
                          <a:cs typeface="Arial MT"/>
                        </a:rPr>
                        <a:t>°ágina</a:t>
                      </a:r>
                      <a:r>
                        <a:rPr dirty="0" sz="550" spc="260">
                          <a:latin typeface="Arial MT"/>
                          <a:cs typeface="Arial MT"/>
                        </a:rPr>
                        <a:t>  </a:t>
                      </a:r>
                      <a:r>
                        <a:rPr dirty="0" sz="5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5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550" spc="-50">
                          <a:latin typeface="Arial MT"/>
                          <a:cs typeface="Arial MT"/>
                        </a:rPr>
                        <a:t>2</a:t>
                      </a:r>
                      <a:endParaRPr sz="550">
                        <a:latin typeface="Arial MT"/>
                        <a:cs typeface="Arial MT"/>
                      </a:endParaRPr>
                    </a:p>
                  </a:txBody>
                  <a:tcPr marL="0" marR="0" marB="0" marT="22860">
                    <a:lnT w="9525">
                      <a:solidFill>
                        <a:srgbClr val="181818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88789" y="944608"/>
            <a:ext cx="408099" cy="335183"/>
          </a:xfrm>
          <a:prstGeom prst="rect">
            <a:avLst/>
          </a:prstGeom>
        </p:spPr>
      </p:pic>
      <p:grpSp>
        <p:nvGrpSpPr>
          <p:cNvPr id="4" name="object 4" descr=""/>
          <p:cNvGrpSpPr/>
          <p:nvPr/>
        </p:nvGrpSpPr>
        <p:grpSpPr>
          <a:xfrm>
            <a:off x="5984443" y="1279792"/>
            <a:ext cx="311150" cy="82550"/>
            <a:chOff x="5984443" y="1279792"/>
            <a:chExt cx="311150" cy="8255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84443" y="1282839"/>
              <a:ext cx="94411" cy="7922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09308" y="1279792"/>
              <a:ext cx="185776" cy="73131"/>
            </a:xfrm>
            <a:prstGeom prst="rect">
              <a:avLst/>
            </a:prstGeom>
          </p:spPr>
        </p:pic>
      </p:grpSp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14692" y="731310"/>
            <a:ext cx="529920" cy="533246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52950" y="1273698"/>
            <a:ext cx="496419" cy="79225"/>
          </a:xfrm>
          <a:prstGeom prst="rect">
            <a:avLst/>
          </a:prstGeom>
        </p:spPr>
      </p:pic>
      <p:grpSp>
        <p:nvGrpSpPr>
          <p:cNvPr id="9" name="object 9" descr=""/>
          <p:cNvGrpSpPr/>
          <p:nvPr/>
        </p:nvGrpSpPr>
        <p:grpSpPr>
          <a:xfrm>
            <a:off x="5984443" y="1279792"/>
            <a:ext cx="311150" cy="82550"/>
            <a:chOff x="5984443" y="1279792"/>
            <a:chExt cx="311150" cy="82550"/>
          </a:xfrm>
        </p:grpSpPr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984443" y="1282839"/>
              <a:ext cx="94411" cy="7922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09308" y="1279792"/>
              <a:ext cx="185776" cy="76178"/>
            </a:xfrm>
            <a:prstGeom prst="rect">
              <a:avLst/>
            </a:prstGeom>
          </p:spPr>
        </p:pic>
      </p:grpSp>
      <p:sp>
        <p:nvSpPr>
          <p:cNvPr id="12" name="object 12" descr=""/>
          <p:cNvSpPr txBox="1"/>
          <p:nvPr/>
        </p:nvSpPr>
        <p:spPr>
          <a:xfrm>
            <a:off x="1364796" y="465953"/>
            <a:ext cx="3059430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6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9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15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8415" marR="1929130" indent="-3175">
              <a:lnSpc>
                <a:spcPct val="120000"/>
              </a:lnSpc>
              <a:spcBef>
                <a:spcPts val="55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1708" y="1269886"/>
            <a:ext cx="601154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1367" sz="975" spc="30">
                <a:latin typeface="Arial MT"/>
                <a:cs typeface="Arial MT"/>
              </a:rPr>
              <a:t>Republica</a:t>
            </a:r>
            <a:r>
              <a:rPr dirty="0" baseline="-21367" sz="975" spc="-165">
                <a:latin typeface="Arial MT"/>
                <a:cs typeface="Arial MT"/>
              </a:rPr>
              <a:t> </a:t>
            </a:r>
            <a:r>
              <a:rPr dirty="0" baseline="-17094" sz="975" spc="30">
                <a:latin typeface="Arial MT"/>
                <a:cs typeface="Arial MT"/>
              </a:rPr>
              <a:t>do</a:t>
            </a:r>
            <a:r>
              <a:rPr dirty="0" baseline="-17094" sz="975" spc="97">
                <a:latin typeface="Arial MT"/>
                <a:cs typeface="Arial MT"/>
              </a:rPr>
              <a:t> </a:t>
            </a:r>
            <a:r>
              <a:rPr dirty="0" baseline="-17094" sz="975" spc="30">
                <a:latin typeface="Arial MT"/>
                <a:cs typeface="Arial MT"/>
              </a:rPr>
              <a:t>por</a:t>
            </a:r>
            <a:r>
              <a:rPr dirty="0" baseline="-17094" sz="975" spc="179">
                <a:latin typeface="Arial MT"/>
                <a:cs typeface="Arial MT"/>
              </a:rPr>
              <a:t> </a:t>
            </a:r>
            <a:r>
              <a:rPr dirty="0" baseline="-17094" sz="975" spc="30">
                <a:latin typeface="Arial MT"/>
                <a:cs typeface="Arial MT"/>
              </a:rPr>
              <a:t>haver</a:t>
            </a:r>
            <a:r>
              <a:rPr dirty="0" baseline="-17094" sz="975" spc="104">
                <a:latin typeface="Arial MT"/>
                <a:cs typeface="Arial MT"/>
              </a:rPr>
              <a:t> </a:t>
            </a:r>
            <a:r>
              <a:rPr dirty="0" baseline="-12820" sz="975" spc="30">
                <a:latin typeface="Arial MT"/>
                <a:cs typeface="Arial MT"/>
              </a:rPr>
              <a:t>incorreção</a:t>
            </a:r>
            <a:r>
              <a:rPr dirty="0" baseline="-12820" sz="975" spc="16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-</a:t>
            </a:r>
            <a:r>
              <a:rPr dirty="0" sz="650" spc="1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Boletim Oficial do</a:t>
            </a:r>
            <a:r>
              <a:rPr dirty="0" sz="650" spc="-2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Município</a:t>
            </a:r>
            <a:r>
              <a:rPr dirty="0" sz="650" spc="10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de</a:t>
            </a:r>
            <a:r>
              <a:rPr dirty="0" sz="650" spc="5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Seropédica</a:t>
            </a:r>
            <a:r>
              <a:rPr dirty="0" sz="650" spc="12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-</a:t>
            </a:r>
            <a:r>
              <a:rPr dirty="0" sz="650" spc="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Edição</a:t>
            </a:r>
            <a:r>
              <a:rPr dirty="0" sz="650" spc="4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Extra</a:t>
            </a:r>
            <a:r>
              <a:rPr dirty="0" sz="650" spc="7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n°</a:t>
            </a:r>
            <a:r>
              <a:rPr dirty="0" sz="650" spc="10">
                <a:latin typeface="Arial MT"/>
                <a:cs typeface="Arial MT"/>
              </a:rPr>
              <a:t> 1788</a:t>
            </a:r>
            <a:r>
              <a:rPr dirty="0" sz="650" spc="8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-</a:t>
            </a:r>
            <a:r>
              <a:rPr dirty="0" sz="650" spc="3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Ano</a:t>
            </a:r>
            <a:r>
              <a:rPr dirty="0" sz="650" spc="7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VII</a:t>
            </a:r>
            <a:r>
              <a:rPr dirty="0" sz="650" spc="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25</a:t>
            </a:r>
            <a:r>
              <a:rPr dirty="0" sz="650" spc="65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de</a:t>
            </a:r>
            <a:r>
              <a:rPr dirty="0" sz="650" spc="70">
                <a:latin typeface="Arial MT"/>
                <a:cs typeface="Arial MT"/>
              </a:rPr>
              <a:t> </a:t>
            </a:r>
            <a:r>
              <a:rPr dirty="0" sz="650" spc="20">
                <a:latin typeface="Arial MT"/>
                <a:cs typeface="Arial MT"/>
              </a:rPr>
              <a:t>julho</a:t>
            </a:r>
            <a:r>
              <a:rPr dirty="0" sz="650" spc="85">
                <a:latin typeface="Arial MT"/>
                <a:cs typeface="Arial MT"/>
              </a:rPr>
              <a:t> </a:t>
            </a:r>
            <a:r>
              <a:rPr dirty="0" baseline="12820" sz="975" spc="30">
                <a:latin typeface="Arial MT"/>
                <a:cs typeface="Arial MT"/>
              </a:rPr>
              <a:t>de</a:t>
            </a:r>
            <a:r>
              <a:rPr dirty="0" baseline="12820" sz="975" spc="60">
                <a:latin typeface="Arial MT"/>
                <a:cs typeface="Arial MT"/>
              </a:rPr>
              <a:t> </a:t>
            </a:r>
            <a:r>
              <a:rPr dirty="0" baseline="12820" sz="975" spc="15">
                <a:latin typeface="Arial MT"/>
                <a:cs typeface="Arial MT"/>
              </a:rPr>
              <a:t>2024</a:t>
            </a:r>
            <a:r>
              <a:rPr dirty="0" baseline="12820" sz="975" spc="44">
                <a:latin typeface="Arial MT"/>
                <a:cs typeface="Arial MT"/>
              </a:rPr>
              <a:t> </a:t>
            </a:r>
            <a:r>
              <a:rPr dirty="0" baseline="17094" sz="975" spc="30">
                <a:latin typeface="Arial MT"/>
                <a:cs typeface="Arial MT"/>
              </a:rPr>
              <a:t>(Quinta-</a:t>
            </a:r>
            <a:r>
              <a:rPr dirty="0" baseline="17094" sz="975" spc="-15">
                <a:latin typeface="Arial MT"/>
                <a:cs typeface="Arial MT"/>
              </a:rPr>
              <a:t>Feira)</a:t>
            </a:r>
            <a:endParaRPr baseline="17094" sz="975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126882" y="1619797"/>
            <a:ext cx="17475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Decreto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2700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24</a:t>
            </a:r>
            <a:r>
              <a:rPr dirty="0" sz="750" spc="4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julho,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19705" y="2058583"/>
            <a:ext cx="2741930" cy="259079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4604" marR="5080" indent="-2540">
              <a:lnSpc>
                <a:spcPct val="104000"/>
              </a:lnSpc>
              <a:spcBef>
                <a:spcPts val="6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R</a:t>
            </a:r>
            <a:r>
              <a:rPr dirty="0" sz="750" spc="-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$675.000,00,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especifica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46423" y="2869118"/>
            <a:ext cx="6263005" cy="8712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1026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PREFEITO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MUNICIPAL,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uso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atribuições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legais,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constitucionais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acordo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Ihe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confere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8º</a:t>
            </a:r>
            <a:r>
              <a:rPr dirty="0" sz="750" spc="24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endParaRPr sz="750">
              <a:latin typeface="Arial MT"/>
              <a:cs typeface="Arial MT"/>
            </a:endParaRPr>
          </a:p>
          <a:p>
            <a:pPr marL="21590">
              <a:lnSpc>
                <a:spcPct val="100000"/>
              </a:lnSpc>
              <a:spcBef>
                <a:spcPts val="540"/>
              </a:spcBef>
            </a:pP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823/2023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datada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21/12/2023,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publicada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6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4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r>
              <a:rPr dirty="0" u="heavy" sz="750" spc="5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321310">
              <a:lnSpc>
                <a:spcPct val="100000"/>
              </a:lnSpc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Fica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seguintes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09876" y="4491392"/>
            <a:ext cx="2593975" cy="351155"/>
          </a:xfrm>
          <a:prstGeom prst="rect">
            <a:avLst/>
          </a:prstGeom>
        </p:spPr>
        <p:txBody>
          <a:bodyPr wrap="square" lIns="0" tIns="419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Datasões</a:t>
            </a:r>
            <a:r>
              <a:rPr dirty="0" u="heavy" sz="750" spc="29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29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8" name="object 18" descr=""/>
          <p:cNvGraphicFramePr>
            <a:graphicFrameLocks noGrp="1"/>
          </p:cNvGraphicFramePr>
          <p:nvPr/>
        </p:nvGraphicFramePr>
        <p:xfrm>
          <a:off x="609686" y="4859628"/>
          <a:ext cx="6377305" cy="2296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3053715"/>
                <a:gridCol w="1916429"/>
                <a:gridCol w="63309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27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5255">
                <a:tc>
                  <a:txBody>
                    <a:bodyPr/>
                    <a:lstStyle/>
                    <a:p>
                      <a:pPr marL="31750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126364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955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3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254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32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2.067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25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QSE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65"/>
                        </a:spcBef>
                        <a:tabLst>
                          <a:tab pos="3219450" algn="l"/>
                        </a:tabLst>
                      </a:pPr>
                      <a:r>
                        <a:rPr dirty="0" baseline="3703" sz="112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baseline="3703" sz="1125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Educacão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36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60">
                          <a:latin typeface="Courier New"/>
                          <a:cs typeface="Courier New"/>
                        </a:rPr>
                        <a:t>300000,00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508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ts val="1065"/>
                        </a:lnSpc>
                      </a:pPr>
                      <a:r>
                        <a:rPr dirty="0" sz="900" spc="-110" b="1">
                          <a:latin typeface="Courier New"/>
                          <a:cs typeface="Courier New"/>
                        </a:rPr>
                        <a:t>300.000,00</a:t>
                      </a:r>
                      <a:endParaRPr sz="9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ODeracionalizaCão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22262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MATERMAIS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</a:t>
                      </a:r>
                      <a:r>
                        <a:rPr dirty="0" sz="75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637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3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625.000,00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313245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675.000,00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</a:tbl>
          </a:graphicData>
        </a:graphic>
      </p:graphicFrame>
      <p:sp>
        <p:nvSpPr>
          <p:cNvPr id="19" name="object 19" descr=""/>
          <p:cNvSpPr txBox="1"/>
          <p:nvPr/>
        </p:nvSpPr>
        <p:spPr>
          <a:xfrm>
            <a:off x="955914" y="7209746"/>
            <a:ext cx="5786755" cy="275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4820" marR="5080" indent="-452755">
              <a:lnSpc>
                <a:spcPct val="10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2º -</a:t>
            </a:r>
            <a:r>
              <a:rPr dirty="0" sz="750" spc="-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despesas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decorrentes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abertura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i="1">
                <a:latin typeface="Arial"/>
                <a:cs typeface="Arial"/>
              </a:rPr>
              <a:t>do</a:t>
            </a:r>
            <a:r>
              <a:rPr dirty="0" sz="750" spc="30" i="1">
                <a:latin typeface="Arial"/>
                <a:cs typeface="Arial"/>
              </a:rPr>
              <a:t> </a:t>
            </a:r>
            <a:r>
              <a:rPr dirty="0" sz="750">
                <a:latin typeface="Arial MT"/>
                <a:cs typeface="Arial MT"/>
              </a:rPr>
              <a:t>presente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suplementar,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serão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cobertas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recursos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trata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Artigo </a:t>
            </a:r>
            <a:r>
              <a:rPr dirty="0" sz="750">
                <a:latin typeface="Arial MT"/>
                <a:cs typeface="Arial MT"/>
              </a:rPr>
              <a:t>43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parágrafo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1º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 Federal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4.320/64,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UI.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808779" y="7551026"/>
            <a:ext cx="15919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 marR="5080" indent="-320040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Inciso: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ll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Excesso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Arrecadação: </a:t>
            </a:r>
            <a:r>
              <a:rPr dirty="0" sz="750">
                <a:latin typeface="Arial MT"/>
                <a:cs typeface="Arial MT"/>
              </a:rPr>
              <a:t>III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Anulação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19013" y="7890862"/>
            <a:ext cx="2598420" cy="3676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4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5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902445" y="7551025"/>
            <a:ext cx="63119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-635">
              <a:lnSpc>
                <a:spcPct val="152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R$675.000,00 5675.000,00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59238" y="3897272"/>
            <a:ext cx="2034406" cy="192273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3782" y="1380347"/>
            <a:ext cx="6447362" cy="7008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29920" y="642942"/>
            <a:ext cx="676104" cy="624660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508601" y="9785842"/>
            <a:ext cx="6441440" cy="0"/>
          </a:xfrm>
          <a:custGeom>
            <a:avLst/>
            <a:gdLst/>
            <a:ahLst/>
            <a:cxnLst/>
            <a:rect l="l" t="t" r="r" b="b"/>
            <a:pathLst>
              <a:path w="6441440" h="0">
                <a:moveTo>
                  <a:pt x="0" y="0"/>
                </a:moveTo>
                <a:lnTo>
                  <a:pt x="6441272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31296" y="490329"/>
            <a:ext cx="3056255" cy="563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4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8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5240" marR="1929130" indent="-3175">
              <a:lnSpc>
                <a:spcPct val="1225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3296" y="2201382"/>
            <a:ext cx="2602230" cy="35242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u="sng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800" spc="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259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1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606641" y="2571237"/>
          <a:ext cx="6372860" cy="939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865"/>
                <a:gridCol w="2470150"/>
                <a:gridCol w="2489835"/>
                <a:gridCol w="638175"/>
              </a:tblGrid>
              <a:tr h="14605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01.31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Cultura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Turismo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2.896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Polo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Cultural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Seropédica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74549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 Atividade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98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4488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675.000,00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837148" y="3581892"/>
            <a:ext cx="4540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>
                <a:latin typeface="Arial MT"/>
                <a:cs typeface="Arial MT"/>
              </a:rPr>
              <a:t> 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19849" y="3581892"/>
            <a:ext cx="330072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998658" y="9786600"/>
            <a:ext cx="29210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40"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47059" y="9786854"/>
            <a:ext cx="47879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25">
                <a:latin typeface="Arial MT"/>
                <a:cs typeface="Arial MT"/>
              </a:rPr>
              <a:t>Página</a:t>
            </a:r>
            <a:r>
              <a:rPr dirty="0" sz="600" spc="5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2</a:t>
            </a:r>
            <a:r>
              <a:rPr dirty="0" sz="600" spc="-5">
                <a:latin typeface="Arial MT"/>
                <a:cs typeface="Arial MT"/>
              </a:rPr>
              <a:t> </a:t>
            </a:r>
            <a:r>
              <a:rPr dirty="0" sz="600" spc="-20">
                <a:latin typeface="Arial MT"/>
                <a:cs typeface="Arial MT"/>
              </a:rPr>
              <a:t>ae</a:t>
            </a:r>
            <a:r>
              <a:rPr dirty="0" sz="600" spc="-15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2025-08-20T16:42:20Z</dcterms:created>
  <dcterms:modified xsi:type="dcterms:W3CDTF">2025-08-20T16:42:20Z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2024-07-30T00:00:00Z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