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550" spc="-10"/>
              <a:t>Servaux</a:t>
            </a:r>
            <a:endParaRPr sz="550"/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550"/>
              <a:t>Pãgina</a:t>
            </a:r>
            <a:r>
              <a:rPr dirty="0" sz="550" spc="90"/>
              <a:t> </a:t>
            </a:r>
            <a:fld id="{81D60167-4931-47E6-BA6A-407CBD079E47}" type="slidenum">
              <a:rPr dirty="0" sz="550"/>
              <a:t>#</a:t>
            </a:fld>
            <a:r>
              <a:rPr dirty="0" sz="550" spc="30"/>
              <a:t> </a:t>
            </a:r>
            <a:r>
              <a:rPr dirty="0" sz="550"/>
              <a:t>de</a:t>
            </a:r>
            <a:r>
              <a:rPr dirty="0" sz="550" spc="45"/>
              <a:t> </a:t>
            </a:r>
            <a:r>
              <a:rPr dirty="0" sz="550" spc="-50"/>
              <a:t>2</a:t>
            </a:r>
            <a:endParaRPr sz="55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550" spc="-10"/>
              <a:t>Servaux</a:t>
            </a:r>
            <a:endParaRPr sz="550"/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550"/>
              <a:t>Pãgina</a:t>
            </a:r>
            <a:r>
              <a:rPr dirty="0" sz="550" spc="90"/>
              <a:t> </a:t>
            </a:r>
            <a:fld id="{81D60167-4931-47E6-BA6A-407CBD079E47}" type="slidenum">
              <a:rPr dirty="0" sz="550"/>
              <a:t>#</a:t>
            </a:fld>
            <a:r>
              <a:rPr dirty="0" sz="550" spc="30"/>
              <a:t> </a:t>
            </a:r>
            <a:r>
              <a:rPr dirty="0" sz="550"/>
              <a:t>de</a:t>
            </a:r>
            <a:r>
              <a:rPr dirty="0" sz="550" spc="45"/>
              <a:t> </a:t>
            </a:r>
            <a:r>
              <a:rPr dirty="0" sz="550" spc="-50"/>
              <a:t>2</a:t>
            </a:r>
            <a:endParaRPr sz="55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550" spc="-10"/>
              <a:t>Servaux</a:t>
            </a:r>
            <a:endParaRPr sz="550"/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550"/>
              <a:t>Pãgina</a:t>
            </a:r>
            <a:r>
              <a:rPr dirty="0" sz="550" spc="90"/>
              <a:t> </a:t>
            </a:r>
            <a:fld id="{81D60167-4931-47E6-BA6A-407CBD079E47}" type="slidenum">
              <a:rPr dirty="0" sz="550"/>
              <a:t>#</a:t>
            </a:fld>
            <a:r>
              <a:rPr dirty="0" sz="550" spc="30"/>
              <a:t> </a:t>
            </a:r>
            <a:r>
              <a:rPr dirty="0" sz="550"/>
              <a:t>de</a:t>
            </a:r>
            <a:r>
              <a:rPr dirty="0" sz="550" spc="45"/>
              <a:t> </a:t>
            </a:r>
            <a:r>
              <a:rPr dirty="0" sz="550" spc="-50"/>
              <a:t>2</a:t>
            </a:r>
            <a:endParaRPr sz="55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550" spc="-10"/>
              <a:t>Servaux</a:t>
            </a:r>
            <a:endParaRPr sz="550"/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550"/>
              <a:t>Pãgina</a:t>
            </a:r>
            <a:r>
              <a:rPr dirty="0" sz="550" spc="90"/>
              <a:t> </a:t>
            </a:r>
            <a:fld id="{81D60167-4931-47E6-BA6A-407CBD079E47}" type="slidenum">
              <a:rPr dirty="0" sz="550"/>
              <a:t>#</a:t>
            </a:fld>
            <a:r>
              <a:rPr dirty="0" sz="550" spc="30"/>
              <a:t> </a:t>
            </a:r>
            <a:r>
              <a:rPr dirty="0" sz="550"/>
              <a:t>de</a:t>
            </a:r>
            <a:r>
              <a:rPr dirty="0" sz="550" spc="45"/>
              <a:t> </a:t>
            </a:r>
            <a:r>
              <a:rPr dirty="0" sz="550" spc="-50"/>
              <a:t>2</a:t>
            </a:r>
            <a:endParaRPr sz="55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550" spc="-10"/>
              <a:t>Servaux</a:t>
            </a:r>
            <a:endParaRPr sz="550"/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550"/>
              <a:t>Pãgina</a:t>
            </a:r>
            <a:r>
              <a:rPr dirty="0" sz="550" spc="90"/>
              <a:t> </a:t>
            </a:r>
            <a:fld id="{81D60167-4931-47E6-BA6A-407CBD079E47}" type="slidenum">
              <a:rPr dirty="0" sz="550"/>
              <a:t>#</a:t>
            </a:fld>
            <a:r>
              <a:rPr dirty="0" sz="550" spc="30"/>
              <a:t> </a:t>
            </a:r>
            <a:r>
              <a:rPr dirty="0" sz="550"/>
              <a:t>de</a:t>
            </a:r>
            <a:r>
              <a:rPr dirty="0" sz="550" spc="45"/>
              <a:t> </a:t>
            </a:r>
            <a:r>
              <a:rPr dirty="0" sz="550" spc="-50"/>
              <a:t>2</a:t>
            </a:r>
            <a:endParaRPr sz="550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038819" y="9776135"/>
            <a:ext cx="297361" cy="1271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550" spc="-10"/>
              <a:t>Servaux</a:t>
            </a:r>
            <a:endParaRPr sz="550"/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499324" y="9776135"/>
            <a:ext cx="486946" cy="1302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550"/>
              <a:t>Pãgina</a:t>
            </a:r>
            <a:r>
              <a:rPr dirty="0" sz="550" spc="90"/>
              <a:t> </a:t>
            </a:r>
            <a:fld id="{81D60167-4931-47E6-BA6A-407CBD079E47}" type="slidenum">
              <a:rPr dirty="0" sz="550"/>
              <a:t>#</a:t>
            </a:fld>
            <a:r>
              <a:rPr dirty="0" sz="550" spc="30"/>
              <a:t> </a:t>
            </a:r>
            <a:r>
              <a:rPr dirty="0" sz="550"/>
              <a:t>de</a:t>
            </a:r>
            <a:r>
              <a:rPr dirty="0" sz="550" spc="45"/>
              <a:t> </a:t>
            </a:r>
            <a:r>
              <a:rPr dirty="0" sz="550" spc="-50"/>
              <a:t>2</a:t>
            </a:r>
            <a:endParaRPr sz="550"/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jpg"/><Relationship Id="rId3" Type="http://schemas.openxmlformats.org/officeDocument/2006/relationships/image" Target="../media/image3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87784" y="585048"/>
            <a:ext cx="691332" cy="633802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532965" y="9776700"/>
            <a:ext cx="6475095" cy="0"/>
          </a:xfrm>
          <a:custGeom>
            <a:avLst/>
            <a:gdLst/>
            <a:ahLst/>
            <a:cxnLst/>
            <a:rect l="l" t="t" r="r" b="b"/>
            <a:pathLst>
              <a:path w="6475095" h="0">
                <a:moveTo>
                  <a:pt x="0" y="0"/>
                </a:moveTo>
                <a:lnTo>
                  <a:pt x="6474773" y="0"/>
                </a:lnTo>
              </a:path>
            </a:pathLst>
          </a:custGeom>
          <a:ln w="9141">
            <a:solidFill>
              <a:srgbClr val="1818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514692" y="1394059"/>
            <a:ext cx="6471920" cy="0"/>
          </a:xfrm>
          <a:custGeom>
            <a:avLst/>
            <a:gdLst/>
            <a:ahLst/>
            <a:cxnLst/>
            <a:rect l="l" t="t" r="r" b="b"/>
            <a:pathLst>
              <a:path w="6471920" h="0">
                <a:moveTo>
                  <a:pt x="0" y="0"/>
                </a:moveTo>
                <a:lnTo>
                  <a:pt x="6471727" y="0"/>
                </a:lnTo>
              </a:path>
            </a:pathLst>
          </a:custGeom>
          <a:ln w="2132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82731" y="4570"/>
            <a:ext cx="1620520" cy="0"/>
          </a:xfrm>
          <a:custGeom>
            <a:avLst/>
            <a:gdLst/>
            <a:ahLst/>
            <a:cxnLst/>
            <a:rect l="l" t="t" r="r" b="b"/>
            <a:pathLst>
              <a:path w="1620520" h="0">
                <a:moveTo>
                  <a:pt x="0" y="0"/>
                </a:moveTo>
                <a:lnTo>
                  <a:pt x="1620216" y="0"/>
                </a:lnTo>
              </a:path>
            </a:pathLst>
          </a:custGeom>
          <a:ln w="9141">
            <a:solidFill>
              <a:srgbClr val="57606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446912" y="405010"/>
            <a:ext cx="3079115" cy="5607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latin typeface="Arial"/>
                <a:cs typeface="Arial"/>
              </a:rPr>
              <a:t>PREFEITURA</a:t>
            </a:r>
            <a:r>
              <a:rPr dirty="0" sz="1150" spc="9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MUNICIPAL</a:t>
            </a:r>
            <a:r>
              <a:rPr dirty="0" sz="1150" spc="6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 </a:t>
            </a:r>
            <a:r>
              <a:rPr dirty="0" sz="1150" spc="-10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2700" marR="1946275">
              <a:lnSpc>
                <a:spcPct val="125000"/>
              </a:lnSpc>
              <a:spcBef>
                <a:spcPts val="430"/>
              </a:spcBef>
            </a:pPr>
            <a:r>
              <a:rPr dirty="0" sz="800">
                <a:latin typeface="Arial MT"/>
                <a:cs typeface="Arial MT"/>
              </a:rPr>
              <a:t>Rua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1B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1" name="object 21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550" spc="-10"/>
              <a:t>Servaux</a:t>
            </a:r>
            <a:endParaRPr sz="550"/>
          </a:p>
        </p:txBody>
      </p:sp>
      <p:sp>
        <p:nvSpPr>
          <p:cNvPr id="22" name="object 22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550"/>
              <a:t>Pãgina</a:t>
            </a:r>
            <a:r>
              <a:rPr dirty="0" sz="550" spc="90"/>
              <a:t> </a:t>
            </a:r>
            <a:fld id="{81D60167-4931-47E6-BA6A-407CBD079E47}" type="slidenum">
              <a:rPr dirty="0" sz="550"/>
              <a:t>1</a:t>
            </a:fld>
            <a:r>
              <a:rPr dirty="0" sz="550" spc="30"/>
              <a:t> </a:t>
            </a:r>
            <a:r>
              <a:rPr dirty="0" sz="550"/>
              <a:t>de</a:t>
            </a:r>
            <a:r>
              <a:rPr dirty="0" sz="550" spc="45"/>
              <a:t> </a:t>
            </a:r>
            <a:r>
              <a:rPr dirty="0" sz="550" spc="-50"/>
              <a:t>2</a:t>
            </a:r>
            <a:endParaRPr sz="550"/>
          </a:p>
        </p:txBody>
      </p:sp>
      <p:sp>
        <p:nvSpPr>
          <p:cNvPr id="7" name="object 7" descr=""/>
          <p:cNvSpPr txBox="1"/>
          <p:nvPr/>
        </p:nvSpPr>
        <p:spPr>
          <a:xfrm>
            <a:off x="5211667" y="1601260"/>
            <a:ext cx="175641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Decreto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N°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2701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29</a:t>
            </a:r>
            <a:r>
              <a:rPr dirty="0" sz="800" spc="3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5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julho,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097807" y="2025064"/>
            <a:ext cx="2752090" cy="2508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>
              <a:lnSpc>
                <a:spcPts val="855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Abre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crédito</a:t>
            </a:r>
            <a:r>
              <a:rPr dirty="0" sz="750" spc="7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suplementar</a:t>
            </a:r>
            <a:r>
              <a:rPr dirty="0" sz="750" spc="12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no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valor</a:t>
            </a:r>
            <a:r>
              <a:rPr dirty="0" sz="750" spc="9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total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R$393.000,00,</a:t>
            </a:r>
            <a:r>
              <a:rPr dirty="0" sz="750" spc="90"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para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ts val="915"/>
              </a:lnSpc>
            </a:pPr>
            <a:r>
              <a:rPr dirty="0" sz="800">
                <a:latin typeface="Arial MT"/>
                <a:cs typeface="Arial MT"/>
              </a:rPr>
              <a:t>fins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que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se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especifíca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outras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03798" y="2768309"/>
            <a:ext cx="6290945" cy="9334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791210">
              <a:lnSpc>
                <a:spcPct val="145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PREFEITO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MUNICIPAL,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no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uso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suas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atribuições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legais,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constitucionais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acordo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que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lhe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confere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art.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7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 spc="-10">
                <a:latin typeface="Arial MT"/>
                <a:cs typeface="Arial MT"/>
              </a:rPr>
              <a:t> LEI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N°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823/2023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datada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 </a:t>
            </a:r>
            <a:r>
              <a:rPr dirty="0" sz="800" spc="-30">
                <a:latin typeface="Arial MT"/>
                <a:cs typeface="Arial MT"/>
              </a:rPr>
              <a:t>21/12/2023,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publicada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17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50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heavy" sz="8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D</a:t>
            </a:r>
            <a:r>
              <a:rPr dirty="0" u="heavy" sz="800" spc="-45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00" spc="-3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C</a:t>
            </a:r>
            <a:r>
              <a:rPr dirty="0" u="heavy" sz="800" spc="-15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R</a:t>
            </a:r>
            <a:r>
              <a:rPr dirty="0" u="heavy" sz="800" spc="5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00" spc="-5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T</a:t>
            </a:r>
            <a:r>
              <a:rPr dirty="0" u="heavy" sz="800" spc="-15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25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54"/>
              </a:spcBef>
            </a:pPr>
            <a:endParaRPr sz="800">
              <a:latin typeface="Arial MT"/>
              <a:cs typeface="Arial MT"/>
            </a:endParaRPr>
          </a:p>
          <a:p>
            <a:pPr marL="318770">
              <a:lnSpc>
                <a:spcPct val="100000"/>
              </a:lnSpc>
            </a:pPr>
            <a:r>
              <a:rPr dirty="0" sz="800" spc="-20">
                <a:latin typeface="Arial MT"/>
                <a:cs typeface="Arial MT"/>
              </a:rPr>
              <a:t>Artigo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1º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Fica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aberto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</a:t>
            </a:r>
            <a:r>
              <a:rPr dirty="0" sz="800" spc="8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seguintes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61161" y="4424662"/>
            <a:ext cx="2605405" cy="375285"/>
          </a:xfrm>
          <a:prstGeom prst="rect">
            <a:avLst/>
          </a:prstGeom>
        </p:spPr>
        <p:txBody>
          <a:bodyPr wrap="square" lIns="0" tIns="501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u="heavy" sz="80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00" spc="6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heavy" sz="800" spc="50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6515">
              <a:lnSpc>
                <a:spcPct val="100000"/>
              </a:lnSpc>
              <a:spcBef>
                <a:spcPts val="355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12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9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30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11" name="object 11" descr=""/>
          <p:cNvGraphicFramePr>
            <a:graphicFrameLocks noGrp="1"/>
          </p:cNvGraphicFramePr>
          <p:nvPr/>
        </p:nvGraphicFramePr>
        <p:xfrm>
          <a:off x="659620" y="4820016"/>
          <a:ext cx="6394450" cy="17824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1675"/>
                <a:gridCol w="4979670"/>
                <a:gridCol w="636270"/>
              </a:tblGrid>
              <a:tr h="143510">
                <a:tc>
                  <a:txBody>
                    <a:bodyPr/>
                    <a:lstStyle/>
                    <a:p>
                      <a:pPr marL="3302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Procuradoria</a:t>
                      </a:r>
                      <a:r>
                        <a:rPr dirty="0" sz="8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Geral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Municipio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2.795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OoeracionalizacÕo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Unidades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3.1.9.0.91.00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70"/>
                        </a:spcBef>
                        <a:tabLst>
                          <a:tab pos="3228975" algn="l"/>
                        </a:tabLst>
                      </a:pPr>
                      <a:r>
                        <a:rPr dirty="0" baseline="3472" sz="1200" spc="-75">
                          <a:latin typeface="Arial MT"/>
                          <a:cs typeface="Arial MT"/>
                        </a:rPr>
                        <a:t>SENT</a:t>
                      </a:r>
                      <a:r>
                        <a:rPr dirty="0" baseline="3472" sz="1200" spc="-21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ENCAS</a:t>
                      </a:r>
                      <a:r>
                        <a:rPr dirty="0" baseline="3472" sz="1200" spc="3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JUDICIAIS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358.000,00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5082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358.000,00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3321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302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60325"/>
                </a:tc>
                <a:tc>
                  <a:txBody>
                    <a:bodyPr/>
                    <a:lstStyle/>
                    <a:p>
                      <a:pPr marL="27508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 marL="104775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358.000,00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018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2.802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45"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ODeracionalizaoão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das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25"/>
                        </a:spcBef>
                        <a:tabLst>
                          <a:tab pos="3228975" algn="l"/>
                        </a:tabLst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5082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5082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29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282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36265">
                        <a:lnSpc>
                          <a:spcPts val="810"/>
                        </a:lnSpc>
                        <a:spcBef>
                          <a:spcPts val="105"/>
                        </a:spcBef>
                      </a:pPr>
                      <a:r>
                        <a:rPr dirty="0" sz="750" spc="1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750" spc="1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750" spc="3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10"/>
                        </a:lnSpc>
                        <a:spcBef>
                          <a:spcPts val="10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393.000,00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</a:tr>
            </a:tbl>
          </a:graphicData>
        </a:graphic>
      </p:graphicFrame>
      <p:sp>
        <p:nvSpPr>
          <p:cNvPr id="12" name="object 12" descr=""/>
          <p:cNvSpPr txBox="1"/>
          <p:nvPr/>
        </p:nvSpPr>
        <p:spPr>
          <a:xfrm>
            <a:off x="1001606" y="6662535"/>
            <a:ext cx="5811520" cy="272415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467995" marR="5080" indent="-455930">
              <a:lnSpc>
                <a:spcPct val="102499"/>
              </a:lnSpc>
              <a:spcBef>
                <a:spcPts val="75"/>
              </a:spcBef>
            </a:pPr>
            <a:r>
              <a:rPr dirty="0" sz="800" spc="-20">
                <a:latin typeface="Arial MT"/>
                <a:cs typeface="Arial MT"/>
              </a:rPr>
              <a:t>Artigo</a:t>
            </a:r>
            <a:r>
              <a:rPr dirty="0" sz="800" spc="-10">
                <a:latin typeface="Arial MT"/>
                <a:cs typeface="Arial MT"/>
              </a:rPr>
              <a:t> 2º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-</a:t>
            </a:r>
            <a:r>
              <a:rPr dirty="0" sz="800" spc="-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20">
                <a:latin typeface="Arial MT"/>
                <a:cs typeface="Arial MT"/>
              </a:rPr>
              <a:t> despesas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decorrentes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</a:t>
            </a:r>
            <a:r>
              <a:rPr dirty="0" sz="800" spc="-30">
                <a:latin typeface="Arial MT"/>
                <a:cs typeface="Arial MT"/>
              </a:rPr>
              <a:t> abertura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presente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suplementar,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serâo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cobertas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 </a:t>
            </a:r>
            <a:r>
              <a:rPr dirty="0" sz="800" spc="-20">
                <a:latin typeface="Arial MT"/>
                <a:cs typeface="Arial MT"/>
              </a:rPr>
              <a:t>recursos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que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trata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 spc="-30">
                <a:latin typeface="Arial MT"/>
                <a:cs typeface="Arial MT"/>
              </a:rPr>
              <a:t>43 </a:t>
            </a:r>
            <a:r>
              <a:rPr dirty="0" sz="800" spc="-20">
                <a:latin typeface="Arial MT"/>
                <a:cs typeface="Arial MT"/>
              </a:rPr>
              <a:t>parãgrafo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Lei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Federal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050505"/>
                </a:solidFill>
                <a:latin typeface="Arial MT"/>
                <a:cs typeface="Arial MT"/>
              </a:rPr>
              <a:t>N°</a:t>
            </a:r>
            <a:r>
              <a:rPr dirty="0" sz="800" spc="-35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4.320/64,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Inciso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856916" y="6997719"/>
            <a:ext cx="1600835" cy="379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5280" marR="5080" indent="-323215">
              <a:lnSpc>
                <a:spcPct val="145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Inciso: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Excesso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Arrecadação:</a:t>
            </a:r>
            <a:r>
              <a:rPr dirty="0" sz="800">
                <a:latin typeface="Arial MT"/>
                <a:cs typeface="Arial MT"/>
              </a:rPr>
              <a:t> III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Anulação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 </a:t>
            </a:r>
            <a:r>
              <a:rPr dirty="0" sz="800" spc="-25">
                <a:latin typeface="Arial MT"/>
                <a:cs typeface="Arial MT"/>
              </a:rPr>
              <a:t>Dotaçào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: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561650" y="7351519"/>
            <a:ext cx="2604770" cy="367665"/>
          </a:xfrm>
          <a:prstGeom prst="rect">
            <a:avLst/>
          </a:prstGeom>
        </p:spPr>
        <p:txBody>
          <a:bodyPr wrap="square" lIns="0" tIns="4889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dirty="0" u="heavy" sz="75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750" spc="32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 spc="-1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heavy" sz="750" spc="50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5880">
              <a:lnSpc>
                <a:spcPct val="100000"/>
              </a:lnSpc>
              <a:spcBef>
                <a:spcPts val="365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85">
                <a:latin typeface="Arial MT"/>
                <a:cs typeface="Arial MT"/>
              </a:rPr>
              <a:t> </a:t>
            </a:r>
            <a:r>
              <a:rPr dirty="0" sz="950" b="1">
                <a:latin typeface="Arial"/>
                <a:cs typeface="Arial"/>
              </a:rPr>
              <a:t>MUNICIPAL</a:t>
            </a:r>
            <a:r>
              <a:rPr dirty="0" sz="950" spc="75" b="1">
                <a:latin typeface="Arial"/>
                <a:cs typeface="Arial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-20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3959811" y="7000766"/>
            <a:ext cx="631190" cy="379095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dirty="0" sz="800" spc="-30">
                <a:latin typeface="Arial MT"/>
                <a:cs typeface="Arial MT"/>
              </a:rPr>
              <a:t>R$393.000,00</a:t>
            </a:r>
            <a:endParaRPr sz="80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430"/>
              </a:spcBef>
            </a:pPr>
            <a:r>
              <a:rPr dirty="0" sz="800" spc="-10">
                <a:latin typeface="Arial MT"/>
                <a:cs typeface="Arial MT"/>
              </a:rPr>
              <a:t>$393.000,00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453227" y="7649804"/>
            <a:ext cx="4300220" cy="403860"/>
          </a:xfrm>
          <a:prstGeom prst="rect">
            <a:avLst/>
          </a:prstGeom>
        </p:spPr>
        <p:txBody>
          <a:bodyPr wrap="square" lIns="0" tIns="79375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625"/>
              </a:spcBef>
            </a:pPr>
            <a:r>
              <a:rPr dirty="0" sz="800">
                <a:latin typeface="Arial MT"/>
                <a:cs typeface="Arial MT"/>
              </a:rPr>
              <a:t>Gabinete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Prefeito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dirty="0" baseline="3472" sz="1200" spc="-37">
                <a:latin typeface="Arial MT"/>
                <a:cs typeface="Arial MT"/>
              </a:rPr>
              <a:t>Construcão</a:t>
            </a:r>
            <a:r>
              <a:rPr dirty="0" baseline="3472" sz="1200" spc="37">
                <a:latin typeface="Arial MT"/>
                <a:cs typeface="Arial MT"/>
              </a:rPr>
              <a:t> </a:t>
            </a:r>
            <a:r>
              <a:rPr dirty="0" baseline="3472" sz="1200" spc="-15">
                <a:latin typeface="Arial MT"/>
                <a:cs typeface="Arial MT"/>
              </a:rPr>
              <a:t>de</a:t>
            </a:r>
            <a:r>
              <a:rPr dirty="0" baseline="3472" sz="1200" spc="-30">
                <a:latin typeface="Arial MT"/>
                <a:cs typeface="Arial MT"/>
              </a:rPr>
              <a:t> </a:t>
            </a:r>
            <a:r>
              <a:rPr dirty="0" baseline="3472" sz="1200" i="1">
                <a:latin typeface="Arial"/>
                <a:cs typeface="Arial"/>
              </a:rPr>
              <a:t>um</a:t>
            </a:r>
            <a:r>
              <a:rPr dirty="0" baseline="3472" sz="1200" spc="7" i="1">
                <a:latin typeface="Arial"/>
                <a:cs typeface="Arial"/>
              </a:rPr>
              <a:t> </a:t>
            </a:r>
            <a:r>
              <a:rPr dirty="0" baseline="3472" sz="1200" spc="-75">
                <a:latin typeface="Arial MT"/>
                <a:cs typeface="Arial MT"/>
              </a:rPr>
              <a:t>EsDa</a:t>
            </a:r>
            <a:r>
              <a:rPr dirty="0" sz="800" spc="-50">
                <a:latin typeface="Arial MT"/>
                <a:cs typeface="Arial MT"/>
              </a:rPr>
              <a:t>c</a:t>
            </a:r>
            <a:r>
              <a:rPr dirty="0" baseline="3472" sz="1200" spc="-75">
                <a:latin typeface="Arial MT"/>
                <a:cs typeface="Arial MT"/>
              </a:rPr>
              <a:t>o</a:t>
            </a:r>
            <a:r>
              <a:rPr dirty="0" baseline="3472" sz="1200" spc="-89">
                <a:latin typeface="Arial MT"/>
                <a:cs typeface="Arial MT"/>
              </a:rPr>
              <a:t> </a:t>
            </a:r>
            <a:r>
              <a:rPr dirty="0" baseline="3472" sz="1200" spc="-112" i="1">
                <a:latin typeface="Arial"/>
                <a:cs typeface="Arial"/>
              </a:rPr>
              <a:t>Oara</a:t>
            </a:r>
            <a:r>
              <a:rPr dirty="0" baseline="3472" sz="1200" spc="30" i="1">
                <a:latin typeface="Arial"/>
                <a:cs typeface="Arial"/>
              </a:rPr>
              <a:t> </a:t>
            </a:r>
            <a:r>
              <a:rPr dirty="0" baseline="3472" sz="1200" spc="-37">
                <a:latin typeface="Arial MT"/>
                <a:cs typeface="Arial MT"/>
              </a:rPr>
              <a:t>Residencia</a:t>
            </a:r>
            <a:r>
              <a:rPr dirty="0" baseline="3472" sz="1200" spc="89">
                <a:latin typeface="Arial MT"/>
                <a:cs typeface="Arial MT"/>
              </a:rPr>
              <a:t> </a:t>
            </a:r>
            <a:r>
              <a:rPr dirty="0" baseline="3472" sz="1200" spc="-37">
                <a:latin typeface="Arial MT"/>
                <a:cs typeface="Arial MT"/>
              </a:rPr>
              <a:t>Terapêutica</a:t>
            </a:r>
            <a:r>
              <a:rPr dirty="0" baseline="3472" sz="1200" spc="104">
                <a:latin typeface="Arial MT"/>
                <a:cs typeface="Arial MT"/>
              </a:rPr>
              <a:t> </a:t>
            </a:r>
            <a:r>
              <a:rPr dirty="0" baseline="3472" sz="1200">
                <a:latin typeface="Arial MT"/>
                <a:cs typeface="Arial MT"/>
              </a:rPr>
              <a:t>-</a:t>
            </a:r>
            <a:r>
              <a:rPr dirty="0" baseline="3472" sz="1200" spc="-89">
                <a:latin typeface="Arial MT"/>
                <a:cs typeface="Arial MT"/>
              </a:rPr>
              <a:t> </a:t>
            </a:r>
            <a:r>
              <a:rPr dirty="0" baseline="3472" sz="1200" spc="-37">
                <a:latin typeface="Arial MT"/>
                <a:cs typeface="Arial MT"/>
              </a:rPr>
              <a:t>Emenda</a:t>
            </a:r>
            <a:r>
              <a:rPr dirty="0" baseline="3472" sz="1200" spc="75">
                <a:latin typeface="Arial MT"/>
                <a:cs typeface="Arial MT"/>
              </a:rPr>
              <a:t> </a:t>
            </a:r>
            <a:r>
              <a:rPr dirty="0" baseline="3472" sz="1200" spc="-30">
                <a:latin typeface="Arial MT"/>
                <a:cs typeface="Arial MT"/>
              </a:rPr>
              <a:t>lmpositiva</a:t>
            </a:r>
            <a:r>
              <a:rPr dirty="0" baseline="3472" sz="1200" spc="75">
                <a:latin typeface="Arial MT"/>
                <a:cs typeface="Arial MT"/>
              </a:rPr>
              <a:t> </a:t>
            </a:r>
            <a:r>
              <a:rPr dirty="0" baseline="3472" sz="1200">
                <a:latin typeface="Arial MT"/>
                <a:cs typeface="Arial MT"/>
              </a:rPr>
              <a:t>- </a:t>
            </a:r>
            <a:r>
              <a:rPr dirty="0" baseline="3472" sz="1200" spc="-37">
                <a:latin typeface="Arial MT"/>
                <a:cs typeface="Arial MT"/>
              </a:rPr>
              <a:t>Vereador</a:t>
            </a:r>
            <a:r>
              <a:rPr dirty="0" baseline="3472" sz="1200" spc="37">
                <a:latin typeface="Arial MT"/>
                <a:cs typeface="Arial MT"/>
              </a:rPr>
              <a:t> </a:t>
            </a:r>
            <a:r>
              <a:rPr dirty="0" baseline="3472" sz="1200" spc="-15">
                <a:latin typeface="Arial MT"/>
                <a:cs typeface="Arial MT"/>
              </a:rPr>
              <a:t>Nejzinho</a:t>
            </a:r>
            <a:endParaRPr baseline="3472" sz="12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680388" y="7658946"/>
            <a:ext cx="588645" cy="549910"/>
          </a:xfrm>
          <a:prstGeom prst="rect">
            <a:avLst/>
          </a:prstGeom>
        </p:spPr>
        <p:txBody>
          <a:bodyPr wrap="square" lIns="0" tIns="704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55"/>
              </a:spcBef>
            </a:pPr>
            <a:r>
              <a:rPr dirty="0" sz="800" spc="-10">
                <a:latin typeface="Arial MT"/>
                <a:cs typeface="Arial MT"/>
              </a:rPr>
              <a:t>01.16</a:t>
            </a:r>
            <a:endParaRPr sz="80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455"/>
              </a:spcBef>
            </a:pPr>
            <a:r>
              <a:rPr dirty="0" sz="800" spc="-10">
                <a:latin typeface="Arial MT"/>
                <a:cs typeface="Arial MT"/>
              </a:rPr>
              <a:t>2.944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dirty="0" sz="800" spc="-25">
                <a:latin typeface="Arial MT"/>
                <a:cs typeface="Arial MT"/>
              </a:rPr>
              <a:t>4.4.9.0.51.00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456423" y="8061166"/>
            <a:ext cx="116713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OBRAS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INSTALAÇÕES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4099415" y="8018505"/>
            <a:ext cx="2134235" cy="6775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240" marR="5080" indent="474980">
              <a:lnSpc>
                <a:spcPct val="135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Recursos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não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Vinculados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Imposto</a:t>
            </a:r>
            <a:r>
              <a:rPr dirty="0" sz="800">
                <a:latin typeface="Arial MT"/>
                <a:cs typeface="Arial MT"/>
              </a:rPr>
              <a:t> Total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Projeto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/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Atividade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Unidade</a:t>
            </a:r>
            <a:r>
              <a:rPr dirty="0" sz="800" spc="229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684530">
              <a:lnSpc>
                <a:spcPct val="100000"/>
              </a:lnSpc>
              <a:spcBef>
                <a:spcPts val="240"/>
              </a:spcBef>
            </a:pP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Anulado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6448669" y="8018505"/>
            <a:ext cx="508000" cy="677545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dirty="0" sz="800" spc="-20">
                <a:latin typeface="Arial MT"/>
                <a:cs typeface="Arial MT"/>
              </a:rPr>
              <a:t>393.000,00</a:t>
            </a:r>
            <a:endParaRPr sz="80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335"/>
              </a:spcBef>
            </a:pPr>
            <a:r>
              <a:rPr dirty="0" sz="800" spc="-30">
                <a:latin typeface="Arial MT"/>
                <a:cs typeface="Arial MT"/>
              </a:rPr>
              <a:t>393.000,00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84"/>
              </a:spcBef>
            </a:pPr>
            <a:r>
              <a:rPr dirty="0" sz="800" spc="-20">
                <a:latin typeface="Arial MT"/>
                <a:cs typeface="Arial MT"/>
              </a:rPr>
              <a:t>393.000,00</a:t>
            </a:r>
            <a:endParaRPr sz="80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240"/>
              </a:spcBef>
            </a:pPr>
            <a:r>
              <a:rPr dirty="0" sz="800" spc="-30">
                <a:latin typeface="Arial MT"/>
                <a:cs typeface="Arial MT"/>
              </a:rPr>
              <a:t>393.000,00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826240" y="2005008"/>
            <a:ext cx="1961313" cy="1596693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21285" y="566765"/>
            <a:ext cx="679150" cy="627707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542102" y="9767559"/>
            <a:ext cx="6475095" cy="0"/>
          </a:xfrm>
          <a:custGeom>
            <a:avLst/>
            <a:gdLst/>
            <a:ahLst/>
            <a:cxnLst/>
            <a:rect l="l" t="t" r="r" b="b"/>
            <a:pathLst>
              <a:path w="6475095" h="0">
                <a:moveTo>
                  <a:pt x="0" y="0"/>
                </a:moveTo>
                <a:lnTo>
                  <a:pt x="6474773" y="0"/>
                </a:lnTo>
              </a:path>
            </a:pathLst>
          </a:custGeom>
          <a:ln w="9141">
            <a:solidFill>
              <a:srgbClr val="1318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532965" y="1372730"/>
            <a:ext cx="6475095" cy="0"/>
          </a:xfrm>
          <a:custGeom>
            <a:avLst/>
            <a:gdLst/>
            <a:ahLst/>
            <a:cxnLst/>
            <a:rect l="l" t="t" r="r" b="b"/>
            <a:pathLst>
              <a:path w="6475095" h="0">
                <a:moveTo>
                  <a:pt x="0" y="0"/>
                </a:moveTo>
                <a:lnTo>
                  <a:pt x="6474773" y="0"/>
                </a:lnTo>
              </a:path>
            </a:pathLst>
          </a:custGeom>
          <a:ln w="152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421507" y="338467"/>
            <a:ext cx="3079115" cy="657225"/>
          </a:xfrm>
          <a:prstGeom prst="rect">
            <a:avLst/>
          </a:prstGeom>
        </p:spPr>
        <p:txBody>
          <a:bodyPr wrap="square" lIns="0" tIns="10922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860"/>
              </a:spcBef>
            </a:pPr>
            <a:r>
              <a:rPr dirty="0" sz="1150">
                <a:latin typeface="Arial MT"/>
                <a:cs typeface="Arial MT"/>
              </a:rPr>
              <a:t>PREFEITURA</a:t>
            </a:r>
            <a:r>
              <a:rPr dirty="0" sz="1150" spc="19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MUNICIPAL</a:t>
            </a:r>
            <a:r>
              <a:rPr dirty="0" sz="1150" spc="11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35"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SEROPEDICA</a:t>
            </a:r>
            <a:endParaRPr sz="1150">
              <a:latin typeface="Arial MT"/>
              <a:cs typeface="Arial MT"/>
            </a:endParaRPr>
          </a:p>
          <a:p>
            <a:pPr marL="12700" marR="1949450">
              <a:lnSpc>
                <a:spcPct val="106600"/>
              </a:lnSpc>
              <a:spcBef>
                <a:spcPts val="530"/>
              </a:spcBef>
            </a:pPr>
            <a:r>
              <a:rPr dirty="0" sz="900" spc="-80">
                <a:latin typeface="Arial MT"/>
                <a:cs typeface="Arial MT"/>
              </a:rPr>
              <a:t>Rua</a:t>
            </a:r>
            <a:r>
              <a:rPr dirty="0" sz="900" spc="25">
                <a:latin typeface="Arial MT"/>
                <a:cs typeface="Arial MT"/>
              </a:rPr>
              <a:t> </a:t>
            </a:r>
            <a:r>
              <a:rPr dirty="0" sz="900" spc="-65">
                <a:latin typeface="Arial MT"/>
                <a:cs typeface="Arial MT"/>
              </a:rPr>
              <a:t>Maria</a:t>
            </a:r>
            <a:r>
              <a:rPr dirty="0" sz="900" spc="30">
                <a:latin typeface="Arial MT"/>
                <a:cs typeface="Arial MT"/>
              </a:rPr>
              <a:t> </a:t>
            </a:r>
            <a:r>
              <a:rPr dirty="0" sz="900" spc="-40">
                <a:latin typeface="Arial MT"/>
                <a:cs typeface="Arial MT"/>
              </a:rPr>
              <a:t>Lourenço,</a:t>
            </a:r>
            <a:r>
              <a:rPr dirty="0" sz="900" spc="10">
                <a:latin typeface="Arial MT"/>
                <a:cs typeface="Arial MT"/>
              </a:rPr>
              <a:t> </a:t>
            </a:r>
            <a:r>
              <a:rPr dirty="0" sz="900" spc="-55">
                <a:latin typeface="Arial MT"/>
                <a:cs typeface="Arial MT"/>
              </a:rPr>
              <a:t>18</a:t>
            </a:r>
            <a:r>
              <a:rPr dirty="0" sz="900" spc="500">
                <a:latin typeface="Arial MT"/>
                <a:cs typeface="Arial MT"/>
              </a:rPr>
              <a:t> </a:t>
            </a:r>
            <a:r>
              <a:rPr dirty="0" sz="900" spc="-60">
                <a:latin typeface="Arial MT"/>
                <a:cs typeface="Arial MT"/>
              </a:rPr>
              <a:t>Fazenda</a:t>
            </a:r>
            <a:r>
              <a:rPr dirty="0" sz="900">
                <a:latin typeface="Arial MT"/>
                <a:cs typeface="Arial MT"/>
              </a:rPr>
              <a:t> </a:t>
            </a:r>
            <a:r>
              <a:rPr dirty="0" sz="900" spc="-10">
                <a:latin typeface="Arial MT"/>
                <a:cs typeface="Arial MT"/>
              </a:rPr>
              <a:t>Caxias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24130">
              <a:lnSpc>
                <a:spcPct val="100000"/>
              </a:lnSpc>
              <a:spcBef>
                <a:spcPts val="35"/>
              </a:spcBef>
            </a:pPr>
            <a:r>
              <a:rPr dirty="0" spc="-50"/>
              <a:t>Servaux</a:t>
            </a:r>
          </a:p>
        </p:txBody>
      </p:sp>
      <p:sp>
        <p:nvSpPr>
          <p:cNvPr id="10" name="object 10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20320">
              <a:lnSpc>
                <a:spcPct val="100000"/>
              </a:lnSpc>
              <a:spcBef>
                <a:spcPts val="35"/>
              </a:spcBef>
            </a:pPr>
            <a:r>
              <a:rPr dirty="0" spc="-45"/>
              <a:t>Página</a:t>
            </a:r>
            <a:r>
              <a:rPr dirty="0" spc="35"/>
              <a:t> </a:t>
            </a:r>
            <a:fld id="{81D60167-4931-47E6-BA6A-407CBD079E47}" type="slidenum">
              <a:rPr dirty="0" spc="-70"/>
              <a:t>2</a:t>
            </a:fld>
            <a:r>
              <a:rPr dirty="0" spc="-10"/>
              <a:t> </a:t>
            </a:r>
            <a:r>
              <a:rPr dirty="0" spc="-60"/>
              <a:t>de</a:t>
            </a:r>
            <a:r>
              <a:rPr dirty="0" spc="5"/>
              <a:t> </a:t>
            </a:r>
            <a:r>
              <a:rPr dirty="0" spc="-50"/>
              <a:t>2</a:t>
            </a:r>
          </a:p>
        </p:txBody>
      </p:sp>
      <p:sp>
        <p:nvSpPr>
          <p:cNvPr id="7" name="object 7" descr=""/>
          <p:cNvSpPr txBox="1"/>
          <p:nvPr/>
        </p:nvSpPr>
        <p:spPr>
          <a:xfrm>
            <a:off x="901095" y="1440016"/>
            <a:ext cx="457834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Artigo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3º</a:t>
            </a:r>
            <a:r>
              <a:rPr dirty="0" sz="750" spc="-5">
                <a:latin typeface="Arial MT"/>
                <a:cs typeface="Arial MT"/>
              </a:rPr>
              <a:t> </a:t>
            </a:r>
            <a:r>
              <a:rPr dirty="0" sz="750" spc="-50">
                <a:latin typeface="Arial MT"/>
                <a:cs typeface="Arial MT"/>
              </a:rPr>
              <a:t>-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490395" y="1440016"/>
            <a:ext cx="3342004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Revogadas</a:t>
            </a:r>
            <a:r>
              <a:rPr dirty="0" sz="750" spc="11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as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disposições</a:t>
            </a:r>
            <a:r>
              <a:rPr dirty="0" sz="750" spc="1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em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contrário.</a:t>
            </a:r>
            <a:r>
              <a:rPr dirty="0" sz="750" spc="8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Publique-se,</a:t>
            </a:r>
            <a:r>
              <a:rPr dirty="0" sz="750" spc="9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afixe-se</a:t>
            </a:r>
            <a:r>
              <a:rPr dirty="0" sz="750" spc="12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</a:t>
            </a:r>
            <a:r>
              <a:rPr dirty="0" sz="750" spc="8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cumpra-</a:t>
            </a:r>
            <a:r>
              <a:rPr dirty="0" sz="750" spc="-25">
                <a:latin typeface="Arial MT"/>
                <a:cs typeface="Arial MT"/>
              </a:rPr>
              <a:t>se.</a:t>
            </a:r>
            <a:endParaRPr sz="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2025-08-06T13:39:31Z</dcterms:created>
  <dcterms:modified xsi:type="dcterms:W3CDTF">2025-08-06T13:39:31Z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2024-07-31T00:00:00Z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2025-08-06T00:00:00Z</vt:filetime>
  </property>
  <property fmtid="{D5CDD505-2E9C-101B-9397-08002B2CF9AE}" pid="5" name="Producer">
    <vt:lpwstr>Scanner System Image Conversion</vt:lpwstr>
  </property>
</Properties>
</file>