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82731" y="4570"/>
            <a:ext cx="1535430" cy="0"/>
          </a:xfrm>
          <a:custGeom>
            <a:avLst/>
            <a:gdLst/>
            <a:ahLst/>
            <a:cxnLst/>
            <a:rect l="l" t="t" r="r" b="b"/>
            <a:pathLst>
              <a:path w="1535430" h="0">
                <a:moveTo>
                  <a:pt x="0" y="0"/>
                </a:moveTo>
                <a:lnTo>
                  <a:pt x="1534941" y="0"/>
                </a:lnTo>
              </a:path>
            </a:pathLst>
          </a:custGeom>
          <a:ln w="9141">
            <a:solidFill>
              <a:srgbClr val="60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892261" y="450462"/>
            <a:ext cx="5641340" cy="3828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Republicado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haver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incorreções,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200">
              <a:latin typeface="Times New Roman"/>
              <a:cs typeface="Times New Roman"/>
            </a:endParaRPr>
          </a:p>
          <a:p>
            <a:pPr marL="14604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Prefeitura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270"/>
              </a:spcBef>
            </a:pP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n°.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2702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73300" marR="7620" indent="222250">
              <a:lnSpc>
                <a:spcPct val="97500"/>
              </a:lnSpc>
            </a:pPr>
            <a:r>
              <a:rPr dirty="0" sz="1200">
                <a:latin typeface="Times New Roman"/>
                <a:cs typeface="Times New Roman"/>
              </a:rPr>
              <a:t>Abre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R$ </a:t>
            </a:r>
            <a:r>
              <a:rPr dirty="0" sz="1200" b="1">
                <a:latin typeface="Times New Roman"/>
                <a:cs typeface="Times New Roman"/>
              </a:rPr>
              <a:t>9.000.000,00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(Nove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milhões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reais),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especifica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5339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constitucionais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acordo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n°: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823/23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(Lei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instituiu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 spc="-10">
                <a:latin typeface="Times New Roman"/>
                <a:cs typeface="Times New Roman"/>
              </a:rPr>
              <a:t>orçamento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2024)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15240" marR="626110" indent="1270">
              <a:lnSpc>
                <a:spcPts val="2710"/>
              </a:lnSpc>
              <a:spcBef>
                <a:spcPts val="29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lº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 </a:t>
            </a:r>
            <a:r>
              <a:rPr dirty="0" sz="1200" spc="-10">
                <a:latin typeface="Times New Roman"/>
                <a:cs typeface="Times New Roman"/>
              </a:rPr>
              <a:t>orçamentárias: Dotações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 algn="just" marL="13335">
              <a:lnSpc>
                <a:spcPts val="1415"/>
              </a:lnSpc>
              <a:spcBef>
                <a:spcPts val="1065"/>
              </a:spcBef>
            </a:pP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FAZENDA</a:t>
            </a:r>
            <a:endParaRPr sz="1200">
              <a:latin typeface="Times New Roman"/>
              <a:cs typeface="Times New Roman"/>
            </a:endParaRPr>
          </a:p>
          <a:p>
            <a:pPr marL="15875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0107.04122008.2804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96344" y="4423914"/>
            <a:ext cx="2567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Total.....................................................R$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94783" y="4247180"/>
            <a:ext cx="357441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3970">
              <a:lnSpc>
                <a:spcPts val="1415"/>
              </a:lnSpc>
              <a:spcBef>
                <a:spcPts val="100"/>
              </a:spcBef>
              <a:tabLst>
                <a:tab pos="904240" algn="l"/>
                <a:tab pos="275590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9.000.000,00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9.000.000,00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95304" y="4777380"/>
            <a:ext cx="5636260" cy="912494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 indent="452120">
              <a:lnSpc>
                <a:spcPct val="95000"/>
              </a:lnSpc>
              <a:spcBef>
                <a:spcPts val="17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advirão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previsão</a:t>
            </a:r>
            <a:r>
              <a:rPr dirty="0" sz="1200" spc="265">
                <a:latin typeface="Times New Roman"/>
                <a:cs typeface="Times New Roman"/>
              </a:rPr>
              <a:t> 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arrecadação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fundamentado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43,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parágrafo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lº,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Federal </a:t>
            </a:r>
            <a:r>
              <a:rPr dirty="0" sz="1200">
                <a:latin typeface="Times New Roman"/>
                <a:cs typeface="Times New Roman"/>
              </a:rPr>
              <a:t>4320/64,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calculo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demonstrado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dirty="0" sz="1200" spc="50">
                <a:latin typeface="Times New Roman"/>
                <a:cs typeface="Times New Roman"/>
              </a:rPr>
              <a:t>Calcul</a:t>
            </a:r>
            <a:r>
              <a:rPr dirty="0" sz="1200" spc="-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55">
                <a:latin typeface="Times New Roman"/>
                <a:cs typeface="Times New Roman"/>
              </a:rPr>
              <a:t>excesso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60">
                <a:latin typeface="Times New Roman"/>
                <a:cs typeface="Times New Roman"/>
              </a:rPr>
              <a:t>arrecadação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96855" y="5883487"/>
            <a:ext cx="42291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1-árrecadaçõo</a:t>
            </a:r>
            <a:r>
              <a:rPr dirty="0" sz="1200" spc="43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do</a:t>
            </a:r>
            <a:r>
              <a:rPr dirty="0" sz="1200" spc="4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l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080808"/>
                </a:solidFill>
                <a:latin typeface="Cambria"/>
                <a:cs typeface="Cambria"/>
              </a:rPr>
              <a:t>°</a:t>
            </a:r>
            <a:r>
              <a:rPr dirty="0" sz="1200" spc="29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per</a:t>
            </a:r>
            <a:r>
              <a:rPr dirty="0" sz="1200" spc="-1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i</a:t>
            </a:r>
            <a:r>
              <a:rPr dirty="0" sz="1200" spc="-114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odo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de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2023.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(Jane</a:t>
            </a:r>
            <a:r>
              <a:rPr dirty="0" sz="1200" spc="-10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iro</a:t>
            </a:r>
            <a:r>
              <a:rPr dirty="0" sz="1200" spc="4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a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Junho)</a:t>
            </a:r>
            <a:r>
              <a:rPr dirty="0" sz="1200" spc="495">
                <a:latin typeface="Cambria"/>
                <a:cs typeface="Cambria"/>
              </a:rPr>
              <a:t> </a:t>
            </a:r>
            <a:r>
              <a:rPr dirty="0" sz="1200" spc="-710">
                <a:latin typeface="Cambria"/>
                <a:cs typeface="Cambria"/>
              </a:rPr>
              <a:t>—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65294" y="6058894"/>
            <a:ext cx="4182745" cy="61849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38100" marR="30480" indent="635">
              <a:lnSpc>
                <a:spcPct val="107100"/>
              </a:lnSpc>
              <a:spcBef>
                <a:spcPts val="200"/>
              </a:spcBef>
            </a:pPr>
            <a:r>
              <a:rPr dirty="0" sz="1200" spc="-15">
                <a:latin typeface="Cambria"/>
                <a:cs typeface="Cambria"/>
              </a:rPr>
              <a:t>2-Arrecadação</a:t>
            </a:r>
            <a:r>
              <a:rPr dirty="0" sz="1200">
                <a:latin typeface="Cambria"/>
                <a:cs typeface="Cambria"/>
              </a:rPr>
              <a:t>   </a:t>
            </a:r>
            <a:r>
              <a:rPr dirty="0" sz="1200" spc="-70">
                <a:latin typeface="Cambria"/>
                <a:cs typeface="Cambria"/>
              </a:rPr>
              <a:t>do</a:t>
            </a:r>
            <a:r>
              <a:rPr dirty="0" sz="1200" spc="365">
                <a:latin typeface="Cambria"/>
                <a:cs typeface="Cambria"/>
              </a:rPr>
              <a:t> </a:t>
            </a:r>
            <a:r>
              <a:rPr dirty="0" sz="1200" spc="-5">
                <a:latin typeface="Cambria"/>
                <a:cs typeface="Cambria"/>
              </a:rPr>
              <a:t>2</a:t>
            </a:r>
            <a:r>
              <a:rPr dirty="0" sz="1200">
                <a:latin typeface="Cambria"/>
                <a:cs typeface="Cambria"/>
              </a:rPr>
              <a:t>º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 spc="-15">
                <a:latin typeface="Cambria"/>
                <a:cs typeface="Cambria"/>
              </a:rPr>
              <a:t>per</a:t>
            </a:r>
            <a:r>
              <a:rPr dirty="0" sz="1200" spc="-105">
                <a:latin typeface="Cambria"/>
                <a:cs typeface="Cambria"/>
              </a:rPr>
              <a:t> </a:t>
            </a:r>
            <a:r>
              <a:rPr dirty="0" sz="1200" spc="-15">
                <a:latin typeface="Cambria"/>
                <a:cs typeface="Cambria"/>
              </a:rPr>
              <a:t>i</a:t>
            </a:r>
            <a:r>
              <a:rPr dirty="0" sz="1200" spc="-8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odo</a:t>
            </a:r>
            <a:r>
              <a:rPr dirty="0" sz="1200" spc="39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de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2023.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40">
                <a:latin typeface="Cambria"/>
                <a:cs typeface="Cambria"/>
              </a:rPr>
              <a:t>(Julho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a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Dezeinbro)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150" spc="25">
                <a:latin typeface="Cambria"/>
                <a:cs typeface="Cambria"/>
              </a:rPr>
              <a:t>3-àrrecadaçõo</a:t>
            </a:r>
            <a:r>
              <a:rPr dirty="0" sz="1150" spc="465">
                <a:latin typeface="Cambria"/>
                <a:cs typeface="Cambria"/>
              </a:rPr>
              <a:t> </a:t>
            </a:r>
            <a:r>
              <a:rPr dirty="0" sz="1150" spc="-50">
                <a:latin typeface="Cambria"/>
                <a:cs typeface="Cambria"/>
              </a:rPr>
              <a:t>do</a:t>
            </a:r>
            <a:r>
              <a:rPr dirty="0" sz="1150" spc="395">
                <a:latin typeface="Cambria"/>
                <a:cs typeface="Cambria"/>
              </a:rPr>
              <a:t> </a:t>
            </a:r>
            <a:r>
              <a:rPr dirty="0" sz="1150" spc="-180">
                <a:latin typeface="Cambria"/>
                <a:cs typeface="Cambria"/>
              </a:rPr>
              <a:t>1</a:t>
            </a:r>
            <a:r>
              <a:rPr dirty="0" sz="1150" spc="-65">
                <a:latin typeface="Cambria"/>
                <a:cs typeface="Cambria"/>
              </a:rPr>
              <a:t> </a:t>
            </a:r>
            <a:r>
              <a:rPr dirty="0" baseline="37037" sz="1125" spc="-52">
                <a:latin typeface="Cambria"/>
                <a:cs typeface="Cambria"/>
              </a:rPr>
              <a:t>O</a:t>
            </a:r>
            <a:r>
              <a:rPr dirty="0" baseline="37037" sz="1125" spc="705">
                <a:latin typeface="Cambria"/>
                <a:cs typeface="Cambria"/>
              </a:rPr>
              <a:t> </a:t>
            </a:r>
            <a:r>
              <a:rPr dirty="0" sz="1150" spc="15">
                <a:latin typeface="Cambria"/>
                <a:cs typeface="Cambria"/>
              </a:rPr>
              <a:t>per</a:t>
            </a:r>
            <a:r>
              <a:rPr dirty="0" sz="1150" spc="-85">
                <a:latin typeface="Cambria"/>
                <a:cs typeface="Cambria"/>
              </a:rPr>
              <a:t> </a:t>
            </a:r>
            <a:r>
              <a:rPr dirty="0" sz="1150" spc="15">
                <a:latin typeface="Cambria"/>
                <a:cs typeface="Cambria"/>
              </a:rPr>
              <a:t>íodo</a:t>
            </a:r>
            <a:r>
              <a:rPr dirty="0" sz="1150" spc="370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de</a:t>
            </a:r>
            <a:r>
              <a:rPr dirty="0" sz="1150" spc="38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2024.</a:t>
            </a:r>
            <a:r>
              <a:rPr dirty="0" sz="1150" spc="280">
                <a:latin typeface="Cambria"/>
                <a:cs typeface="Cambria"/>
              </a:rPr>
              <a:t> </a:t>
            </a:r>
            <a:r>
              <a:rPr dirty="0" sz="1150" spc="40">
                <a:latin typeface="Cambria"/>
                <a:cs typeface="Cambria"/>
              </a:rPr>
              <a:t>(Jane</a:t>
            </a:r>
            <a:r>
              <a:rPr dirty="0" sz="1150" spc="-80">
                <a:latin typeface="Cambria"/>
                <a:cs typeface="Cambria"/>
              </a:rPr>
              <a:t> </a:t>
            </a:r>
            <a:r>
              <a:rPr dirty="0" sz="1150" spc="30">
                <a:latin typeface="Cambria"/>
                <a:cs typeface="Cambria"/>
              </a:rPr>
              <a:t>iro</a:t>
            </a:r>
            <a:r>
              <a:rPr dirty="0" sz="1150" spc="51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a</a:t>
            </a:r>
            <a:r>
              <a:rPr dirty="0" sz="1150" spc="50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junho)</a:t>
            </a:r>
            <a:r>
              <a:rPr dirty="0" sz="1150" spc="-45">
                <a:latin typeface="Cambria"/>
                <a:cs typeface="Cambria"/>
              </a:rPr>
              <a:t> </a:t>
            </a:r>
            <a:r>
              <a:rPr dirty="0" sz="1150" spc="-610">
                <a:latin typeface="Cambria"/>
                <a:cs typeface="Cambria"/>
              </a:rPr>
              <a:t>—</a:t>
            </a:r>
            <a:r>
              <a:rPr dirty="0" sz="1150" spc="-13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4-</a:t>
            </a:r>
            <a:r>
              <a:rPr dirty="0" sz="1200" spc="-60">
                <a:latin typeface="Cambria"/>
                <a:cs typeface="Cambria"/>
              </a:rPr>
              <a:t>Orçamento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previsto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para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2024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-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81849" y="5865205"/>
            <a:ext cx="1328420" cy="81216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40"/>
              </a:spcBef>
            </a:pPr>
            <a:r>
              <a:rPr dirty="0" sz="1200" spc="-10">
                <a:latin typeface="Cambria"/>
                <a:cs typeface="Cambria"/>
              </a:rPr>
              <a:t>201.464.997,63</a:t>
            </a:r>
            <a:endParaRPr sz="1200">
              <a:latin typeface="Cambria"/>
              <a:cs typeface="Cambria"/>
            </a:endParaRPr>
          </a:p>
          <a:p>
            <a:pPr algn="r" marR="19685">
              <a:lnSpc>
                <a:spcPct val="100000"/>
              </a:lnSpc>
              <a:spcBef>
                <a:spcPts val="145"/>
              </a:spcBef>
              <a:tabLst>
                <a:tab pos="389890" algn="l"/>
              </a:tabLst>
            </a:pPr>
            <a:r>
              <a:rPr dirty="0" sz="1200" spc="-735">
                <a:latin typeface="Cambria"/>
                <a:cs typeface="Cambria"/>
              </a:rPr>
              <a:t>—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70">
                <a:latin typeface="Cambria"/>
                <a:cs typeface="Cambria"/>
              </a:rPr>
              <a:t>230.712.903,70</a:t>
            </a:r>
            <a:endParaRPr sz="1200">
              <a:latin typeface="Cambria"/>
              <a:cs typeface="Cambria"/>
            </a:endParaRPr>
          </a:p>
          <a:p>
            <a:pPr algn="r" marR="29845">
              <a:lnSpc>
                <a:spcPct val="100000"/>
              </a:lnSpc>
              <a:spcBef>
                <a:spcPts val="195"/>
              </a:spcBef>
            </a:pPr>
            <a:r>
              <a:rPr dirty="0" sz="1150" spc="-10">
                <a:latin typeface="Cambria"/>
                <a:cs typeface="Cambria"/>
              </a:rPr>
              <a:t>230.826.603,22</a:t>
            </a:r>
            <a:endParaRPr sz="1150">
              <a:latin typeface="Cambria"/>
              <a:cs typeface="Cambria"/>
            </a:endParaRPr>
          </a:p>
          <a:p>
            <a:pPr algn="r" marR="59055">
              <a:lnSpc>
                <a:spcPct val="100000"/>
              </a:lnSpc>
              <a:spcBef>
                <a:spcPts val="10"/>
              </a:spcBef>
            </a:pPr>
            <a:r>
              <a:rPr dirty="0" sz="1200" spc="-10">
                <a:latin typeface="Cambria"/>
                <a:cs typeface="Cambria"/>
              </a:rPr>
              <a:t>460.006.285,42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94117" y="6998735"/>
            <a:ext cx="4338320" cy="2637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Calculo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Taxa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Incremento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(I)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390"/>
              </a:lnSpc>
              <a:spcBef>
                <a:spcPts val="1270"/>
              </a:spcBef>
              <a:tabLst>
                <a:tab pos="347980" algn="l"/>
                <a:tab pos="1706245" algn="l"/>
              </a:tabLst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675">
                <a:latin typeface="Times New Roman"/>
                <a:cs typeface="Times New Roman"/>
              </a:rPr>
              <a:t>—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lº</a:t>
            </a:r>
            <a:r>
              <a:rPr dirty="0" u="sng" sz="1200" spc="45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período</a:t>
            </a:r>
            <a:r>
              <a:rPr dirty="0" u="sng" sz="1200" spc="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sng" sz="12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2024	</a:t>
            </a:r>
            <a:r>
              <a:rPr dirty="0" sz="1200" spc="-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230.826.603,22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 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114,57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%</a:t>
            </a:r>
            <a:endParaRPr sz="1200">
              <a:latin typeface="Times New Roman"/>
              <a:cs typeface="Times New Roman"/>
            </a:endParaRPr>
          </a:p>
          <a:p>
            <a:pPr marL="407670">
              <a:lnSpc>
                <a:spcPts val="1390"/>
              </a:lnSpc>
              <a:tabLst>
                <a:tab pos="2242185" algn="l"/>
              </a:tabLst>
            </a:pPr>
            <a:r>
              <a:rPr dirty="0" sz="1200">
                <a:latin typeface="Times New Roman"/>
                <a:cs typeface="Times New Roman"/>
              </a:rPr>
              <a:t>lº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2023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201.464.997,63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114,57%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625">
                <a:latin typeface="Times New Roman"/>
                <a:cs typeface="Times New Roman"/>
              </a:rPr>
              <a:t>—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100%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14,57%</a:t>
            </a:r>
            <a:endParaRPr sz="12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365"/>
              </a:spcBef>
            </a:pPr>
            <a:r>
              <a:rPr dirty="0" sz="1200" spc="-10" b="1">
                <a:latin typeface="Times New Roman"/>
                <a:cs typeface="Times New Roman"/>
              </a:rPr>
              <a:t>Arrecadação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período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2024,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230.712.903,70x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14,57%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625">
                <a:latin typeface="Times New Roman"/>
                <a:cs typeface="Times New Roman"/>
              </a:rPr>
              <a:t>—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33.624.209,48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Arrecadação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período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245"/>
              </a:spcBef>
            </a:pP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230.712.903,70 +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33.614.870,07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264.327.773,77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832" y="3065407"/>
            <a:ext cx="2412050" cy="17551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98135" y="413388"/>
            <a:ext cx="21824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5">
                <a:latin typeface="Times New Roman"/>
                <a:cs typeface="Times New Roman"/>
              </a:rPr>
              <a:t>Republicado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por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haver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incorreções,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104891" y="900692"/>
          <a:ext cx="5346065" cy="1414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0785"/>
                <a:gridCol w="1528444"/>
              </a:tblGrid>
              <a:tr h="180340">
                <a:tc>
                  <a:txBody>
                    <a:bodyPr/>
                    <a:lstStyle/>
                    <a:p>
                      <a:pPr marL="31750">
                        <a:lnSpc>
                          <a:spcPts val="132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Liquida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Prevista</a:t>
                      </a:r>
                      <a:r>
                        <a:rPr dirty="0" sz="12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32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460.006.285,42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40005">
                        <a:lnSpc>
                          <a:spcPts val="13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200" spc="43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lº</a:t>
                      </a: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230.826.603,22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/>
                </a:tc>
              </a:tr>
              <a:tr h="351790">
                <a:tc>
                  <a:txBody>
                    <a:bodyPr/>
                    <a:lstStyle/>
                    <a:p>
                      <a:pPr marL="34925">
                        <a:lnSpc>
                          <a:spcPts val="131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2º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5430">
                        <a:lnSpc>
                          <a:spcPts val="135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(2º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2024+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80"/>
                        </a:lnSpc>
                        <a:spcBef>
                          <a:spcPts val="1290"/>
                        </a:spcBef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264.327.773,77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3830"/>
                </a:tc>
              </a:tr>
              <a:tr h="185420">
                <a:tc>
                  <a:txBody>
                    <a:bodyPr/>
                    <a:lstStyle/>
                    <a:p>
                      <a:pPr marL="34925">
                        <a:lnSpc>
                          <a:spcPts val="13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20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200" spc="3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(b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c)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36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495.154.376,99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4925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e)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Previsão</a:t>
                      </a:r>
                      <a:r>
                        <a:rPr dirty="0" sz="110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10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(d</a:t>
                      </a:r>
                      <a:r>
                        <a:rPr dirty="0" sz="11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20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100" spc="13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a)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60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35.148.091,57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34290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f)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10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10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abertos</a:t>
                      </a:r>
                      <a:r>
                        <a:rPr dirty="0" sz="1100" spc="2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10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exercício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235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16.508.100,97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5560">
                        <a:lnSpc>
                          <a:spcPts val="13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g)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0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0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Suplementar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30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18.639.990,60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131175" y="2638044"/>
            <a:ext cx="5276215" cy="746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0">
                <a:latin typeface="Times New Roman"/>
                <a:cs typeface="Times New Roman"/>
              </a:rPr>
              <a:t>Artigo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3º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Revogadas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as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disposições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em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contrário,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publique-</a:t>
            </a:r>
            <a:r>
              <a:rPr dirty="0" sz="1250">
                <a:latin typeface="Times New Roman"/>
                <a:cs typeface="Times New Roman"/>
              </a:rPr>
              <a:t>se,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afixe-</a:t>
            </a:r>
            <a:r>
              <a:rPr dirty="0" sz="1250">
                <a:latin typeface="Times New Roman"/>
                <a:cs typeface="Times New Roman"/>
              </a:rPr>
              <a:t>se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cumpra-</a:t>
            </a:r>
            <a:r>
              <a:rPr dirty="0" sz="1250" spc="-25"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1250">
              <a:latin typeface="Times New Roman"/>
              <a:cs typeface="Times New Roman"/>
            </a:endParaRPr>
          </a:p>
          <a:p>
            <a:pPr marL="1591945">
              <a:lnSpc>
                <a:spcPct val="100000"/>
              </a:lnSpc>
              <a:tabLst>
                <a:tab pos="4008754" algn="l"/>
              </a:tabLst>
            </a:pPr>
            <a:r>
              <a:rPr dirty="0" sz="1250" spc="-35">
                <a:latin typeface="Times New Roman"/>
                <a:cs typeface="Times New Roman"/>
              </a:rPr>
              <a:t>Gabinete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</a:t>
            </a:r>
            <a:r>
              <a:rPr dirty="0" sz="1250" spc="4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feito,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29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Julho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latin typeface="Times New Roman"/>
                <a:cs typeface="Times New Roman"/>
              </a:rPr>
              <a:t>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30791" y="3875430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imes New Roman"/>
                <a:cs typeface="Times New Roman"/>
              </a:rPr>
              <a:t>Préfei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91001" y="3875430"/>
            <a:ext cx="50863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0675" algn="l"/>
              </a:tabLst>
            </a:pPr>
            <a:r>
              <a:rPr dirty="0" sz="1200" spc="-25">
                <a:latin typeface="Times New Roman"/>
                <a:cs typeface="Times New Roman"/>
              </a:rPr>
              <a:t>un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2025-08-06T13:27:08Z</dcterms:created>
  <dcterms:modified xsi:type="dcterms:W3CDTF">2025-08-06T13:27:08Z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