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3373" y="481583"/>
            <a:ext cx="697423" cy="68884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35509" y="9727691"/>
            <a:ext cx="6444615" cy="0"/>
          </a:xfrm>
          <a:custGeom>
            <a:avLst/>
            <a:gdLst/>
            <a:ahLst/>
            <a:cxnLst/>
            <a:rect l="l" t="t" r="r" b="b"/>
            <a:pathLst>
              <a:path w="6444615" h="0">
                <a:moveTo>
                  <a:pt x="0" y="0"/>
                </a:moveTo>
                <a:lnTo>
                  <a:pt x="6444317" y="0"/>
                </a:lnTo>
              </a:path>
            </a:pathLst>
          </a:custGeom>
          <a:ln w="9144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713556" y="9121140"/>
            <a:ext cx="1888489" cy="0"/>
          </a:xfrm>
          <a:custGeom>
            <a:avLst/>
            <a:gdLst/>
            <a:ahLst/>
            <a:cxnLst/>
            <a:rect l="l" t="t" r="r" b="b"/>
            <a:pathLst>
              <a:path w="1888489" h="0">
                <a:moveTo>
                  <a:pt x="0" y="0"/>
                </a:moveTo>
                <a:lnTo>
                  <a:pt x="1888221" y="0"/>
                </a:lnTo>
              </a:path>
            </a:pathLst>
          </a:custGeom>
          <a:ln w="9144">
            <a:solidFill>
              <a:srgbClr val="0C0F0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20281" y="1345691"/>
            <a:ext cx="6435725" cy="0"/>
          </a:xfrm>
          <a:custGeom>
            <a:avLst/>
            <a:gdLst/>
            <a:ahLst/>
            <a:cxnLst/>
            <a:rect l="l" t="t" r="r" b="b"/>
            <a:pathLst>
              <a:path w="6435725" h="0">
                <a:moveTo>
                  <a:pt x="0" y="0"/>
                </a:moveTo>
                <a:lnTo>
                  <a:pt x="6435181" y="0"/>
                </a:lnTo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46409" y="368553"/>
            <a:ext cx="3070225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42464">
              <a:lnSpc>
                <a:spcPct val="122500"/>
              </a:lnSpc>
              <a:spcBef>
                <a:spcPts val="409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 Lourenço,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980122" y="1552955"/>
            <a:ext cx="2860040" cy="678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91565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2708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</a:t>
            </a:r>
            <a:r>
              <a:rPr dirty="0" sz="800" spc="3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agosto,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800">
              <a:latin typeface="Arial MT"/>
              <a:cs typeface="Arial MT"/>
            </a:endParaRPr>
          </a:p>
          <a:p>
            <a:pPr marL="14604" marR="126364" indent="-2540">
              <a:lnSpc>
                <a:spcPts val="890"/>
              </a:lnSpc>
            </a:pPr>
            <a:r>
              <a:rPr dirty="0" sz="800" spc="-20">
                <a:latin typeface="Arial MT"/>
                <a:cs typeface="Arial MT"/>
              </a:rPr>
              <a:t>Abre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no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total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R$200.000,00,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fins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se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831" y="2714244"/>
            <a:ext cx="6254115" cy="924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788035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 atribuições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art.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7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 T </a:t>
            </a:r>
            <a:r>
              <a:rPr dirty="0" u="heavy" sz="750" spc="-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75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750">
              <a:latin typeface="Arial MT"/>
              <a:cs typeface="Arial MT"/>
            </a:endParaRPr>
          </a:p>
          <a:p>
            <a:pPr marL="315595">
              <a:lnSpc>
                <a:spcPct val="100000"/>
              </a:lnSpc>
              <a:spcBef>
                <a:spcPts val="5"/>
              </a:spcBef>
            </a:pPr>
            <a:r>
              <a:rPr dirty="0" sz="800" spc="-25">
                <a:latin typeface="Arial MT"/>
                <a:cs typeface="Arial MT"/>
              </a:rPr>
              <a:t>Artigo </a:t>
            </a:r>
            <a:r>
              <a:rPr dirty="0" sz="800" spc="-20">
                <a:latin typeface="Arial MT"/>
                <a:cs typeface="Arial MT"/>
              </a:rPr>
              <a:t>1º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 </a:t>
            </a:r>
            <a:r>
              <a:rPr dirty="0" sz="800" spc="-20">
                <a:latin typeface="Arial MT"/>
                <a:cs typeface="Arial MT"/>
              </a:rPr>
              <a:t>aberto 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60659" y="4364494"/>
            <a:ext cx="188277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3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0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24055" y="4671059"/>
            <a:ext cx="5306060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55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38735">
              <a:lnSpc>
                <a:spcPct val="100000"/>
              </a:lnSpc>
              <a:spcBef>
                <a:spcPts val="455"/>
              </a:spcBef>
            </a:pPr>
            <a:r>
              <a:rPr dirty="0" baseline="3472" sz="1200" spc="-37">
                <a:latin typeface="Arial MT"/>
                <a:cs typeface="Arial MT"/>
              </a:rPr>
              <a:t>MANUTEN</a:t>
            </a:r>
            <a:r>
              <a:rPr dirty="0" sz="800" spc="-25">
                <a:latin typeface="Arial MT"/>
                <a:cs typeface="Arial MT"/>
              </a:rPr>
              <a:t>C</a:t>
            </a:r>
            <a:r>
              <a:rPr dirty="0" baseline="3472" sz="1200" spc="-37">
                <a:latin typeface="Arial MT"/>
                <a:cs typeface="Arial MT"/>
              </a:rPr>
              <a:t>ÃO, </a:t>
            </a:r>
            <a:r>
              <a:rPr dirty="0" baseline="3472" sz="1200" spc="-60">
                <a:latin typeface="Arial MT"/>
                <a:cs typeface="Arial MT"/>
              </a:rPr>
              <a:t>ADMINISTRAÇÃO</a:t>
            </a:r>
            <a:r>
              <a:rPr dirty="0" baseline="3472" sz="1200" spc="225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E </a:t>
            </a:r>
            <a:r>
              <a:rPr dirty="0" baseline="6944" sz="1200" spc="-44">
                <a:latin typeface="Arial MT"/>
                <a:cs typeface="Arial MT"/>
              </a:rPr>
              <a:t>OPERACIONALIZ</a:t>
            </a:r>
            <a:r>
              <a:rPr dirty="0" sz="800" spc="-30">
                <a:latin typeface="Arial MT"/>
                <a:cs typeface="Arial MT"/>
              </a:rPr>
              <a:t>ACÃ</a:t>
            </a:r>
            <a:r>
              <a:rPr dirty="0" baseline="6944" sz="1200" spc="-44">
                <a:latin typeface="Arial MT"/>
                <a:cs typeface="Arial MT"/>
              </a:rPr>
              <a:t>O</a:t>
            </a:r>
            <a:r>
              <a:rPr dirty="0" baseline="6944" sz="1200" spc="-75"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DAS</a:t>
            </a:r>
            <a:r>
              <a:rPr dirty="0" baseline="3472" sz="1200" spc="22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UNIDADES</a:t>
            </a:r>
            <a:r>
              <a:rPr dirty="0" baseline="3472" sz="1200" spc="120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DE</a:t>
            </a:r>
            <a:r>
              <a:rPr dirty="0" baseline="3472" sz="1200" spc="30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SAÚDE/CONST/REFORMA/AMPL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79886" y="4680203"/>
            <a:ext cx="582930" cy="531495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80"/>
              </a:spcBef>
            </a:pPr>
            <a:r>
              <a:rPr dirty="0" sz="800" spc="-10">
                <a:latin typeface="Arial MT"/>
                <a:cs typeface="Arial MT"/>
              </a:rPr>
              <a:t>2.837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4.4.9.0.52.00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49752" y="5064251"/>
            <a:ext cx="21158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EQUIPAMENTOS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MATERIAL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PERMANENTE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980639" y="5021579"/>
            <a:ext cx="2133600" cy="687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8155">
              <a:lnSpc>
                <a:spcPct val="135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Impostos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Vinculados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Sa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3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98145">
              <a:lnSpc>
                <a:spcPct val="100000"/>
              </a:lnSpc>
              <a:spcBef>
                <a:spcPts val="26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Suplementado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318970" y="5021579"/>
            <a:ext cx="506095" cy="68707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30">
                <a:latin typeface="Arial MT"/>
                <a:cs typeface="Arial MT"/>
              </a:rPr>
              <a:t>200.000,00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200.000,00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30"/>
              </a:spcBef>
            </a:pPr>
            <a:r>
              <a:rPr dirty="0" sz="800" spc="-30">
                <a:latin typeface="Arial MT"/>
                <a:cs typeface="Arial MT"/>
              </a:rPr>
              <a:t>200.000,00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265"/>
              </a:spcBef>
            </a:pPr>
            <a:r>
              <a:rPr dirty="0" sz="800" spc="-30">
                <a:latin typeface="Arial MT"/>
                <a:cs typeface="Arial MT"/>
              </a:rPr>
              <a:t>200.000,00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04150" y="5756147"/>
            <a:ext cx="5781040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61645" marR="5080" indent="-449580">
              <a:lnSpc>
                <a:spcPct val="105000"/>
              </a:lnSpc>
              <a:spcBef>
                <a:spcPts val="5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despesas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decorrentes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25">
                <a:latin typeface="Arial MT"/>
                <a:cs typeface="Arial MT"/>
              </a:rPr>
              <a:t> Federal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53368" y="6100571"/>
            <a:ext cx="159194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30">
                <a:latin typeface="Arial MT"/>
                <a:cs typeface="Arial MT"/>
              </a:rPr>
              <a:t>Dotação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63704" y="6440664"/>
            <a:ext cx="1882139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4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55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-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4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-3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44081" y="6094476"/>
            <a:ext cx="63119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30">
                <a:latin typeface="Arial MT"/>
                <a:cs typeface="Arial MT"/>
              </a:rPr>
              <a:t>R$200.000,00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$200.000,00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52500" y="6758939"/>
            <a:ext cx="5253355" cy="367030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80"/>
              </a:spcBef>
            </a:pPr>
            <a:r>
              <a:rPr dirty="0" sz="800" spc="-35">
                <a:latin typeface="Arial MT"/>
                <a:cs typeface="Arial MT"/>
              </a:rPr>
              <a:t>MANUTENCÃO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OPERACIONALIZACÃO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DAS </a:t>
            </a:r>
            <a:r>
              <a:rPr dirty="0" sz="800" spc="-30">
                <a:latin typeface="Arial MT"/>
                <a:cs typeface="Arial MT"/>
              </a:rPr>
              <a:t>UNIDADES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SAÚDE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CEMES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SAMU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192/SAÚDE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MENTAL/UPA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2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83054" y="6758939"/>
            <a:ext cx="585470" cy="531495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80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52995" y="7152131"/>
            <a:ext cx="54781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22295" algn="l"/>
                <a:tab pos="4987290" algn="l"/>
              </a:tabLst>
            </a:pPr>
            <a:r>
              <a:rPr dirty="0" baseline="3472" sz="1200" spc="-30">
                <a:latin typeface="Arial MT"/>
                <a:cs typeface="Arial MT"/>
              </a:rPr>
              <a:t>DEMAIS</a:t>
            </a:r>
            <a:r>
              <a:rPr dirty="0" baseline="3472" sz="1200" spc="-15"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SERVI</a:t>
            </a:r>
            <a:r>
              <a:rPr dirty="0" sz="800" spc="-25">
                <a:latin typeface="Arial MT"/>
                <a:cs typeface="Arial MT"/>
              </a:rPr>
              <a:t>C</a:t>
            </a:r>
            <a:r>
              <a:rPr dirty="0" baseline="3472" sz="1200" spc="-37">
                <a:latin typeface="Arial MT"/>
                <a:cs typeface="Arial MT"/>
              </a:rPr>
              <a:t>OS</a:t>
            </a:r>
            <a:r>
              <a:rPr dirty="0" baseline="3472" sz="1200" spc="-112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DE</a:t>
            </a:r>
            <a:r>
              <a:rPr dirty="0" baseline="3472" sz="1200" spc="-15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TERCEIROS</a:t>
            </a:r>
            <a:r>
              <a:rPr dirty="0" baseline="3472" sz="1200" spc="75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75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PESSOA</a:t>
            </a:r>
            <a:r>
              <a:rPr dirty="0" baseline="3472" sz="1200" spc="67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JURÍDICA</a:t>
            </a:r>
            <a:r>
              <a:rPr dirty="0" baseline="3472" sz="1200">
                <a:latin typeface="Arial MT"/>
                <a:cs typeface="Arial MT"/>
              </a:rPr>
              <a:t>	</a:t>
            </a:r>
            <a:r>
              <a:rPr dirty="0" baseline="3472" sz="1200" spc="-30">
                <a:latin typeface="Arial MT"/>
                <a:cs typeface="Arial MT"/>
              </a:rPr>
              <a:t>SUS</a:t>
            </a:r>
            <a:r>
              <a:rPr dirty="0" baseline="3472" sz="1200" spc="-15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60"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ManutenCão</a:t>
            </a:r>
            <a:r>
              <a:rPr dirty="0" baseline="3472" sz="1200" spc="127"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ASPS</a:t>
            </a:r>
            <a:r>
              <a:rPr dirty="0" baseline="3472" sz="1200">
                <a:latin typeface="Arial MT"/>
                <a:cs typeface="Arial MT"/>
              </a:rPr>
              <a:t> -</a:t>
            </a:r>
            <a:r>
              <a:rPr dirty="0" baseline="3472" sz="1200" spc="-75"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Governo</a:t>
            </a:r>
            <a:r>
              <a:rPr dirty="0" baseline="3472" sz="1200" spc="22"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I</a:t>
            </a:r>
            <a:r>
              <a:rPr dirty="0" baseline="3472" sz="1200">
                <a:latin typeface="Arial MT"/>
                <a:cs typeface="Arial MT"/>
              </a:rPr>
              <a:t>	</a:t>
            </a:r>
            <a:r>
              <a:rPr dirty="0" baseline="3472" sz="1200" spc="-44">
                <a:latin typeface="Arial MT"/>
                <a:cs typeface="Arial MT"/>
              </a:rPr>
              <a:t>200.000,00</a:t>
            </a:r>
            <a:endParaRPr baseline="3472" sz="1200">
              <a:latin typeface="Arial MT"/>
              <a:cs typeface="Arial MT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3964635" y="7329903"/>
          <a:ext cx="2959100" cy="4419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7085"/>
                <a:gridCol w="805180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3985">
                <a:tc>
                  <a:txBody>
                    <a:bodyPr/>
                    <a:lstStyle/>
                    <a:p>
                      <a:pPr marL="70040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9" name="object 19" descr=""/>
          <p:cNvSpPr txBox="1"/>
          <p:nvPr/>
        </p:nvSpPr>
        <p:spPr>
          <a:xfrm>
            <a:off x="788420" y="7831835"/>
            <a:ext cx="45783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3º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374166" y="7831835"/>
            <a:ext cx="33235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Revogadas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em</a:t>
            </a:r>
            <a:r>
              <a:rPr dirty="0" sz="800" spc="-20">
                <a:latin typeface="Arial MT"/>
                <a:cs typeface="Arial MT"/>
              </a:rPr>
              <a:t> contrário.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716772" y="8560307"/>
            <a:ext cx="18421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Prefeito,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</a:t>
            </a:r>
            <a:r>
              <a:rPr dirty="0" sz="800" spc="3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agosto,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929180" y="9744202"/>
            <a:ext cx="28702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371411" y="9744202"/>
            <a:ext cx="47561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6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2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50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2025-08-06T13:06:35Z</dcterms:created>
  <dcterms:modified xsi:type="dcterms:W3CDTF">2025-08-06T13:06:35Z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2024-08-02T00:00:00Z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2025-08-06T00:00:00Z</vt:filetime>
  </property>
  <property fmtid="{D5CDD505-2E9C-101B-9397-08002B2CF9AE}" pid="5" name="Producer">
    <vt:lpwstr>Scanner System Image Conversion</vt:lpwstr>
  </property>
</Properties>
</file>