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20260" y="9791023"/>
            <a:ext cx="285750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74959" y="9796770"/>
            <a:ext cx="478154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0328" y="1377300"/>
            <a:ext cx="6468680" cy="4265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6466" y="600283"/>
            <a:ext cx="691332" cy="63075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14692" y="9773653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20258" y="414151"/>
            <a:ext cx="307848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45639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34" name="object 3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1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184257" y="1598213"/>
            <a:ext cx="17538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2703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70396" y="2022017"/>
            <a:ext cx="2837815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8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R$9.000.000,00,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40"/>
              </a:lnSpc>
            </a:pP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2479" y="2753073"/>
            <a:ext cx="628142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 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21/12/2023,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 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0332" y="4432373"/>
            <a:ext cx="188404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750" spc="3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270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28639" y="4745895"/>
            <a:ext cx="498030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35">
                <a:latin typeface="Arial MT"/>
                <a:cs typeface="Arial MT"/>
              </a:rPr>
              <a:t>MANUTENCÃO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OPERACIONALIZACÃO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ESTRATÉGIA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SAÚDE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FAMíLIA/UBS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(PREVINE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6095" y="4745895"/>
            <a:ext cx="588645" cy="5378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30430" y="5135925"/>
            <a:ext cx="25495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VENCIMENTOS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75051" y="5093265"/>
            <a:ext cx="214693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Manutenção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Governo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35286" y="5093265"/>
            <a:ext cx="59182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1.500.000,00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6095" y="5440639"/>
            <a:ext cx="58864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32477" y="5440639"/>
            <a:ext cx="255016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5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MANUTENCÃO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VENCIMENTOS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VANTAGENS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FIXAS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75051" y="5605182"/>
            <a:ext cx="213995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155">
              <a:lnSpc>
                <a:spcPct val="13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38961" y="5605182"/>
            <a:ext cx="58864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0">
                <a:latin typeface="Arial MT"/>
                <a:cs typeface="Arial MT"/>
              </a:rPr>
              <a:t>4.000.000.00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0">
                <a:latin typeface="Arial MT"/>
                <a:cs typeface="Arial MT"/>
              </a:rPr>
              <a:t>4.000.000,00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7351" y="5949507"/>
            <a:ext cx="58737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32477" y="5992166"/>
            <a:ext cx="52495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MANUTENCÃO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 </a:t>
            </a:r>
            <a:r>
              <a:rPr dirty="0" sz="800" spc="-20">
                <a:latin typeface="Arial MT"/>
                <a:cs typeface="Arial MT"/>
              </a:rPr>
              <a:t>DAS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/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SAMU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192/SAÚDE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MENTAL/UPA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33475" y="6156711"/>
            <a:ext cx="25495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VENCIMENTOS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VANTAGENS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FIXAS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75249" y="6117098"/>
            <a:ext cx="2150110" cy="68707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49149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ManutenCão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ASPS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Projeto</a:t>
            </a:r>
            <a:r>
              <a:rPr dirty="0" sz="800" spc="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spc="-30" b="1">
                <a:latin typeface="Arial"/>
                <a:cs typeface="Arial"/>
              </a:rPr>
              <a:t>Atividade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39032" y="6117098"/>
            <a:ext cx="588645" cy="68707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latin typeface="Arial MT"/>
                <a:cs typeface="Arial MT"/>
              </a:rPr>
              <a:t>3.500.000,00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>
                <a:latin typeface="Arial MT"/>
                <a:cs typeface="Arial MT"/>
              </a:rPr>
              <a:t>3.500.000,00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0">
                <a:latin typeface="Arial MT"/>
                <a:cs typeface="Arial MT"/>
              </a:rPr>
              <a:t>9.000.000,00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>
                <a:latin typeface="Arial MT"/>
                <a:cs typeface="Arial MT"/>
              </a:rPr>
              <a:t>9.000.000,00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83333" y="6851456"/>
            <a:ext cx="580263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presente 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da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835598" y="7195780"/>
            <a:ext cx="160083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43377" y="7540442"/>
            <a:ext cx="26015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750">
                <a:latin typeface="Arial MT"/>
                <a:cs typeface="Arial MT"/>
              </a:rPr>
              <a:t>Dota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Õe</a:t>
            </a:r>
            <a:r>
              <a:rPr dirty="0" sz="750" spc="43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Anulada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938493" y="7195780"/>
            <a:ext cx="7264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R$9.000.000,00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$9.000.000,00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59191" y="7853962"/>
            <a:ext cx="586740" cy="52705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01.07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latin typeface="Arial MT"/>
                <a:cs typeface="Arial MT"/>
              </a:rPr>
              <a:t>3.1.9.0.11.01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32406" y="7853962"/>
            <a:ext cx="2823845" cy="52705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45">
                <a:latin typeface="Arial MT"/>
                <a:cs typeface="Arial MT"/>
              </a:rPr>
              <a:t>ManutenCão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60"/>
              </a:spcBef>
            </a:pPr>
            <a:r>
              <a:rPr dirty="0" sz="750">
                <a:latin typeface="Arial MT"/>
                <a:cs typeface="Arial MT"/>
              </a:rPr>
              <a:t>VENCIMENTOS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VANTAGENS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FIXAS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CIVIL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553687" y="8240945"/>
            <a:ext cx="16522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36454" y="8240945"/>
            <a:ext cx="5886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 i="1">
                <a:latin typeface="Arial"/>
                <a:cs typeface="Arial"/>
              </a:rPr>
              <a:t>9.000.000,00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32" name="object 32" descr=""/>
          <p:cNvGraphicFramePr>
            <a:graphicFrameLocks noGrp="1"/>
          </p:cNvGraphicFramePr>
          <p:nvPr/>
        </p:nvGraphicFramePr>
        <p:xfrm>
          <a:off x="4056001" y="8424765"/>
          <a:ext cx="2969895" cy="44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9620"/>
                <a:gridCol w="854075"/>
              </a:tblGrid>
              <a:tr h="14160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8430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3101" y="2008055"/>
            <a:ext cx="2147089" cy="1678965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11144" y="9762988"/>
            <a:ext cx="6453505" cy="12700"/>
            <a:chOff x="411144" y="9762988"/>
            <a:chExt cx="6453505" cy="12700"/>
          </a:xfrm>
        </p:grpSpPr>
        <p:sp>
          <p:nvSpPr>
            <p:cNvPr id="4" name="object 4" descr=""/>
            <p:cNvSpPr/>
            <p:nvPr/>
          </p:nvSpPr>
          <p:spPr>
            <a:xfrm>
              <a:off x="411144" y="9767559"/>
              <a:ext cx="6453505" cy="0"/>
            </a:xfrm>
            <a:custGeom>
              <a:avLst/>
              <a:gdLst/>
              <a:ahLst/>
              <a:cxnLst/>
              <a:rect l="l" t="t" r="r" b="b"/>
              <a:pathLst>
                <a:path w="6453505" h="0">
                  <a:moveTo>
                    <a:pt x="0" y="0"/>
                  </a:moveTo>
                  <a:lnTo>
                    <a:pt x="6453454" y="0"/>
                  </a:lnTo>
                </a:path>
              </a:pathLst>
            </a:custGeom>
            <a:ln w="9141">
              <a:solidFill>
                <a:srgbClr val="13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736685" y="9770606"/>
              <a:ext cx="125095" cy="0"/>
            </a:xfrm>
            <a:custGeom>
              <a:avLst/>
              <a:gdLst/>
              <a:ahLst/>
              <a:cxnLst/>
              <a:rect l="l" t="t" r="r" b="b"/>
              <a:pathLst>
                <a:path w="125095" h="0">
                  <a:moveTo>
                    <a:pt x="0" y="0"/>
                  </a:moveTo>
                  <a:lnTo>
                    <a:pt x="124866" y="0"/>
                  </a:lnTo>
                </a:path>
              </a:pathLst>
            </a:custGeom>
            <a:ln w="9141">
              <a:solidFill>
                <a:srgbClr val="13181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402008" y="1395583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182731" y="6094"/>
            <a:ext cx="1486535" cy="12700"/>
            <a:chOff x="182731" y="6094"/>
            <a:chExt cx="1486535" cy="12700"/>
          </a:xfrm>
        </p:grpSpPr>
        <p:sp>
          <p:nvSpPr>
            <p:cNvPr id="8" name="object 8" descr=""/>
            <p:cNvSpPr/>
            <p:nvPr/>
          </p:nvSpPr>
          <p:spPr>
            <a:xfrm>
              <a:off x="593875" y="13711"/>
              <a:ext cx="1075690" cy="0"/>
            </a:xfrm>
            <a:custGeom>
              <a:avLst/>
              <a:gdLst/>
              <a:ahLst/>
              <a:cxnLst/>
              <a:rect l="l" t="t" r="r" b="b"/>
              <a:pathLst>
                <a:path w="1075689" h="0">
                  <a:moveTo>
                    <a:pt x="0" y="0"/>
                  </a:moveTo>
                  <a:lnTo>
                    <a:pt x="1075068" y="0"/>
                  </a:lnTo>
                </a:path>
              </a:pathLst>
            </a:custGeom>
            <a:ln w="9141">
              <a:solidFill>
                <a:srgbClr val="5457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82731" y="10665"/>
              <a:ext cx="389890" cy="0"/>
            </a:xfrm>
            <a:custGeom>
              <a:avLst/>
              <a:gdLst/>
              <a:ahLst/>
              <a:cxnLst/>
              <a:rect l="l" t="t" r="r" b="b"/>
              <a:pathLst>
                <a:path w="389890" h="0">
                  <a:moveTo>
                    <a:pt x="0" y="0"/>
                  </a:moveTo>
                  <a:lnTo>
                    <a:pt x="389826" y="0"/>
                  </a:lnTo>
                </a:path>
              </a:pathLst>
            </a:custGeom>
            <a:ln w="9141">
              <a:solidFill>
                <a:srgbClr val="54575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487282" y="862336"/>
            <a:ext cx="676275" cy="356870"/>
            <a:chOff x="487282" y="862336"/>
            <a:chExt cx="676275" cy="356870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3373" y="871477"/>
              <a:ext cx="670013" cy="34737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7282" y="862336"/>
              <a:ext cx="520783" cy="292524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674612" y="714546"/>
            <a:ext cx="245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’</a:t>
            </a:r>
            <a:r>
              <a:rPr dirty="0" sz="800" spc="3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’</a:t>
            </a:r>
            <a:r>
              <a:rPr dirty="0" sz="800" spc="28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*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80"/>
              <a:t> </a:t>
            </a:r>
            <a:fld id="{81D60167-4931-47E6-BA6A-407CBD079E47}" type="slidenum">
              <a:rPr dirty="0"/>
              <a:t>1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1282567" y="360917"/>
            <a:ext cx="3068955" cy="648970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4604" marR="1936114">
              <a:lnSpc>
                <a:spcPct val="112900"/>
              </a:lnSpc>
              <a:spcBef>
                <a:spcPts val="445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 </a:t>
            </a:r>
            <a:r>
              <a:rPr dirty="0" sz="850" spc="-10">
                <a:latin typeface="Arial MT"/>
                <a:cs typeface="Arial MT"/>
              </a:rPr>
              <a:t>Lourenço,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64056" y="1458046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49802" y="1458046"/>
            <a:ext cx="3331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2025-08-06T13:36:51Z</dcterms:created>
  <dcterms:modified xsi:type="dcterms:W3CDTF">2025-08-06T13:36:51Z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