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Relationship Id="rId12" Type="http://schemas.openxmlformats.org/officeDocument/2006/relationships/image" Target="../media/image6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05390" y="7983467"/>
            <a:ext cx="1604987" cy="185265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4204" y="274241"/>
            <a:ext cx="828380" cy="74349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669849" y="8248567"/>
            <a:ext cx="414190" cy="63684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136718" y="518011"/>
            <a:ext cx="377644" cy="31385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973331" y="444879"/>
            <a:ext cx="663922" cy="36260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192608" y="444879"/>
            <a:ext cx="1470985" cy="4814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983789" y="382664"/>
            <a:ext cx="2559050" cy="57467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7780" marR="5080" indent="-5715">
              <a:lnSpc>
                <a:spcPts val="1370"/>
              </a:lnSpc>
              <a:spcBef>
                <a:spcPts val="350"/>
              </a:spcBef>
            </a:pPr>
            <a:r>
              <a:rPr dirty="0" sz="1350" spc="-35">
                <a:solidFill>
                  <a:srgbClr val="1D1D1D"/>
                </a:solidFill>
                <a:latin typeface="Arial MT"/>
                <a:cs typeface="Arial MT"/>
              </a:rPr>
              <a:t>Estado</a:t>
            </a:r>
            <a:r>
              <a:rPr dirty="0" sz="135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Arial MT"/>
                <a:cs typeface="Arial MT"/>
              </a:rPr>
              <a:t>do</a:t>
            </a:r>
            <a:r>
              <a:rPr dirty="0" sz="1350" spc="-114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F1F1F"/>
                </a:solidFill>
                <a:latin typeface="Arial MT"/>
                <a:cs typeface="Arial MT"/>
              </a:rPr>
              <a:t>Rio</a:t>
            </a:r>
            <a:r>
              <a:rPr dirty="0" sz="1350" spc="-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55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1350" spc="-7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0A0A0A"/>
                </a:solidFill>
                <a:latin typeface="Arial MT"/>
                <a:cs typeface="Arial MT"/>
              </a:rPr>
              <a:t>Janeiro </a:t>
            </a:r>
            <a:r>
              <a:rPr dirty="0" sz="1300" spc="-10">
                <a:solidFill>
                  <a:srgbClr val="1A1A1A"/>
                </a:solidFill>
                <a:latin typeface="Arial MT"/>
                <a:cs typeface="Arial MT"/>
              </a:rPr>
              <a:t>Prefeitura</a:t>
            </a:r>
            <a:r>
              <a:rPr dirty="0" sz="1300" spc="-8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161616"/>
                </a:solidFill>
                <a:latin typeface="Arial MT"/>
                <a:cs typeface="Arial MT"/>
              </a:rPr>
              <a:t>Municipal</a:t>
            </a:r>
            <a:r>
              <a:rPr dirty="0" sz="1300" spc="-7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1300" spc="-9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00" spc="-10">
                <a:solidFill>
                  <a:srgbClr val="0A0A0A"/>
                </a:solidFill>
                <a:latin typeface="Arial MT"/>
                <a:cs typeface="Arial MT"/>
              </a:rPr>
              <a:t>Seropédica </a:t>
            </a:r>
            <a:r>
              <a:rPr dirty="0" sz="1200">
                <a:solidFill>
                  <a:srgbClr val="131313"/>
                </a:solidFill>
                <a:latin typeface="Arial MT"/>
                <a:cs typeface="Arial MT"/>
              </a:rPr>
              <a:t>Gabinete</a:t>
            </a:r>
            <a:r>
              <a:rPr dirty="0" sz="1200" spc="1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00" b="1">
                <a:solidFill>
                  <a:srgbClr val="1A1A1A"/>
                </a:solidFill>
                <a:latin typeface="Arial"/>
                <a:cs typeface="Arial"/>
              </a:rPr>
              <a:t>do</a:t>
            </a:r>
            <a:r>
              <a:rPr dirty="0" sz="1200" spc="9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31313"/>
                </a:solidFill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51681" y="1687087"/>
            <a:ext cx="5970270" cy="1456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80">
                <a:solidFill>
                  <a:srgbClr val="1A1A1A"/>
                </a:solidFill>
                <a:latin typeface="Arial MT"/>
                <a:cs typeface="Arial MT"/>
              </a:rPr>
              <a:t>DECRETO</a:t>
            </a:r>
            <a:r>
              <a:rPr dirty="0" sz="1300" spc="8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00" spc="-60">
                <a:solidFill>
                  <a:srgbClr val="282828"/>
                </a:solidFill>
                <a:latin typeface="Arial MT"/>
                <a:cs typeface="Arial MT"/>
              </a:rPr>
              <a:t>N° </a:t>
            </a:r>
            <a:r>
              <a:rPr dirty="0" sz="1300" spc="-65">
                <a:solidFill>
                  <a:srgbClr val="0C0C0C"/>
                </a:solidFill>
                <a:latin typeface="Arial MT"/>
                <a:cs typeface="Arial MT"/>
              </a:rPr>
              <a:t>2711</a:t>
            </a:r>
            <a:r>
              <a:rPr dirty="0" sz="1300" spc="-6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300" spc="-75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1300" spc="-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00" spc="-55">
                <a:solidFill>
                  <a:srgbClr val="181818"/>
                </a:solidFill>
                <a:latin typeface="Arial MT"/>
                <a:cs typeface="Arial MT"/>
              </a:rPr>
              <a:t>08</a:t>
            </a:r>
            <a:r>
              <a:rPr dirty="0" sz="1300" spc="-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00" spc="-7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300" spc="-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00" spc="-100" b="1">
                <a:solidFill>
                  <a:srgbClr val="080808"/>
                </a:solidFill>
                <a:latin typeface="Arial"/>
                <a:cs typeface="Arial"/>
              </a:rPr>
              <a:t>AGOSTO</a:t>
            </a:r>
            <a:r>
              <a:rPr dirty="0" sz="1300" spc="25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1300" spc="-65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1300" spc="-1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111111"/>
                </a:solidFill>
                <a:latin typeface="Arial MT"/>
                <a:cs typeface="Arial MT"/>
              </a:rPr>
              <a:t>2024</a:t>
            </a: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endParaRPr sz="1300">
              <a:latin typeface="Arial MT"/>
              <a:cs typeface="Arial MT"/>
            </a:endParaRPr>
          </a:p>
          <a:p>
            <a:pPr algn="just" marL="2720340" marR="5080" indent="-6985">
              <a:lnSpc>
                <a:spcPct val="93400"/>
              </a:lnSpc>
            </a:pPr>
            <a:r>
              <a:rPr dirty="0" sz="1300" spc="-90">
                <a:latin typeface="Arial Black"/>
                <a:cs typeface="Arial Black"/>
              </a:rPr>
              <a:t>Declara</a:t>
            </a:r>
            <a:r>
              <a:rPr dirty="0" sz="1300" spc="15">
                <a:latin typeface="Arial Black"/>
                <a:cs typeface="Arial Black"/>
              </a:rPr>
              <a:t> </a:t>
            </a:r>
            <a:r>
              <a:rPr dirty="0" sz="1300">
                <a:solidFill>
                  <a:srgbClr val="1C1C1C"/>
                </a:solidFill>
                <a:latin typeface="Arial Black"/>
                <a:cs typeface="Arial Black"/>
              </a:rPr>
              <a:t>luto </a:t>
            </a:r>
            <a:r>
              <a:rPr dirty="0" sz="1300" spc="-50">
                <a:latin typeface="Arial Black"/>
                <a:cs typeface="Arial Black"/>
              </a:rPr>
              <a:t>oficial</a:t>
            </a:r>
            <a:r>
              <a:rPr dirty="0" sz="1300" spc="-10">
                <a:latin typeface="Arial Black"/>
                <a:cs typeface="Arial Black"/>
              </a:rPr>
              <a:t> </a:t>
            </a:r>
            <a:r>
              <a:rPr dirty="0" sz="1300">
                <a:solidFill>
                  <a:srgbClr val="131313"/>
                </a:solidFill>
                <a:latin typeface="Arial Black"/>
                <a:cs typeface="Arial Black"/>
              </a:rPr>
              <a:t>pelo </a:t>
            </a:r>
            <a:r>
              <a:rPr dirty="0" sz="1300" spc="-125">
                <a:solidFill>
                  <a:srgbClr val="1A1A1A"/>
                </a:solidFill>
                <a:latin typeface="Arial Black"/>
                <a:cs typeface="Arial Black"/>
              </a:rPr>
              <a:t>falecimento</a:t>
            </a:r>
            <a:r>
              <a:rPr dirty="0" sz="1300" spc="60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1300" spc="-100">
                <a:solidFill>
                  <a:srgbClr val="282828"/>
                </a:solidFill>
                <a:latin typeface="Arial Black"/>
                <a:cs typeface="Arial Black"/>
              </a:rPr>
              <a:t>do </a:t>
            </a:r>
            <a:r>
              <a:rPr dirty="0" sz="1350" spc="-114">
                <a:latin typeface="Arial Black"/>
                <a:cs typeface="Arial Black"/>
              </a:rPr>
              <a:t>funcionário</a:t>
            </a:r>
            <a:r>
              <a:rPr dirty="0" sz="1350" spc="160">
                <a:latin typeface="Arial Black"/>
                <a:cs typeface="Arial Black"/>
              </a:rPr>
              <a:t> </a:t>
            </a:r>
            <a:r>
              <a:rPr dirty="0" sz="1350">
                <a:solidFill>
                  <a:srgbClr val="1A1A1A"/>
                </a:solidFill>
                <a:latin typeface="Arial Black"/>
                <a:cs typeface="Arial Black"/>
              </a:rPr>
              <a:t>da</a:t>
            </a:r>
            <a:r>
              <a:rPr dirty="0" sz="1350" spc="114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1350" spc="-140">
                <a:solidFill>
                  <a:srgbClr val="161616"/>
                </a:solidFill>
                <a:latin typeface="Arial Black"/>
                <a:cs typeface="Arial Black"/>
              </a:rPr>
              <a:t>Secretaria</a:t>
            </a:r>
            <a:r>
              <a:rPr dirty="0" sz="1350" spc="165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1350" spc="-105">
                <a:solidFill>
                  <a:srgbClr val="181818"/>
                </a:solidFill>
                <a:latin typeface="Arial Black"/>
                <a:cs typeface="Arial Black"/>
              </a:rPr>
              <a:t>Municipal</a:t>
            </a:r>
            <a:r>
              <a:rPr dirty="0" sz="1350" spc="155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1350" spc="-65">
                <a:solidFill>
                  <a:srgbClr val="1A1A1A"/>
                </a:solidFill>
                <a:latin typeface="Arial Black"/>
                <a:cs typeface="Arial Black"/>
              </a:rPr>
              <a:t>de </a:t>
            </a:r>
            <a:r>
              <a:rPr dirty="0" sz="1350" spc="-130">
                <a:solidFill>
                  <a:srgbClr val="0C0C0C"/>
                </a:solidFill>
                <a:latin typeface="Arial Black"/>
                <a:cs typeface="Arial Black"/>
              </a:rPr>
              <a:t>Serviços</a:t>
            </a:r>
            <a:r>
              <a:rPr dirty="0" sz="1350" spc="120">
                <a:solidFill>
                  <a:srgbClr val="0C0C0C"/>
                </a:solidFill>
                <a:latin typeface="Arial Black"/>
                <a:cs typeface="Arial Black"/>
              </a:rPr>
              <a:t> </a:t>
            </a:r>
            <a:r>
              <a:rPr dirty="0" sz="1350" spc="-120">
                <a:solidFill>
                  <a:srgbClr val="161616"/>
                </a:solidFill>
                <a:latin typeface="Arial Black"/>
                <a:cs typeface="Arial Black"/>
              </a:rPr>
              <a:t>Públicos</a:t>
            </a:r>
            <a:r>
              <a:rPr dirty="0" sz="1350" spc="105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1350">
                <a:solidFill>
                  <a:srgbClr val="313131"/>
                </a:solidFill>
                <a:latin typeface="Arial Black"/>
                <a:cs typeface="Arial Black"/>
              </a:rPr>
              <a:t>e</a:t>
            </a:r>
            <a:r>
              <a:rPr dirty="0" sz="1350" spc="65">
                <a:solidFill>
                  <a:srgbClr val="313131"/>
                </a:solidFill>
                <a:latin typeface="Arial Black"/>
                <a:cs typeface="Arial Black"/>
              </a:rPr>
              <a:t> </a:t>
            </a:r>
            <a:r>
              <a:rPr dirty="0" sz="1350" spc="-160">
                <a:solidFill>
                  <a:srgbClr val="181818"/>
                </a:solidFill>
                <a:latin typeface="Arial Black"/>
                <a:cs typeface="Arial Black"/>
              </a:rPr>
              <a:t>Transportes</a:t>
            </a:r>
            <a:r>
              <a:rPr dirty="0" sz="1350" spc="19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1350" spc="-145">
                <a:solidFill>
                  <a:srgbClr val="1C1C1C"/>
                </a:solidFill>
                <a:latin typeface="Arial Black"/>
                <a:cs typeface="Arial Black"/>
              </a:rPr>
              <a:t>William </a:t>
            </a:r>
            <a:r>
              <a:rPr dirty="0" sz="1250" spc="-145">
                <a:latin typeface="Arial Black"/>
                <a:cs typeface="Arial Black"/>
              </a:rPr>
              <a:t>Jefferson</a:t>
            </a:r>
            <a:r>
              <a:rPr dirty="0" sz="1250" spc="105">
                <a:latin typeface="Arial Black"/>
                <a:cs typeface="Arial Black"/>
              </a:rPr>
              <a:t> </a:t>
            </a:r>
            <a:r>
              <a:rPr dirty="0" sz="1250" spc="-190">
                <a:solidFill>
                  <a:srgbClr val="161616"/>
                </a:solidFill>
                <a:latin typeface="Arial Black"/>
                <a:cs typeface="Arial Black"/>
              </a:rPr>
              <a:t>Vernek</a:t>
            </a:r>
            <a:r>
              <a:rPr dirty="0" sz="1250" spc="30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1250" spc="-140">
                <a:solidFill>
                  <a:srgbClr val="212121"/>
                </a:solidFill>
                <a:latin typeface="Arial Black"/>
                <a:cs typeface="Arial Black"/>
              </a:rPr>
              <a:t>dos</a:t>
            </a:r>
            <a:r>
              <a:rPr dirty="0" sz="1250" spc="-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Arial Black"/>
                <a:cs typeface="Arial Black"/>
              </a:rPr>
              <a:t>Santoe</a:t>
            </a:r>
            <a:endParaRPr sz="125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61461" y="3673812"/>
            <a:ext cx="5969000" cy="250888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algn="just" marL="15240" marR="5080" indent="-3175">
              <a:lnSpc>
                <a:spcPts val="1420"/>
              </a:lnSpc>
              <a:spcBef>
                <a:spcPts val="260"/>
              </a:spcBef>
            </a:pPr>
            <a:r>
              <a:rPr dirty="0" sz="1300">
                <a:solidFill>
                  <a:srgbClr val="1C1C1C"/>
                </a:solidFill>
                <a:latin typeface="Arial MT"/>
                <a:cs typeface="Arial MT"/>
              </a:rPr>
              <a:t>Lucas</a:t>
            </a:r>
            <a:r>
              <a:rPr dirty="0" sz="1300" spc="3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1C1C1C"/>
                </a:solidFill>
                <a:latin typeface="Arial MT"/>
                <a:cs typeface="Arial MT"/>
              </a:rPr>
              <a:t>Dutra</a:t>
            </a:r>
            <a:r>
              <a:rPr dirty="0" sz="1300" spc="3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2A2A2A"/>
                </a:solidFill>
                <a:latin typeface="Arial MT"/>
                <a:cs typeface="Arial MT"/>
              </a:rPr>
              <a:t>dos</a:t>
            </a:r>
            <a:r>
              <a:rPr dirty="0" sz="1300" spc="3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212121"/>
                </a:solidFill>
                <a:latin typeface="Arial MT"/>
                <a:cs typeface="Arial MT"/>
              </a:rPr>
              <a:t>Santos,</a:t>
            </a:r>
            <a:r>
              <a:rPr dirty="0" sz="1300" spc="3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111111"/>
                </a:solidFill>
                <a:latin typeface="Arial MT"/>
                <a:cs typeface="Arial MT"/>
              </a:rPr>
              <a:t>Prefeito</a:t>
            </a:r>
            <a:r>
              <a:rPr dirty="0" sz="1300" spc="37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1300" spc="254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151515"/>
                </a:solidFill>
                <a:latin typeface="Arial MT"/>
                <a:cs typeface="Arial MT"/>
              </a:rPr>
              <a:t>Município</a:t>
            </a:r>
            <a:r>
              <a:rPr dirty="0" sz="1300" spc="40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1300" spc="30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1C1C1C"/>
                </a:solidFill>
                <a:latin typeface="Arial MT"/>
                <a:cs typeface="Arial MT"/>
              </a:rPr>
              <a:t>Seropédica,</a:t>
            </a:r>
            <a:r>
              <a:rPr dirty="0" sz="1300" spc="4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r>
              <a:rPr dirty="0" sz="1300" spc="3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2A2A2A"/>
                </a:solidFill>
                <a:latin typeface="Arial MT"/>
                <a:cs typeface="Arial MT"/>
              </a:rPr>
              <a:t>uso</a:t>
            </a:r>
            <a:r>
              <a:rPr dirty="0" sz="1300" spc="3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00" spc="-25">
                <a:solidFill>
                  <a:srgbClr val="232323"/>
                </a:solidFill>
                <a:latin typeface="Arial MT"/>
                <a:cs typeface="Arial MT"/>
              </a:rPr>
              <a:t>das </a:t>
            </a:r>
            <a:r>
              <a:rPr dirty="0" sz="1300" spc="-50">
                <a:solidFill>
                  <a:srgbClr val="131313"/>
                </a:solidFill>
                <a:latin typeface="Arial MT"/>
                <a:cs typeface="Arial MT"/>
              </a:rPr>
              <a:t>atribuições</a:t>
            </a:r>
            <a:r>
              <a:rPr dirty="0" sz="130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300" spc="-75">
                <a:solidFill>
                  <a:srgbClr val="282828"/>
                </a:solidFill>
                <a:latin typeface="Arial MT"/>
                <a:cs typeface="Arial MT"/>
              </a:rPr>
              <a:t>que</a:t>
            </a:r>
            <a:r>
              <a:rPr dirty="0" sz="1300" spc="-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00" spc="-70">
                <a:solidFill>
                  <a:srgbClr val="1D1D1D"/>
                </a:solidFill>
                <a:latin typeface="Arial MT"/>
                <a:cs typeface="Arial MT"/>
              </a:rPr>
              <a:t>Ihe</a:t>
            </a:r>
            <a:r>
              <a:rPr dirty="0" sz="1300" spc="-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00" spc="-65">
                <a:solidFill>
                  <a:srgbClr val="181818"/>
                </a:solidFill>
                <a:latin typeface="Arial MT"/>
                <a:cs typeface="Arial MT"/>
              </a:rPr>
              <a:t>confere</a:t>
            </a:r>
            <a:r>
              <a:rPr dirty="0" sz="13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1300" spc="-7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00" spc="-55">
                <a:solidFill>
                  <a:srgbClr val="131313"/>
                </a:solidFill>
                <a:latin typeface="Arial MT"/>
                <a:cs typeface="Arial MT"/>
              </a:rPr>
              <a:t>art.</a:t>
            </a:r>
            <a:r>
              <a:rPr dirty="0" sz="1300" spc="-6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300" spc="-40">
                <a:solidFill>
                  <a:srgbClr val="0F0F0F"/>
                </a:solidFill>
                <a:latin typeface="Arial MT"/>
                <a:cs typeface="Arial MT"/>
              </a:rPr>
              <a:t>74,</a:t>
            </a:r>
            <a:r>
              <a:rPr dirty="0" sz="1300" spc="-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300" spc="-60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130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300" spc="-65">
                <a:latin typeface="Arial MT"/>
                <a:cs typeface="Arial MT"/>
              </a:rPr>
              <a:t>Lei</a:t>
            </a:r>
            <a:r>
              <a:rPr dirty="0" sz="1300" spc="-55">
                <a:latin typeface="Arial MT"/>
                <a:cs typeface="Arial MT"/>
              </a:rPr>
              <a:t> </a:t>
            </a:r>
            <a:r>
              <a:rPr dirty="0" sz="1300" spc="-60">
                <a:solidFill>
                  <a:srgbClr val="131313"/>
                </a:solidFill>
                <a:latin typeface="Arial MT"/>
                <a:cs typeface="Arial MT"/>
              </a:rPr>
              <a:t>Orgânica</a:t>
            </a:r>
            <a:r>
              <a:rPr dirty="0" sz="1300" spc="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300" spc="-60">
                <a:solidFill>
                  <a:srgbClr val="1C1C1C"/>
                </a:solidFill>
                <a:latin typeface="Arial MT"/>
                <a:cs typeface="Arial MT"/>
              </a:rPr>
              <a:t>do</a:t>
            </a:r>
            <a:r>
              <a:rPr dirty="0" sz="1300" spc="-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00" spc="-50">
                <a:solidFill>
                  <a:srgbClr val="181818"/>
                </a:solidFill>
                <a:latin typeface="Arial MT"/>
                <a:cs typeface="Arial MT"/>
              </a:rPr>
              <a:t>Municipio</a:t>
            </a:r>
            <a:r>
              <a:rPr dirty="0" sz="1300" spc="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00" spc="-55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13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300" spc="-10">
                <a:solidFill>
                  <a:srgbClr val="0A0A0A"/>
                </a:solidFill>
                <a:latin typeface="Arial MT"/>
                <a:cs typeface="Arial MT"/>
              </a:rPr>
              <a:t>Seropédica,</a:t>
            </a: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20"/>
              </a:spcBef>
            </a:pPr>
            <a:endParaRPr sz="13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</a:pPr>
            <a:r>
              <a:rPr dirty="0" sz="1250" spc="-10" b="1">
                <a:solidFill>
                  <a:srgbClr val="151515"/>
                </a:solidFill>
                <a:latin typeface="Arial"/>
                <a:cs typeface="Arial"/>
              </a:rPr>
              <a:t>DECRETA:</a:t>
            </a:r>
            <a:endParaRPr sz="12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50">
              <a:latin typeface="Arial"/>
              <a:cs typeface="Arial"/>
            </a:endParaRPr>
          </a:p>
          <a:p>
            <a:pPr algn="just" marL="19050" marR="5715" indent="2540">
              <a:lnSpc>
                <a:spcPct val="92200"/>
              </a:lnSpc>
            </a:pPr>
            <a:r>
              <a:rPr dirty="0" sz="1250">
                <a:solidFill>
                  <a:srgbClr val="232323"/>
                </a:solidFill>
                <a:latin typeface="Arial MT"/>
                <a:cs typeface="Arial MT"/>
              </a:rPr>
              <a:t>Art.</a:t>
            </a:r>
            <a:r>
              <a:rPr dirty="0" sz="1250" spc="-9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D1D1D"/>
                </a:solidFill>
                <a:latin typeface="Arial MT"/>
                <a:cs typeface="Arial MT"/>
              </a:rPr>
              <a:t>1•</a:t>
            </a:r>
            <a:r>
              <a:rPr dirty="0" sz="1250" spc="-7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080808"/>
                </a:solidFill>
                <a:latin typeface="Arial MT"/>
                <a:cs typeface="Arial MT"/>
              </a:rPr>
              <a:t>É</a:t>
            </a:r>
            <a:r>
              <a:rPr dirty="0" sz="1250" spc="-5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250" spc="-25">
                <a:latin typeface="Arial MT"/>
                <a:cs typeface="Arial MT"/>
              </a:rPr>
              <a:t>declarado</a:t>
            </a:r>
            <a:r>
              <a:rPr dirty="0" sz="1250" spc="35"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11111"/>
                </a:solidFill>
                <a:latin typeface="Arial MT"/>
                <a:cs typeface="Arial MT"/>
              </a:rPr>
              <a:t>luto</a:t>
            </a:r>
            <a:r>
              <a:rPr dirty="0" sz="12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Arial MT"/>
                <a:cs typeface="Arial MT"/>
              </a:rPr>
              <a:t>oficial</a:t>
            </a:r>
            <a:r>
              <a:rPr dirty="0" sz="125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0F0F0F"/>
                </a:solidFill>
                <a:latin typeface="Arial MT"/>
                <a:cs typeface="Arial MT"/>
              </a:rPr>
              <a:t>em</a:t>
            </a:r>
            <a:r>
              <a:rPr dirty="0" sz="1250" spc="-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50">
                <a:latin typeface="Arial MT"/>
                <a:cs typeface="Arial MT"/>
              </a:rPr>
              <a:t>todo</a:t>
            </a:r>
            <a:r>
              <a:rPr dirty="0" sz="1250" spc="-10"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51515"/>
                </a:solidFill>
                <a:latin typeface="Arial MT"/>
                <a:cs typeface="Arial MT"/>
              </a:rPr>
              <a:t>o</a:t>
            </a:r>
            <a:r>
              <a:rPr dirty="0" sz="1250" spc="-5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250" spc="-25">
                <a:latin typeface="Arial MT"/>
                <a:cs typeface="Arial MT"/>
              </a:rPr>
              <a:t>Município,</a:t>
            </a:r>
            <a:r>
              <a:rPr dirty="0" sz="1250" spc="40"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Arial MT"/>
                <a:cs typeface="Arial MT"/>
              </a:rPr>
              <a:t>pelo</a:t>
            </a:r>
            <a:r>
              <a:rPr dirty="0" sz="125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Arial MT"/>
                <a:cs typeface="Arial MT"/>
              </a:rPr>
              <a:t>período</a:t>
            </a:r>
            <a:r>
              <a:rPr dirty="0" sz="12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1250" spc="-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31313"/>
                </a:solidFill>
                <a:latin typeface="Arial MT"/>
                <a:cs typeface="Arial MT"/>
              </a:rPr>
              <a:t>três</a:t>
            </a:r>
            <a:r>
              <a:rPr dirty="0" sz="1250" spc="-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50">
                <a:latin typeface="Arial MT"/>
                <a:cs typeface="Arial MT"/>
              </a:rPr>
              <a:t>dias,</a:t>
            </a:r>
            <a:r>
              <a:rPr dirty="0" sz="1250" spc="-5">
                <a:latin typeface="Arial MT"/>
                <a:cs typeface="Arial MT"/>
              </a:rPr>
              <a:t> </a:t>
            </a:r>
            <a:r>
              <a:rPr dirty="0" sz="1250" spc="-10">
                <a:latin typeface="Arial MT"/>
                <a:cs typeface="Arial MT"/>
              </a:rPr>
              <a:t>contado </a:t>
            </a:r>
            <a:r>
              <a:rPr dirty="0" sz="1250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1250" spc="-8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250" spc="-25">
                <a:solidFill>
                  <a:srgbClr val="0C0C0C"/>
                </a:solidFill>
                <a:latin typeface="Arial MT"/>
                <a:cs typeface="Arial MT"/>
              </a:rPr>
              <a:t>data</a:t>
            </a:r>
            <a:r>
              <a:rPr dirty="0" sz="1250" spc="-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1250" spc="-7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50" spc="-35">
                <a:latin typeface="Arial MT"/>
                <a:cs typeface="Arial MT"/>
              </a:rPr>
              <a:t>publicação</a:t>
            </a:r>
            <a:r>
              <a:rPr dirty="0" sz="1250">
                <a:latin typeface="Arial MT"/>
                <a:cs typeface="Arial MT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Arial MT"/>
                <a:cs typeface="Arial MT"/>
              </a:rPr>
              <a:t>deste</a:t>
            </a:r>
            <a:r>
              <a:rPr dirty="0" sz="1250" spc="-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50" spc="-30">
                <a:latin typeface="Arial MT"/>
                <a:cs typeface="Arial MT"/>
              </a:rPr>
              <a:t>Decreto,</a:t>
            </a:r>
            <a:r>
              <a:rPr dirty="0" sz="1250" spc="10"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212121"/>
                </a:solidFill>
                <a:latin typeface="Arial MT"/>
                <a:cs typeface="Arial MT"/>
              </a:rPr>
              <a:t>em</a:t>
            </a:r>
            <a:r>
              <a:rPr dirty="0" sz="1250" spc="-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250" spc="-25">
                <a:latin typeface="Arial MT"/>
                <a:cs typeface="Arial MT"/>
              </a:rPr>
              <a:t>sinal</a:t>
            </a:r>
            <a:r>
              <a:rPr dirty="0" sz="1250" spc="-60"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1250" spc="-9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50" spc="-25">
                <a:latin typeface="Arial MT"/>
                <a:cs typeface="Arial MT"/>
              </a:rPr>
              <a:t>pesar</a:t>
            </a:r>
            <a:r>
              <a:rPr dirty="0" sz="1250" spc="-35">
                <a:latin typeface="Arial MT"/>
                <a:cs typeface="Arial MT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Arial MT"/>
                <a:cs typeface="Arial MT"/>
              </a:rPr>
              <a:t>pelo</a:t>
            </a:r>
            <a:r>
              <a:rPr dirty="0" sz="1250" spc="-7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50" spc="-35">
                <a:latin typeface="Arial MT"/>
                <a:cs typeface="Arial MT"/>
              </a:rPr>
              <a:t>falecimento</a:t>
            </a:r>
            <a:r>
              <a:rPr dirty="0" sz="1250" spc="-5"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C1C1C"/>
                </a:solidFill>
                <a:latin typeface="Arial MT"/>
                <a:cs typeface="Arial MT"/>
              </a:rPr>
              <a:t>do</a:t>
            </a:r>
            <a:r>
              <a:rPr dirty="0" sz="1250" spc="-8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latin typeface="Arial MT"/>
                <a:cs typeface="Arial MT"/>
              </a:rPr>
              <a:t>funcionário </a:t>
            </a:r>
            <a:r>
              <a:rPr dirty="0" sz="1250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12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250" spc="-20">
                <a:latin typeface="Arial MT"/>
                <a:cs typeface="Arial MT"/>
              </a:rPr>
              <a:t>Secretaria</a:t>
            </a:r>
            <a:r>
              <a:rPr dirty="0" sz="1250" spc="60">
                <a:latin typeface="Arial MT"/>
                <a:cs typeface="Arial MT"/>
              </a:rPr>
              <a:t> </a:t>
            </a:r>
            <a:r>
              <a:rPr dirty="0" sz="1250" spc="-20">
                <a:solidFill>
                  <a:srgbClr val="080808"/>
                </a:solidFill>
                <a:latin typeface="Arial MT"/>
                <a:cs typeface="Arial MT"/>
              </a:rPr>
              <a:t>Municipal</a:t>
            </a:r>
            <a:r>
              <a:rPr dirty="0" sz="1250" spc="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125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Arial MT"/>
                <a:cs typeface="Arial MT"/>
              </a:rPr>
              <a:t>Serviços</a:t>
            </a:r>
            <a:r>
              <a:rPr dirty="0" sz="1250" spc="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latin typeface="Arial MT"/>
                <a:cs typeface="Arial MT"/>
              </a:rPr>
              <a:t>Públicos</a:t>
            </a:r>
            <a:r>
              <a:rPr dirty="0" sz="1250" spc="35"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1250" spc="-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Arial MT"/>
                <a:cs typeface="Arial MT"/>
              </a:rPr>
              <a:t>Transportes</a:t>
            </a:r>
            <a:r>
              <a:rPr dirty="0" sz="1250" spc="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0C0C0C"/>
                </a:solidFill>
                <a:latin typeface="Arial MT"/>
                <a:cs typeface="Arial MT"/>
              </a:rPr>
              <a:t>William</a:t>
            </a:r>
            <a:r>
              <a:rPr dirty="0" sz="1250" spc="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Arial MT"/>
                <a:cs typeface="Arial MT"/>
              </a:rPr>
              <a:t>Jefferson</a:t>
            </a:r>
            <a:r>
              <a:rPr dirty="0" sz="1250" spc="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Arial MT"/>
                <a:cs typeface="Arial MT"/>
              </a:rPr>
              <a:t>Vernek </a:t>
            </a:r>
            <a:r>
              <a:rPr dirty="0" sz="1250" spc="-10">
                <a:solidFill>
                  <a:srgbClr val="1C1C1C"/>
                </a:solidFill>
                <a:latin typeface="Arial MT"/>
                <a:cs typeface="Arial MT"/>
              </a:rPr>
              <a:t>dos</a:t>
            </a:r>
            <a:r>
              <a:rPr dirty="0" sz="1250" spc="-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Arial MT"/>
                <a:cs typeface="Arial MT"/>
              </a:rPr>
              <a:t>Santos.</a:t>
            </a:r>
            <a:endParaRPr sz="12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65"/>
              </a:spcBef>
            </a:pPr>
            <a:endParaRPr sz="1250">
              <a:latin typeface="Arial MT"/>
              <a:cs typeface="Arial MT"/>
            </a:endParaRPr>
          </a:p>
          <a:p>
            <a:pPr algn="just" marL="24765">
              <a:lnSpc>
                <a:spcPct val="100000"/>
              </a:lnSpc>
            </a:pPr>
            <a:r>
              <a:rPr dirty="0" sz="1300">
                <a:solidFill>
                  <a:srgbClr val="1F1F1F"/>
                </a:solidFill>
                <a:latin typeface="Arial MT"/>
                <a:cs typeface="Arial MT"/>
              </a:rPr>
              <a:t>Art.</a:t>
            </a:r>
            <a:r>
              <a:rPr dirty="0" sz="1300" spc="-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00">
                <a:solidFill>
                  <a:srgbClr val="111111"/>
                </a:solidFill>
                <a:latin typeface="Arial MT"/>
                <a:cs typeface="Arial MT"/>
              </a:rPr>
              <a:t>2•</a:t>
            </a:r>
            <a:r>
              <a:rPr dirty="0" sz="1300" spc="-1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300" spc="-60">
                <a:solidFill>
                  <a:srgbClr val="161616"/>
                </a:solidFill>
                <a:latin typeface="Arial MT"/>
                <a:cs typeface="Arial MT"/>
              </a:rPr>
              <a:t>Este</a:t>
            </a:r>
            <a:r>
              <a:rPr dirty="0" sz="130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300" spc="-65">
                <a:latin typeface="Arial MT"/>
                <a:cs typeface="Arial MT"/>
              </a:rPr>
              <a:t>Decreto</a:t>
            </a:r>
            <a:r>
              <a:rPr dirty="0" sz="1300" spc="20">
                <a:latin typeface="Arial MT"/>
                <a:cs typeface="Arial MT"/>
              </a:rPr>
              <a:t> </a:t>
            </a:r>
            <a:r>
              <a:rPr dirty="0" sz="1300" spc="-55">
                <a:solidFill>
                  <a:srgbClr val="1C1C1C"/>
                </a:solidFill>
                <a:latin typeface="Arial MT"/>
                <a:cs typeface="Arial MT"/>
              </a:rPr>
              <a:t>entra</a:t>
            </a:r>
            <a:r>
              <a:rPr dirty="0" sz="130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00" spc="-80">
                <a:solidFill>
                  <a:srgbClr val="1F1F1F"/>
                </a:solidFill>
                <a:latin typeface="Arial MT"/>
                <a:cs typeface="Arial MT"/>
              </a:rPr>
              <a:t>em</a:t>
            </a:r>
            <a:r>
              <a:rPr dirty="0" sz="130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00" spc="-60">
                <a:solidFill>
                  <a:srgbClr val="050505"/>
                </a:solidFill>
                <a:latin typeface="Arial MT"/>
                <a:cs typeface="Arial MT"/>
              </a:rPr>
              <a:t>vigor</a:t>
            </a:r>
            <a:r>
              <a:rPr dirty="0" sz="1300" spc="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1300" spc="-65">
                <a:solidFill>
                  <a:srgbClr val="262626"/>
                </a:solidFill>
                <a:latin typeface="Arial MT"/>
                <a:cs typeface="Arial MT"/>
              </a:rPr>
              <a:t>na</a:t>
            </a:r>
            <a:r>
              <a:rPr dirty="0" sz="13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00" spc="-70">
                <a:solidFill>
                  <a:srgbClr val="181818"/>
                </a:solidFill>
                <a:latin typeface="Arial MT"/>
                <a:cs typeface="Arial MT"/>
              </a:rPr>
              <a:t>data</a:t>
            </a:r>
            <a:r>
              <a:rPr dirty="0" sz="1300" spc="-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00" spc="-6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1300" spc="-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300" spc="-70">
                <a:solidFill>
                  <a:srgbClr val="0C0C0C"/>
                </a:solidFill>
                <a:latin typeface="Arial MT"/>
                <a:cs typeface="Arial MT"/>
              </a:rPr>
              <a:t>sua</a:t>
            </a:r>
            <a:r>
              <a:rPr dirty="0" sz="1300" spc="-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300" spc="-10">
                <a:solidFill>
                  <a:srgbClr val="151515"/>
                </a:solidFill>
                <a:latin typeface="Arial MT"/>
                <a:cs typeface="Arial MT"/>
              </a:rPr>
              <a:t>publicação.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487541" y="7022858"/>
            <a:ext cx="235521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5">
                <a:solidFill>
                  <a:srgbClr val="1A1A1A"/>
                </a:solidFill>
                <a:latin typeface="Arial MT"/>
                <a:cs typeface="Arial MT"/>
              </a:rPr>
              <a:t>Seropédica,</a:t>
            </a:r>
            <a:r>
              <a:rPr dirty="0" sz="12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Arial MT"/>
                <a:cs typeface="Arial MT"/>
              </a:rPr>
              <a:t>08</a:t>
            </a:r>
            <a:r>
              <a:rPr dirty="0" sz="1250" spc="-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250" spc="-2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1250" spc="-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50" spc="-25">
                <a:solidFill>
                  <a:srgbClr val="0C0C0C"/>
                </a:solidFill>
                <a:latin typeface="Arial MT"/>
                <a:cs typeface="Arial MT"/>
              </a:rPr>
              <a:t>agosto</a:t>
            </a:r>
            <a:r>
              <a:rPr dirty="0" sz="125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1250" spc="-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Arial MT"/>
                <a:cs typeface="Arial MT"/>
              </a:rPr>
              <a:t>2024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35363" y="8609902"/>
            <a:ext cx="1216660" cy="411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7834">
              <a:lnSpc>
                <a:spcPts val="1520"/>
              </a:lnSpc>
              <a:spcBef>
                <a:spcPts val="100"/>
              </a:spcBef>
            </a:pPr>
            <a:r>
              <a:rPr dirty="0" sz="1350" spc="-225">
                <a:solidFill>
                  <a:srgbClr val="181818"/>
                </a:solidFill>
                <a:latin typeface="Arial Black"/>
                <a:cs typeface="Arial Black"/>
              </a:rPr>
              <a:t>Lucas</a:t>
            </a:r>
            <a:r>
              <a:rPr dirty="0" sz="1350" spc="-5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1350" spc="-35">
                <a:solidFill>
                  <a:srgbClr val="2A2A2A"/>
                </a:solidFill>
                <a:latin typeface="Arial Black"/>
                <a:cs typeface="Arial Black"/>
              </a:rPr>
              <a:t>Du</a:t>
            </a:r>
            <a:endParaRPr sz="1350">
              <a:latin typeface="Arial Black"/>
              <a:cs typeface="Arial Black"/>
            </a:endParaRPr>
          </a:p>
          <a:p>
            <a:pPr marL="12700">
              <a:lnSpc>
                <a:spcPts val="1520"/>
              </a:lnSpc>
            </a:pPr>
            <a:r>
              <a:rPr dirty="0" sz="1350" spc="-25">
                <a:solidFill>
                  <a:srgbClr val="1F1F1F"/>
                </a:solidFill>
                <a:latin typeface="Arial MT"/>
                <a:cs typeface="Arial MT"/>
              </a:rPr>
              <a:t>Prefeito</a:t>
            </a:r>
            <a:r>
              <a:rPr dirty="0" sz="1350" spc="-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Arial MT"/>
                <a:cs typeface="Arial MT"/>
              </a:rPr>
              <a:t>do</a:t>
            </a:r>
            <a:r>
              <a:rPr dirty="0" sz="1350" spc="-9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F1F1F"/>
                </a:solidFill>
                <a:latin typeface="Arial MT"/>
                <a:cs typeface="Arial MT"/>
              </a:rPr>
              <a:t>Mu</a:t>
            </a:r>
            <a:r>
              <a:rPr dirty="0" sz="1350" spc="2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110">
                <a:latin typeface="Arial MT"/>
                <a:cs typeface="Arial MT"/>
              </a:rPr>
              <a:t>"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3370" y="8609902"/>
            <a:ext cx="1235075" cy="411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0325">
              <a:lnSpc>
                <a:spcPts val="1520"/>
              </a:lnSpc>
              <a:spcBef>
                <a:spcPts val="100"/>
              </a:spcBef>
            </a:pPr>
            <a:r>
              <a:rPr dirty="0" sz="1350" spc="-175">
                <a:solidFill>
                  <a:srgbClr val="181818"/>
                </a:solidFill>
                <a:latin typeface="Arial Black"/>
                <a:cs typeface="Arial Black"/>
              </a:rPr>
              <a:t>os</a:t>
            </a:r>
            <a:r>
              <a:rPr dirty="0" sz="1350" spc="-95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1350" spc="-20">
                <a:solidFill>
                  <a:srgbClr val="161616"/>
                </a:solidFill>
                <a:latin typeface="Arial Black"/>
                <a:cs typeface="Arial Black"/>
              </a:rPr>
              <a:t>Sant</a:t>
            </a:r>
            <a:endParaRPr sz="1350">
              <a:latin typeface="Arial Black"/>
              <a:cs typeface="Arial Black"/>
            </a:endParaRPr>
          </a:p>
          <a:p>
            <a:pPr marL="12700">
              <a:lnSpc>
                <a:spcPts val="1520"/>
              </a:lnSpc>
            </a:pPr>
            <a:r>
              <a:rPr dirty="0" sz="1350">
                <a:solidFill>
                  <a:srgbClr val="181818"/>
                </a:solidFill>
                <a:latin typeface="Arial MT"/>
                <a:cs typeface="Arial MT"/>
              </a:rPr>
              <a:t>io</a:t>
            </a:r>
            <a:r>
              <a:rPr dirty="0" sz="1350" spc="-9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61616"/>
                </a:solidFill>
                <a:latin typeface="Arial MT"/>
                <a:cs typeface="Arial MT"/>
              </a:rPr>
              <a:t>ae</a:t>
            </a:r>
            <a:r>
              <a:rPr dirty="0" sz="13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81818"/>
                </a:solidFill>
                <a:latin typeface="Arial MT"/>
                <a:cs typeface="Arial MT"/>
              </a:rPr>
              <a:t>“</a:t>
            </a:r>
            <a:r>
              <a:rPr dirty="0" sz="1350" spc="100">
                <a:solidFill>
                  <a:srgbClr val="181818"/>
                </a:solidFill>
                <a:latin typeface="Arial MT"/>
                <a:cs typeface="Arial MT"/>
              </a:rPr>
              <a:t>  </a:t>
            </a:r>
            <a:r>
              <a:rPr dirty="0" sz="1350" spc="-30">
                <a:solidFill>
                  <a:srgbClr val="1C1C1C"/>
                </a:solidFill>
                <a:latin typeface="Arial MT"/>
                <a:cs typeface="Arial MT"/>
              </a:rPr>
              <a:t>ropédica</a:t>
            </a:r>
            <a:endParaRPr sz="1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2025-07-23T19:36:32Z</dcterms:created>
  <dcterms:modified xsi:type="dcterms:W3CDTF">2025-07-23T19:36:32Z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2024-08-08T00:00:00Z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