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63922" y="454020"/>
            <a:ext cx="688287" cy="69779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6058" y="9721852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87150" y="9124615"/>
            <a:ext cx="1894839" cy="0"/>
          </a:xfrm>
          <a:custGeom>
            <a:avLst/>
            <a:gdLst/>
            <a:ahLst/>
            <a:cxnLst/>
            <a:rect l="l" t="t" r="r" b="b"/>
            <a:pathLst>
              <a:path w="1894839" h="0">
                <a:moveTo>
                  <a:pt x="0" y="0"/>
                </a:moveTo>
                <a:lnTo>
                  <a:pt x="1894312" y="0"/>
                </a:lnTo>
              </a:path>
            </a:pathLst>
          </a:custGeom>
          <a:ln w="15235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96921" y="1330069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20004" y="356256"/>
            <a:ext cx="306641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6114" indent="3175">
              <a:lnSpc>
                <a:spcPct val="1225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156763" y="1564694"/>
            <a:ext cx="2863850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4013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>
                <a:latin typeface="Arial MT"/>
                <a:cs typeface="Arial MT"/>
              </a:rPr>
              <a:t> N°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2720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16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agosto,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4604" marR="125730" indent="-2540">
              <a:lnSpc>
                <a:spcPts val="890"/>
              </a:lnSpc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R$200.000,00,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71289" y="2731744"/>
            <a:ext cx="6271895" cy="9156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1210">
              <a:lnSpc>
                <a:spcPct val="13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Ihe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 E</a:t>
            </a:r>
            <a:r>
              <a:rPr dirty="0" u="heavy" sz="750" spc="-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3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6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-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5606" y="4379931"/>
            <a:ext cx="188404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8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5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16959" y="4681904"/>
            <a:ext cx="526224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baseline="3472" sz="1200" spc="-37">
                <a:latin typeface="Arial MT"/>
                <a:cs typeface="Arial MT"/>
              </a:rPr>
              <a:t>MANUTEN</a:t>
            </a:r>
            <a:r>
              <a:rPr dirty="0" sz="800" spc="-25">
                <a:latin typeface="Arial MT"/>
                <a:cs typeface="Arial MT"/>
              </a:rPr>
              <a:t>CÃ</a:t>
            </a:r>
            <a:r>
              <a:rPr dirty="0" baseline="3472" sz="1200" spc="-37">
                <a:latin typeface="Arial MT"/>
                <a:cs typeface="Arial MT"/>
              </a:rPr>
              <a:t>O</a:t>
            </a:r>
            <a:r>
              <a:rPr dirty="0" baseline="3472" sz="1200" spc="-52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31313"/>
                </a:solidFill>
                <a:latin typeface="Arial MT"/>
                <a:cs typeface="Arial MT"/>
              </a:rPr>
              <a:t>/</a:t>
            </a:r>
            <a:r>
              <a:rPr dirty="0" baseline="3472" sz="1200" spc="-89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OPERACIONALIZACÃO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DAS</a:t>
            </a:r>
            <a:r>
              <a:rPr dirty="0" baseline="3472" sz="1200" spc="-22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UNIDADES</a:t>
            </a:r>
            <a:r>
              <a:rPr dirty="0" baseline="3472" sz="1200" spc="6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DE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SAÜDE</a:t>
            </a:r>
            <a:r>
              <a:rPr dirty="0" baseline="3472" sz="1200" spc="67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43434"/>
                </a:solidFill>
                <a:latin typeface="Arial MT"/>
                <a:cs typeface="Arial MT"/>
              </a:rPr>
              <a:t>/</a:t>
            </a:r>
            <a:r>
              <a:rPr dirty="0" baseline="3472" sz="1200" spc="-37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CEMES</a:t>
            </a:r>
            <a:r>
              <a:rPr dirty="0" baseline="3472" sz="1200" spc="44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51515"/>
                </a:solidFill>
                <a:latin typeface="Arial MT"/>
                <a:cs typeface="Arial MT"/>
              </a:rPr>
              <a:t>/</a:t>
            </a:r>
            <a:r>
              <a:rPr dirty="0" baseline="3472" sz="1200" spc="-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SAMU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192/SAÚDE</a:t>
            </a:r>
            <a:r>
              <a:rPr dirty="0" baseline="3472" sz="1200" spc="60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MENTAL/UPA</a:t>
            </a:r>
            <a:r>
              <a:rPr dirty="0" baseline="3472" sz="1200" spc="179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2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44415" y="4687998"/>
            <a:ext cx="588645" cy="54356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17333" y="5084124"/>
            <a:ext cx="16979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OUTROS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57280" y="5038418"/>
            <a:ext cx="2143760" cy="69024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488315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Governo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12700" marR="703580">
              <a:lnSpc>
                <a:spcPts val="1370"/>
              </a:lnSpc>
              <a:spcBef>
                <a:spcPts val="60"/>
              </a:spcBef>
            </a:pPr>
            <a:r>
              <a:rPr dirty="0" sz="800" spc="-10" b="1">
                <a:latin typeface="Arial"/>
                <a:cs typeface="Arial"/>
              </a:rPr>
              <a:t>Total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 b="1">
                <a:latin typeface="Arial"/>
                <a:cs typeface="Arial"/>
              </a:rPr>
              <a:t>Projeto</a:t>
            </a:r>
            <a:r>
              <a:rPr dirty="0" sz="800" spc="4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 Unidade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4970">
              <a:lnSpc>
                <a:spcPct val="100000"/>
              </a:lnSpc>
              <a:spcBef>
                <a:spcPts val="15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95609" y="5038418"/>
            <a:ext cx="511175" cy="69024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25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405"/>
              </a:spcBef>
            </a:pPr>
            <a:r>
              <a:rPr dirty="0" sz="800" spc="-30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68607" y="5778869"/>
            <a:ext cx="579310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presente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parãgrafo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920872" y="6123194"/>
            <a:ext cx="159448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1697" y="6475712"/>
            <a:ext cx="1880870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heavy" sz="750" spc="29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9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5" b="1">
                <a:latin typeface="Arial"/>
                <a:cs typeface="Arial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018176" y="6115831"/>
            <a:ext cx="631190" cy="37338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latin typeface="Arial MT"/>
                <a:cs typeface="Arial MT"/>
              </a:rPr>
              <a:t>R$200.000,00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$200.000,00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729667" y="6846353"/>
          <a:ext cx="6378575" cy="1152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6600"/>
                <a:gridCol w="5027295"/>
                <a:gridCol w="537210"/>
              </a:tblGrid>
              <a:tr h="14478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85160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6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63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38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53670">
                <a:tc>
                  <a:txBody>
                    <a:bodyPr/>
                    <a:lstStyle/>
                    <a:p>
                      <a:pPr marL="238760">
                        <a:lnSpc>
                          <a:spcPts val="869"/>
                        </a:lnSpc>
                        <a:spcBef>
                          <a:spcPts val="24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869"/>
                        </a:lnSpc>
                        <a:spcBef>
                          <a:spcPts val="24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2866002" y="8585270"/>
            <a:ext cx="18973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Gabinete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 Prefeito,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16</a:t>
            </a:r>
            <a:r>
              <a:rPr dirty="0" sz="800" spc="3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agosto,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105820" y="9738354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54142" y="9738354"/>
            <a:ext cx="47244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3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7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2025-07-23T19:25:40Z</dcterms:created>
  <dcterms:modified xsi:type="dcterms:W3CDTF">2025-07-23T19:25:40Z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2024-08-16T00:00:00Z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