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1722" y="9770609"/>
            <a:ext cx="311287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21469" y="9785335"/>
            <a:ext cx="490423" cy="1348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692" y="572859"/>
            <a:ext cx="694378" cy="65513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0736" y="9779748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44645" y="1401677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71530" y="420244"/>
            <a:ext cx="307848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335" marR="1946910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 </a:t>
            </a:r>
            <a:r>
              <a:rPr dirty="0" sz="800" spc="-40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40"/>
              <a:t>Servaux</a:t>
            </a:r>
            <a:endParaRPr sz="800"/>
          </a:p>
        </p:txBody>
      </p:sp>
      <p:sp>
        <p:nvSpPr>
          <p:cNvPr id="18" name="object 18" descr=""/>
          <p:cNvSpPr txBox="1"/>
          <p:nvPr/>
        </p:nvSpPr>
        <p:spPr>
          <a:xfrm>
            <a:off x="6406241" y="9794476"/>
            <a:ext cx="483870" cy="121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>
                <a:latin typeface="Lucida Sans Unicode"/>
                <a:cs typeface="Lucida Sans Unicode"/>
              </a:rPr>
              <a:t>Página</a:t>
            </a:r>
            <a:r>
              <a:rPr dirty="0" sz="600">
                <a:latin typeface="Lucida Sans Unicode"/>
                <a:cs typeface="Lucida Sans Unicode"/>
              </a:rPr>
              <a:t> </a:t>
            </a:r>
            <a:r>
              <a:rPr dirty="0" sz="600" spc="-30">
                <a:latin typeface="Lucida Sans Unicode"/>
                <a:cs typeface="Lucida Sans Unicode"/>
              </a:rPr>
              <a:t>1 </a:t>
            </a:r>
            <a:r>
              <a:rPr dirty="0" sz="600" spc="-50">
                <a:latin typeface="Lucida Sans Unicode"/>
                <a:cs typeface="Lucida Sans Unicode"/>
              </a:rPr>
              <a:t>de</a:t>
            </a:r>
            <a:r>
              <a:rPr dirty="0" sz="600" spc="-30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3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691" y="1613449"/>
            <a:ext cx="287083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4585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Decreto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N’</a:t>
            </a:r>
            <a:r>
              <a:rPr dirty="0" sz="800" spc="-13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2706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 </a:t>
            </a:r>
            <a:r>
              <a:rPr dirty="0" sz="800">
                <a:latin typeface="Lucida Sans Unicode"/>
                <a:cs typeface="Lucida Sans Unicode"/>
              </a:rPr>
              <a:t>31</a:t>
            </a:r>
            <a:r>
              <a:rPr dirty="0" sz="800" spc="3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6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julho,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6990">
              <a:lnSpc>
                <a:spcPts val="910"/>
              </a:lnSpc>
            </a:pPr>
            <a:r>
              <a:rPr dirty="0" sz="800" spc="-70">
                <a:latin typeface="Lucida Sans Unicode"/>
                <a:cs typeface="Lucida Sans Unicode"/>
              </a:rPr>
              <a:t>Abre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valor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total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R$1.896.510,08,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5">
                <a:latin typeface="Lucida Sans Unicode"/>
                <a:cs typeface="Lucida Sans Unicode"/>
              </a:rPr>
              <a:t>fins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45">
                <a:latin typeface="Lucida Sans Unicode"/>
                <a:cs typeface="Lucida Sans Unicode"/>
              </a:rPr>
              <a:t> especifica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outras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providëncias.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26025" y="2780499"/>
            <a:ext cx="628332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5655">
              <a:lnSpc>
                <a:spcPct val="14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suas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atribuições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que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Ihe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confere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art.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18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823/2023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datada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21/12/2023,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 spc="-3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6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8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1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3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Fica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as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dotaçöes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0342" y="4439417"/>
            <a:ext cx="261048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 spc="-4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DotayÕes</a:t>
            </a:r>
            <a:r>
              <a:rPr dirty="0" u="heavy" sz="800" spc="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4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5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1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78062" y="4819542"/>
          <a:ext cx="6391910" cy="331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4940935"/>
                <a:gridCol w="671195"/>
              </a:tblGrid>
              <a:tr h="148590">
                <a:tc>
                  <a:txBody>
                    <a:bodyPr/>
                    <a:lstStyle/>
                    <a:p>
                      <a:pPr marL="3619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Operacionalizacão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580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OBRIGACÕES</a:t>
                      </a:r>
                      <a:r>
                        <a:rPr dirty="0" baseline="3472" sz="1200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baseline="3472" sz="1200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472" sz="1200" spc="-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32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22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25800" algn="l"/>
                        </a:tabLst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Obrisacöes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/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Râ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Fazenda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1.169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Encarqos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Divida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00" spc="2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PASEP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707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JUROS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baseline="3472" sz="1200" spc="18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2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baseline="3472" sz="1200" spc="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472" sz="1200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CONTRATO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580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baseline="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PNAE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916.000.00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2580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3472" sz="1200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946.510,08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245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1.896.510,08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21431" y="8183050"/>
            <a:ext cx="580580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</a:t>
            </a:r>
            <a:r>
              <a:rPr dirty="0" sz="800" spc="-45">
                <a:latin typeface="Lucida Sans Unicode"/>
                <a:cs typeface="Lucida Sans Unicode"/>
              </a:rPr>
              <a:t> despesas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serão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com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recursos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parźgrafo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Lei </a:t>
            </a:r>
            <a:r>
              <a:rPr dirty="0" sz="800" spc="-35">
                <a:latin typeface="Lucida Sans Unicode"/>
                <a:cs typeface="Lucida Sans Unicode"/>
              </a:rPr>
              <a:t>Federal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4.320/64,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Inciso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74736" y="8518234"/>
            <a:ext cx="159956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Anulaçăo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Dotaçâo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7296" y="8848607"/>
            <a:ext cx="26117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800" spc="-55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 spc="55">
                <a:latin typeface="Lucida Sans Unicode"/>
                <a:cs typeface="Lucida Sans Unicode"/>
              </a:rPr>
              <a:t>DE</a:t>
            </a:r>
            <a:r>
              <a:rPr dirty="0" sz="950" spc="-3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2184" y="9167271"/>
            <a:ext cx="2481580" cy="5130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59"/>
              </a:spcBef>
              <a:tabLst>
                <a:tab pos="79438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01.09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20">
                <a:latin typeface="Lucida Sans Unicode"/>
                <a:cs typeface="Lucida Sans Unicode"/>
              </a:rPr>
              <a:t>Secretaria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Educação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  <a:tabLst>
                <a:tab pos="795020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2.050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70">
                <a:latin typeface="Lucida Sans Unicode"/>
                <a:cs typeface="Lucida Sans Unicode"/>
              </a:rPr>
              <a:t>Transporte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Escolar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791210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3.3.9.0.30.03</a:t>
            </a:r>
            <a:r>
              <a:rPr dirty="0" sz="800">
                <a:latin typeface="Lucida Sans Unicode"/>
                <a:cs typeface="Lucida Sans Unicode"/>
              </a:rPr>
              <a:t>	OUTROS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MATERIALS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68765" y="8524327"/>
            <a:ext cx="73596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</a:pPr>
            <a:r>
              <a:rPr dirty="0" sz="800" spc="-55">
                <a:latin typeface="Lucida Sans Unicode"/>
                <a:cs typeface="Lucida Sans Unicode"/>
              </a:rPr>
              <a:t>R$1.896.510,08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Lucida Sans Unicode"/>
                <a:cs typeface="Lucida Sans Unicode"/>
              </a:rPr>
              <a:t>$1.896.510,08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88243" y="9542068"/>
            <a:ext cx="348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Lucida Sans Unicode"/>
                <a:cs typeface="Lucida Sans Unicode"/>
              </a:rPr>
              <a:t>PLATE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09123" y="9551210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30.510,08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585048"/>
            <a:ext cx="688287" cy="63075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59873" y="2531150"/>
          <a:ext cx="6551295" cy="7228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755"/>
                <a:gridCol w="4983480"/>
                <a:gridCol w="657860"/>
              </a:tblGrid>
              <a:tr h="151765">
                <a:tc>
                  <a:txBody>
                    <a:bodyPr/>
                    <a:lstStyle/>
                    <a:p>
                      <a:pPr marL="16383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2.050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TransDorte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Escobar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462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325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01.44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Suprimentos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946.510,08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2.848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Manutenção,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Administra0äo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Operacionalizacào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3.3.9.0.30.03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643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334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Segurança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Ordem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2.836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ODeracionalizaçÕo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5165" algn="l"/>
                        </a:tabLst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ObrigaCões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Reqime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Próprio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Cultura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Turismo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208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2.896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Polo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Cultural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Seropédica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lmoosto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160.000,00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5165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8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472" sz="1200" spc="-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472" sz="1200" spc="5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FİSICA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9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938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lmoosto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446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834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081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2.897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Artísticas,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Culturaìs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Fomentos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Cultura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lmoosto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2.899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Proİeto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Escola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Música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199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1990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baseline="3703" sz="1125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baseline="3703" sz="1125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938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1990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3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3703" sz="1125" spc="3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OE</a:t>
                      </a:r>
                      <a:r>
                        <a:rPr dirty="0" baseline="3703" sz="1125" spc="3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703" sz="1125" spc="-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703" sz="1125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89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1290"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25165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3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3703" sz="1125" spc="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35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9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50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1990" algn="l"/>
                        </a:tabLst>
                      </a:pPr>
                      <a:r>
                        <a:rPr dirty="0" baseline="3703" sz="1125" spc="15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baseline="3703" sz="1125" spc="21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baseline="3703" sz="1125" spc="21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155.000,00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9545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2.906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Amoraseropédica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516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199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0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3472" sz="12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3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9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21844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2.908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EScola</a:t>
                      </a:r>
                      <a:r>
                        <a:rPr dirty="0" sz="7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Artes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50736" y="1387965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10665"/>
            <a:ext cx="1517015" cy="0"/>
          </a:xfrm>
          <a:custGeom>
            <a:avLst/>
            <a:gdLst/>
            <a:ahLst/>
            <a:cxnLst/>
            <a:rect l="l" t="t" r="r" b="b"/>
            <a:pathLst>
              <a:path w="1517014" h="0">
                <a:moveTo>
                  <a:pt x="0" y="0"/>
                </a:moveTo>
                <a:lnTo>
                  <a:pt x="1516668" y="0"/>
                </a:lnTo>
              </a:path>
            </a:pathLst>
          </a:custGeom>
          <a:ln w="9141">
            <a:solidFill>
              <a:srgbClr val="6467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36132" y="450716"/>
            <a:ext cx="308038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46275" indent="-3175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Lourenşo,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67396" y="9781568"/>
            <a:ext cx="285750" cy="1225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650" spc="-10">
                <a:latin typeface="Cambria"/>
                <a:cs typeface="Cambria"/>
              </a:rPr>
              <a:t>Servant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5"/>
              <a:t>Página</a:t>
            </a:r>
            <a:r>
              <a:rPr dirty="0" sz="600" spc="20"/>
              <a:t> </a:t>
            </a:r>
            <a:fld id="{81D60167-4931-47E6-BA6A-407CBD079E47}" type="slidenum">
              <a:rPr dirty="0" sz="600"/>
              <a:t>2</a:t>
            </a:fld>
            <a:r>
              <a:rPr dirty="0" sz="600" spc="-70"/>
              <a:t> </a:t>
            </a:r>
            <a:r>
              <a:rPr dirty="0" sz="600" spc="-40"/>
              <a:t>de</a:t>
            </a:r>
            <a:r>
              <a:rPr dirty="0" sz="600" spc="-60"/>
              <a:t> </a:t>
            </a:r>
            <a:r>
              <a:rPr dirty="0" sz="600" spc="-60"/>
              <a:t>3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492524" y="2143240"/>
            <a:ext cx="2607945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heavy" sz="800" spc="-2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Anuladas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05"/>
              </a:spcBef>
            </a:pPr>
            <a:r>
              <a:rPr dirty="0" sz="1000">
                <a:latin typeface="Lucida Sans Unicode"/>
                <a:cs typeface="Lucida Sans Unicode"/>
              </a:rPr>
              <a:t>PREFEITURA</a:t>
            </a:r>
            <a:r>
              <a:rPr dirty="0" sz="1000" spc="1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MUNICIPAL</a:t>
            </a:r>
            <a:r>
              <a:rPr dirty="0" sz="1000" spc="17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DE</a:t>
            </a:r>
            <a:r>
              <a:rPr dirty="0" sz="1000" spc="6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0102" y="4412236"/>
            <a:ext cx="2013087" cy="169115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8193" y="600283"/>
            <a:ext cx="676104" cy="63075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65964" y="9788889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9873" y="1404723"/>
            <a:ext cx="6475095" cy="0"/>
          </a:xfrm>
          <a:custGeom>
            <a:avLst/>
            <a:gdLst/>
            <a:ahLst/>
            <a:cxnLst/>
            <a:rect l="l" t="t" r="r" b="b"/>
            <a:pathLst>
              <a:path w="6475095" h="0">
                <a:moveTo>
                  <a:pt x="0" y="0"/>
                </a:moveTo>
                <a:lnTo>
                  <a:pt x="647477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94913" y="15235"/>
            <a:ext cx="835025" cy="9525"/>
            <a:chOff x="194913" y="15235"/>
            <a:chExt cx="835025" cy="9525"/>
          </a:xfrm>
        </p:grpSpPr>
        <p:sp>
          <p:nvSpPr>
            <p:cNvPr id="7" name="object 7" descr=""/>
            <p:cNvSpPr/>
            <p:nvPr/>
          </p:nvSpPr>
          <p:spPr>
            <a:xfrm>
              <a:off x="194913" y="19806"/>
              <a:ext cx="311150" cy="0"/>
            </a:xfrm>
            <a:custGeom>
              <a:avLst/>
              <a:gdLst/>
              <a:ahLst/>
              <a:cxnLst/>
              <a:rect l="l" t="t" r="r" b="b"/>
              <a:pathLst>
                <a:path w="311150" h="0">
                  <a:moveTo>
                    <a:pt x="0" y="0"/>
                  </a:moveTo>
                  <a:lnTo>
                    <a:pt x="310642" y="0"/>
                  </a:lnTo>
                </a:path>
              </a:pathLst>
            </a:custGeom>
            <a:ln w="9141">
              <a:solidFill>
                <a:srgbClr val="7074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5147" y="19806"/>
              <a:ext cx="484505" cy="0"/>
            </a:xfrm>
            <a:custGeom>
              <a:avLst/>
              <a:gdLst/>
              <a:ahLst/>
              <a:cxnLst/>
              <a:rect l="l" t="t" r="r" b="b"/>
              <a:pathLst>
                <a:path w="484505" h="0">
                  <a:moveTo>
                    <a:pt x="0" y="0"/>
                  </a:moveTo>
                  <a:lnTo>
                    <a:pt x="484237" y="0"/>
                  </a:lnTo>
                </a:path>
              </a:pathLst>
            </a:custGeom>
            <a:ln w="9141">
              <a:solidFill>
                <a:srgbClr val="7074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245616" y="16758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4" h="0">
                <a:moveTo>
                  <a:pt x="0" y="0"/>
                </a:moveTo>
                <a:lnTo>
                  <a:pt x="271051" y="0"/>
                </a:lnTo>
              </a:path>
            </a:pathLst>
          </a:custGeom>
          <a:ln w="9141">
            <a:solidFill>
              <a:srgbClr val="6770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1344173" y="468999"/>
            <a:ext cx="307784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Lucida Sans Unicode"/>
                <a:cs typeface="Lucida Sans Unicode"/>
              </a:rPr>
              <a:t>PREFEITURA</a:t>
            </a:r>
            <a:r>
              <a:rPr dirty="0" sz="1150" spc="11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MUNICIPAL</a:t>
            </a:r>
            <a:r>
              <a:rPr dirty="0" sz="1150" spc="17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65">
                <a:latin typeface="Lucida Sans Unicode"/>
                <a:cs typeface="Lucida Sans Unicode"/>
              </a:rPr>
              <a:t> </a:t>
            </a:r>
            <a:r>
              <a:rPr dirty="0" sz="1150" spc="40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700"/>
              </a:spcBef>
            </a:pPr>
            <a:r>
              <a:rPr dirty="0" sz="750" spc="20">
                <a:latin typeface="Trebuchet MS"/>
                <a:cs typeface="Trebuchet MS"/>
              </a:rPr>
              <a:t>Rua</a:t>
            </a:r>
            <a:r>
              <a:rPr dirty="0" sz="750" spc="225">
                <a:latin typeface="Trebuchet MS"/>
                <a:cs typeface="Trebuchet MS"/>
              </a:rPr>
              <a:t> </a:t>
            </a:r>
            <a:r>
              <a:rPr dirty="0" sz="750" spc="20">
                <a:latin typeface="Trebuchet MS"/>
                <a:cs typeface="Trebuchet MS"/>
              </a:rPr>
              <a:t>Maria</a:t>
            </a:r>
            <a:r>
              <a:rPr dirty="0" sz="750" spc="80">
                <a:latin typeface="Trebuchet MS"/>
                <a:cs typeface="Trebuchet MS"/>
              </a:rPr>
              <a:t> </a:t>
            </a:r>
            <a:r>
              <a:rPr dirty="0" sz="750" spc="20">
                <a:latin typeface="Trebuchet MS"/>
                <a:cs typeface="Trebuchet MS"/>
              </a:rPr>
              <a:t>Lourenço,</a:t>
            </a:r>
            <a:r>
              <a:rPr dirty="0" sz="750" spc="25">
                <a:latin typeface="Trebuchet MS"/>
                <a:cs typeface="Trebuchet MS"/>
              </a:rPr>
              <a:t> </a:t>
            </a:r>
            <a:r>
              <a:rPr dirty="0" sz="750" spc="-25">
                <a:latin typeface="Trebuchet MS"/>
                <a:cs typeface="Trebuchet MS"/>
              </a:rPr>
              <a:t>18</a:t>
            </a:r>
            <a:endParaRPr sz="750">
              <a:latin typeface="Trebuchet MS"/>
              <a:cs typeface="Trebuchet MS"/>
            </a:endParaRPr>
          </a:p>
          <a:p>
            <a:pPr marL="16510">
              <a:lnSpc>
                <a:spcPct val="100000"/>
              </a:lnSpc>
              <a:spcBef>
                <a:spcPts val="245"/>
              </a:spcBef>
            </a:pPr>
            <a:r>
              <a:rPr dirty="0" sz="800" spc="-25">
                <a:latin typeface="Lucida Sans Unicode"/>
                <a:cs typeface="Lucida Sans Unicode"/>
              </a:rPr>
              <a:t>Fazenda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7230" rIns="0" bIns="0" rtlCol="0" vert="horz">
            <a:spAutoFit/>
          </a:bodyPr>
          <a:lstStyle/>
          <a:p>
            <a:pPr marL="32384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65"/>
              </a:spcBef>
            </a:pPr>
            <a:r>
              <a:rPr dirty="0"/>
              <a:t>Página</a:t>
            </a:r>
            <a:r>
              <a:rPr dirty="0" spc="15"/>
              <a:t> </a:t>
            </a:r>
            <a:fld id="{81D60167-4931-47E6-BA6A-407CBD079E47}" type="slidenum">
              <a:rPr dirty="0"/>
              <a:t>3</a:t>
            </a:fld>
            <a:r>
              <a:rPr dirty="0" spc="-45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>
                <a:solidFill>
                  <a:srgbClr val="1C1C1C"/>
                </a:solidFill>
              </a:rPr>
              <a:t>3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501661" y="2163696"/>
            <a:ext cx="26117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Anuladas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30">
                <a:latin typeface="Lucida Sans Unicode"/>
                <a:cs typeface="Lucida Sans Unicode"/>
              </a:rPr>
              <a:t> </a:t>
            </a:r>
            <a:r>
              <a:rPr dirty="0" sz="950" spc="55">
                <a:latin typeface="Lucida Sans Unicode"/>
                <a:cs typeface="Lucida Sans Unicode"/>
              </a:rPr>
              <a:t>DE</a:t>
            </a:r>
            <a:r>
              <a:rPr dirty="0" sz="950" spc="25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96335" y="2552480"/>
          <a:ext cx="6396990" cy="129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8025"/>
                <a:gridCol w="2705735"/>
                <a:gridCol w="2225675"/>
                <a:gridCol w="680085"/>
              </a:tblGrid>
              <a:tr h="150495">
                <a:tc>
                  <a:txBody>
                    <a:bodyPr/>
                    <a:lstStyle/>
                    <a:p>
                      <a:pPr marL="3619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Cultura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Turismo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2.908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Escola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Artes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17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17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472" sz="1200" spc="-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472" sz="1200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8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1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FİSICA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437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1.896.510,08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23975" y="3898792"/>
            <a:ext cx="455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 </a:t>
            </a:r>
            <a:r>
              <a:rPr dirty="0" sz="800" spc="-10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12270" y="3898792"/>
            <a:ext cx="33407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Revogadas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disposições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em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contrărio.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Publique-</a:t>
            </a:r>
            <a:r>
              <a:rPr dirty="0" sz="800" spc="-30">
                <a:latin typeface="Lucida Sans Unicode"/>
                <a:cs typeface="Lucida Sans Unicode"/>
              </a:rPr>
              <a:t>se,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afixe-se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2025-08-06T13:33:13Z</dcterms:created>
  <dcterms:modified xsi:type="dcterms:W3CDTF">2025-08-06T13:33:13Z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