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2604" y="703885"/>
            <a:ext cx="642604" cy="609425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90830" y="8257174"/>
          <a:ext cx="6256020" cy="1402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8195"/>
                <a:gridCol w="2579370"/>
                <a:gridCol w="2169794"/>
                <a:gridCol w="630554"/>
              </a:tblGrid>
              <a:tr h="138430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ua'v’imenta?ão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369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4965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valties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União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934.000.G0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307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938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75">
                          <a:latin typeface="Arial MT"/>
                          <a:cs typeface="Arial MT"/>
                        </a:rPr>
                        <a:t>2.04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óucacao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!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UE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08279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&lt;".3.9.0.36.01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B w="9525">
                      <a:solidFill>
                        <a:srgbClr val="3B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1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TERGEINOS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FÍSIGA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>
                    <a:lnB w="9525">
                      <a:solidFill>
                        <a:srgbClr val="3B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Im0ost‹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3B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2000†0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B w="9525">
                      <a:solidFill>
                        <a:srgbClr val="3B3F3F"/>
                      </a:solidFill>
                      <a:prstDash val="solid"/>
                    </a:lnB>
                  </a:tcPr>
                </a:tc>
              </a:tr>
              <a:tr h="113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B3F3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B3F3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B3F3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75"/>
                        </a:lnSpc>
                      </a:pPr>
                      <a:r>
                        <a:rPr dirty="0" sz="800" spc="150">
                          <a:latin typeface="Arial MT"/>
                          <a:cs typeface="Arial MT"/>
                        </a:rPr>
                        <a:t>a-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!-</a:t>
                      </a:r>
                      <a:r>
                        <a:rPr dirty="0" sz="800" spc="1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r>
                        <a:rPr dirty="0" sz="800" spc="1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*</a:t>
                      </a:r>
                      <a:r>
                        <a:rPr dirty="0" sz="800" spc="-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3B3F3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560375" y="1486996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44958" y="533497"/>
            <a:ext cx="293497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3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31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DE</a:t>
            </a:r>
            <a:r>
              <a:rPr dirty="0" sz="1050" spc="204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7145" marR="1851660">
              <a:lnSpc>
                <a:spcPct val="120000"/>
              </a:lnSpc>
              <a:spcBef>
                <a:spcPts val="475"/>
              </a:spcBef>
            </a:pPr>
            <a:r>
              <a:rPr dirty="0" sz="800" spc="-3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79031" y="1683531"/>
            <a:ext cx="2731135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933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Decreto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Ú”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2724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21</a:t>
            </a:r>
            <a:r>
              <a:rPr dirty="0" sz="800" spc="3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agos*o.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2†24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800">
              <a:latin typeface="Arial MT"/>
              <a:cs typeface="Arial MT"/>
            </a:endParaRPr>
          </a:p>
          <a:p>
            <a:pPr marL="12700" marR="36830" indent="635">
              <a:lnSpc>
                <a:spcPts val="86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crédilO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SUDlementar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no</a:t>
            </a:r>
            <a:r>
              <a:rPr dirty="0" sz="800" spc="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tolal </a:t>
            </a:r>
            <a:r>
              <a:rPr dirty="0" sz="800" spc="-6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RS2.171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000.00.</a:t>
            </a:r>
            <a:r>
              <a:rPr dirty="0" sz="80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esoec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fica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6435" y="2795732"/>
            <a:ext cx="5998210" cy="9029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7555">
              <a:lnSpc>
                <a:spcPct val="140000"/>
              </a:lnSpc>
              <a:spcBef>
                <a:spcPts val="100"/>
              </a:spcBef>
            </a:pPr>
            <a:r>
              <a:rPr dirty="0" sz="800" spc="-1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PREFEITO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MUNICI:”AL,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atribuicões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constitucionais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lhe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confere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51515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8*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Ü*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823/2023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datada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21+12'2023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p'ubI.cada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21/12.‘2023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70">
                <a:solidFill>
                  <a:srgbClr val="2B2B2B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2B2B2B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61616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60">
                <a:solidFill>
                  <a:srgbClr val="161616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5">
                <a:solidFill>
                  <a:srgbClr val="2F2F2F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5">
                <a:solidFill>
                  <a:srgbClr val="2F2F2F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4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Ü</a:t>
            </a:r>
            <a:r>
              <a:rPr dirty="0" u="sng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T</a:t>
            </a:r>
            <a:r>
              <a:rPr dirty="0" u="sng" sz="800" spc="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80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40">
                <a:latin typeface="Arial MT"/>
                <a:cs typeface="Arial MT"/>
              </a:rPr>
              <a:t>Ar!igo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1º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ab=.rto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supiernen*ar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s=guintes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dotaçoes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6843" y="4374145"/>
            <a:ext cx="249999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4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409"/>
              </a:spcBef>
            </a:pPr>
            <a:r>
              <a:rPr dirty="0" sz="800" spc="60" b="1">
                <a:latin typeface="Arial"/>
                <a:cs typeface="Arial"/>
              </a:rPr>
              <a:t>PREFEITURA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65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100" b="1"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SEROPEDICA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34986" y="4765168"/>
          <a:ext cx="6175375" cy="2391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54015"/>
                <a:gridCol w="644525"/>
              </a:tblGrid>
              <a:tr h="301625">
                <a:tc>
                  <a:txBody>
                    <a:bodyPr/>
                    <a:lstStyle/>
                    <a:p>
                      <a:pPr marL="97790">
                        <a:lnSpc>
                          <a:spcPts val="885"/>
                        </a:lnSpc>
                        <a:tabLst>
                          <a:tab pos="83693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842644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2.0E7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Uniformes.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fvlaterial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Permarente.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lnstalacões.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t7aterial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Didãticc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eie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Gistribu›cãc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843280" algn="l"/>
                          <a:tab pos="3824604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3.3.9.0.3°..05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DEf‘JAIS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PES3OA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Educacãc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1.867.000.00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 marL="33674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1.867.000,00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84328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2.806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Menu!encâo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Operac.ona!izacão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Adm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nistrati‘zas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842644" algn="l"/>
                          <a:tab pos="3824604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RIAIS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If4SUI\4O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‘Vinculados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4.0G0.GO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 marL="33674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5260">
                <a:tc>
                  <a:txBody>
                    <a:bodyPr/>
                    <a:lstStyle/>
                    <a:p>
                      <a:pPr marL="336740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1.871.000,00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9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SAÚDE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84581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Fundo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84645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DG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845819" algn="l"/>
                          <a:tab pos="38277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3.3.9.G.39.05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JURi*aICA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8115">
                <a:tc>
                  <a:txBody>
                    <a:bodyPr/>
                    <a:lstStyle/>
                    <a:p>
                      <a:pPr marL="33699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4940">
                <a:tc>
                  <a:txBody>
                    <a:bodyPr/>
                    <a:lstStyle/>
                    <a:p>
                      <a:pPr marL="33699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30810">
                <a:tc>
                  <a:txBody>
                    <a:bodyPr/>
                    <a:lstStyle/>
                    <a:p>
                      <a:pPr algn="r" marR="40386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2.171.000,00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41198" y="7211017"/>
            <a:ext cx="553402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oes0esas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decorrentes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Sualementar.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seráo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com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recu•sos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75">
                <a:latin typeface="Arial MT"/>
                <a:cs typeface="Arial MT"/>
              </a:rPr>
              <a:t>que=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Artigc </a:t>
            </a:r>
            <a:r>
              <a:rPr dirty="0" sz="800" spc="-70">
                <a:latin typeface="Arial MT"/>
                <a:cs typeface="Arial MT"/>
              </a:rPr>
              <a:t>43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1'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Federal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4.320.'64.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lnsiso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50825" y="7546200"/>
            <a:ext cx="15309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215" marR="5080" indent="-311150">
              <a:lnSpc>
                <a:spcPct val="14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Incisc: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lt</a:t>
            </a:r>
            <a:r>
              <a:rPr dirty="0" sz="80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9026" y="7877435"/>
            <a:ext cx="2494915" cy="36449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6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6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59310" y="7546200"/>
            <a:ext cx="68961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RS2.17100000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$2.171.000.00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466" y="1419960"/>
            <a:ext cx="6173264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4786" y="658178"/>
            <a:ext cx="636513" cy="603330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603012" y="2531277"/>
          <a:ext cx="6256020" cy="70675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7400"/>
                <a:gridCol w="4720590"/>
                <a:gridCol w="671195"/>
              </a:tblGrid>
              <a:tr h="136525">
                <a:tc>
                  <a:txBody>
                    <a:bodyPr/>
                    <a:lstStyle/>
                    <a:p>
                      <a:pPr marL="13271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2.041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(FUNDEB)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17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2.000,00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</a:tr>
              <a:tr h="168910"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2.045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Creche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6641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3670"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67050" algn="l"/>
                        </a:tabLst>
                      </a:pP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PNATE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9385"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6641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3670">
                <a:tc>
                  <a:txBody>
                    <a:bodyPr/>
                    <a:lstStyle/>
                    <a:p>
                      <a:pPr algn="r" marR="996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0225" algn="l"/>
                        </a:tabLst>
                      </a:pPr>
                      <a:r>
                        <a:rPr dirty="0" sz="7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PNATE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6845"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070225" algn="l"/>
                        </a:tabLst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PNATE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56845"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4.4.9.0.61.00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69590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AQUlSlCÃO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IMÓVE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9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397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2.605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Capacitação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Professores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algn="r" marR="952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75940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Salàrio-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8115">
                <a:tc>
                  <a:txBody>
                    <a:bodyPr/>
                    <a:lstStyle/>
                    <a:p>
                      <a:pPr algn="r" marR="889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4.4.9.0.fii2.00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940" algn="l"/>
                        </a:tabLst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Educacão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2.000,00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2.606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Jovens,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Adultos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Aceleração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AprendiZagem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algn="r" marR="952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Vinculados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6845">
                <a:tc>
                  <a:txBody>
                    <a:bodyPr/>
                    <a:lstStyle/>
                    <a:p>
                      <a:pPr algn="r" marR="952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1130"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8480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MATERIAL PERMANENTE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319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2808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algn="r" marR="901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3.1.9.0.14.00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7784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DIÁRIAS CIVIL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200.000.00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0655"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3.1.9.0.91.00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58115"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8480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Trebuchet MS"/>
                          <a:cs typeface="Trebuchet MS"/>
                        </a:rPr>
                        <a:t>Total</a:t>
                      </a:r>
                      <a:r>
                        <a:rPr dirty="0" sz="7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>
                          <a:latin typeface="Trebuchet MS"/>
                          <a:cs typeface="Trebuchet MS"/>
                        </a:rPr>
                        <a:t>do Projeto</a:t>
                      </a:r>
                      <a:r>
                        <a:rPr dirty="0" sz="7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 spc="-105">
                          <a:solidFill>
                            <a:srgbClr val="464646"/>
                          </a:solidFill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750" spc="-40">
                          <a:solidFill>
                            <a:srgbClr val="464646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>
                          <a:latin typeface="Trebuchet MS"/>
                          <a:cs typeface="Trebuchet MS"/>
                        </a:rPr>
                        <a:t>Atividade</a:t>
                      </a:r>
                      <a:r>
                        <a:rPr dirty="0" sz="7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50" spc="-25">
                          <a:solidFill>
                            <a:srgbClr val="151515"/>
                          </a:solidFill>
                          <a:latin typeface="Trebuchet MS"/>
                          <a:cs typeface="Trebuchet MS"/>
                        </a:rPr>
                        <a:t>R$</a:t>
                      </a:r>
                      <a:endParaRPr sz="750">
                        <a:latin typeface="Trebuchet MS"/>
                        <a:cs typeface="Trebuchet MS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1.155.000,00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2.870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Construção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Creches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4940"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INSTALACÔES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9385">
                <a:tc>
                  <a:txBody>
                    <a:bodyPr/>
                    <a:lstStyle/>
                    <a:p>
                      <a:pPr algn="r" marR="895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81655" algn="l"/>
                        </a:tabLst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MATERIAL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6845"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4.4.9.0.61.00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84830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AQUISICÃO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IMÓVEIS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PNATE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01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2.871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Construção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75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Fundamental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8800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8800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1290"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90545" algn="l"/>
                        </a:tabLst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50" spc="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09054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lmgostos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1765"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91180" algn="l"/>
                        </a:tabLst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00" spc="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1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1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00" spc="19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4.4.9.0.61.00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90545" algn="l"/>
                        </a:tabLst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AQUISI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IMÓVE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baseline="3703" sz="112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703" sz="112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Ed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33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2.872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30">
                          <a:latin typeface="Arial MT"/>
                          <a:cs typeface="Arial MT"/>
                        </a:rPr>
                        <a:t>ConstruCão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Ginásios</a:t>
                      </a:r>
                      <a:r>
                        <a:rPr dirty="0" sz="75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PoliesDortivos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03835">
                <a:tc>
                  <a:txBody>
                    <a:bodyPr/>
                    <a:lstStyle/>
                    <a:p>
                      <a:pPr algn="r" marR="800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34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093720" algn="l"/>
                        </a:tabLst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34383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2.000,00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050">
                    <a:lnB w="9525">
                      <a:solidFill>
                        <a:srgbClr val="343838"/>
                      </a:solidFill>
                      <a:prstDash val="solid"/>
                    </a:lnB>
                  </a:tcPr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4383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212850">
                        <a:lnSpc>
                          <a:spcPts val="625"/>
                        </a:lnSpc>
                        <a:spcBef>
                          <a:spcPts val="130"/>
                        </a:spcBef>
                      </a:pPr>
                      <a:r>
                        <a:rPr dirty="0" sz="600" spc="-10"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6510">
                    <a:lnT w="9525">
                      <a:solidFill>
                        <a:srgbClr val="34383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650"/>
                        </a:lnSpc>
                        <a:spcBef>
                          <a:spcPts val="105"/>
                        </a:spcBef>
                      </a:pPr>
                      <a:r>
                        <a:rPr dirty="0" sz="6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6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60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T w="9525">
                      <a:solidFill>
                        <a:srgbClr val="34383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52950" y="4159325"/>
            <a:ext cx="356325" cy="8531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1223" y="9016443"/>
            <a:ext cx="356325" cy="8227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13931" y="523847"/>
            <a:ext cx="293306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5" b="1">
                <a:latin typeface="Arial"/>
                <a:cs typeface="Arial"/>
              </a:rPr>
              <a:t>PREFEITURA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spc="-30" b="1">
                <a:latin typeface="Arial"/>
                <a:cs typeface="Arial"/>
              </a:rPr>
              <a:t>MUNICIPAL</a:t>
            </a:r>
            <a:r>
              <a:rPr dirty="0" sz="1150" spc="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0" b="1">
                <a:latin typeface="Arial"/>
                <a:cs typeface="Arial"/>
              </a:rPr>
              <a:t> </a:t>
            </a:r>
            <a:r>
              <a:rPr dirty="0" sz="1150" spc="-3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851660">
              <a:lnSpc>
                <a:spcPct val="125299"/>
              </a:lnSpc>
              <a:spcBef>
                <a:spcPts val="42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2657" y="2160338"/>
            <a:ext cx="2491740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sng" sz="750" spc="-10">
                <a:uFill>
                  <a:solidFill>
                    <a:srgbClr val="1F1F1F"/>
                  </a:solidFill>
                </a:uFill>
                <a:latin typeface="Consolas"/>
                <a:cs typeface="Consolas"/>
              </a:rPr>
              <a:t>DotaçóesAnuladas</a:t>
            </a:r>
            <a:endParaRPr sz="750">
              <a:latin typeface="Consolas"/>
              <a:cs typeface="Consolas"/>
            </a:endParaRPr>
          </a:p>
          <a:p>
            <a:pPr marL="53975">
              <a:lnSpc>
                <a:spcPct val="100000"/>
              </a:lnSpc>
              <a:spcBef>
                <a:spcPts val="290"/>
              </a:spcBef>
            </a:pPr>
            <a:r>
              <a:rPr dirty="0" sz="950" spc="-30">
                <a:latin typeface="Arial MT"/>
                <a:cs typeface="Arial MT"/>
              </a:rPr>
              <a:t>PREFEITURA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4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649" y="667320"/>
            <a:ext cx="648695" cy="6124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96921" y="9529883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3B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3603" y="8518237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2B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2557" y="1459573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17549" y="548732"/>
            <a:ext cx="2934970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3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310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1050" spc="204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4604" marR="1854200">
              <a:lnSpc>
                <a:spcPct val="128000"/>
              </a:lnSpc>
              <a:spcBef>
                <a:spcPts val="44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0868" y="2164408"/>
            <a:ext cx="2497455" cy="367665"/>
          </a:xfrm>
          <a:prstGeom prst="rect">
            <a:avLst/>
          </a:prstGeom>
        </p:spPr>
        <p:txBody>
          <a:bodyPr wrap="square" lIns="0" tIns="654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00" spc="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5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0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475"/>
              </a:spcBef>
            </a:pPr>
            <a:r>
              <a:rPr dirty="0" sz="800" spc="65">
                <a:latin typeface="Arial MT"/>
                <a:cs typeface="Arial MT"/>
              </a:rPr>
              <a:t>PREFEITURA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I\/IUNICIPAL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704456" y="2546861"/>
          <a:ext cx="6131560" cy="4653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180"/>
                <a:gridCol w="2632710"/>
                <a:gridCol w="2093594"/>
                <a:gridCol w="650239"/>
              </a:tblGrid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2.972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Construcão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G!nás'os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Poliesooriiv‘os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*.3.9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0.3C.GJ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FíSlCA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’Vinculados</a:t>
                      </a:r>
                      <a:r>
                        <a:rPr dirty="0" sz="800" spc="8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.0G0,G0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3.3.9.0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39.OU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Dt-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íJAIS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1.0Ú0.00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875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EQUIPAf4ENTG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f.*ATERIAL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PERI'.'A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‘Vinculados</a:t>
                      </a:r>
                      <a:r>
                        <a:rPr dirty="0" sz="750" spc="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1.000,C0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637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AQUISI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GÂ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79">
                          <a:latin typeface="Arial MT"/>
                          <a:cs typeface="Arial MT"/>
                        </a:rPr>
                        <a:t>IÚJÓVE</a:t>
                      </a:r>
                      <a:r>
                        <a:rPr dirty="0" baseline="3472" sz="1200" spc="-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IS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762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ImDostos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*Vinculados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Eô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70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2.979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Môvel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Informática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3.3.Ô.0.30.03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CONSUBU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IüJuosfos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EM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.000.CO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ü.3.9.0.3ô.01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'/incuIõdcs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Cambria"/>
                          <a:cs typeface="Cambria"/>
                        </a:rPr>
                        <a:t>.0G0.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Cambria"/>
                          <a:cs typeface="Cambria"/>
                        </a:rPr>
                        <a:t>GO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15875"/>
                </a:tc>
              </a:tr>
              <a:tr h="1593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3.3.9.0.33.05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35">
                          <a:latin typeface="Arial MT"/>
                          <a:cs typeface="Arial MT"/>
                        </a:rPr>
                        <a:t>DELJAIS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SERVIG</a:t>
                      </a:r>
                      <a:r>
                        <a:rPr dirty="0" sz="7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mpos!os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Eõ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.000.†0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Ativ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>
                          <a:latin typeface="Cambria"/>
                          <a:cs typeface="Cambria"/>
                        </a:rPr>
                        <a:t>3.000,00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14605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2.882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40">
                          <a:latin typeface="Arial MT"/>
                          <a:cs typeface="Arial MT"/>
                        </a:rPr>
                        <a:t>Bank:a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nas</a:t>
                      </a:r>
                      <a:r>
                        <a:rPr dirty="0" sz="7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Escolas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latin typeface="Courier New"/>
                          <a:cs typeface="Courier New"/>
                        </a:rPr>
                        <a:t>3</a:t>
                      </a:r>
                      <a:r>
                        <a:rPr dirty="0" sz="800" spc="-315"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sz="800" spc="-85">
                          <a:latin typeface="Courier New"/>
                          <a:cs typeface="Courier New"/>
                        </a:rPr>
                        <a:t>3.9.0.30.03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CONSU\4O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Educacãc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4000.†0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5875"/>
                </a:tc>
              </a:tr>
              <a:tr h="1524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40">
                          <a:latin typeface="Courier New"/>
                          <a:cs typeface="Courier New"/>
                        </a:rPr>
                        <a:t>4.4.9.052.00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00" spc="30">
                          <a:latin typeface="Arial MT"/>
                          <a:cs typeface="Arial MT"/>
                        </a:rPr>
                        <a:t>EQUIPAMENTOS E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PERU</a:t>
                      </a:r>
                      <a:r>
                        <a:rPr dirty="0" sz="7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ATEPTE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Educacãc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64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35">
                          <a:latin typeface="Arial MT"/>
                          <a:cs typeface="Arial MT"/>
                        </a:rPr>
                        <a:t>2.9J</a:t>
                      </a:r>
                      <a:r>
                        <a:rPr dirty="0" sz="7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PAR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,ücão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Aticulaüa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Courier New"/>
                          <a:cs typeface="Courier New"/>
                        </a:rPr>
                        <a:t>2.000.†0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3.3.9.0.3ü.01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SER‘v’lGOS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2.00000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1430"/>
                </a:tc>
              </a:tr>
              <a:tr h="16129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3.3.9.G.39.05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0">
                          <a:latin typeface="Arial MT"/>
                          <a:cs typeface="Arial MT"/>
                        </a:rPr>
                        <a:t>DEK'1AIS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PiNATE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2000,C0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k'1ATERIAL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PERfOAN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Courier New"/>
                          <a:cs typeface="Courier New"/>
                        </a:rPr>
                        <a:t>2.000,00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0">
                          <a:latin typeface="Courier New"/>
                          <a:cs typeface="Courier New"/>
                        </a:rPr>
                        <a:t>8.000,00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8255"/>
                </a:tc>
              </a:tr>
              <a:tr h="16065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2.92“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Proieto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3ibÍioteca </a:t>
                      </a:r>
                      <a:r>
                        <a:rPr dirty="0" sz="75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‘/oIante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J.3.9.0.36.01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750" spc="7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ÍSIC</a:t>
                      </a:r>
                      <a:r>
                        <a:rPr dirty="0" sz="750" spc="-1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solidFill>
                            <a:srgbClr val="232323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solidFill>
                            <a:srgbClr val="232323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Vinculados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Eõ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Courier New"/>
                          <a:cs typeface="Courier New"/>
                        </a:rPr>
                        <a:t>¢000,G0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22225"/>
                </a:tc>
              </a:tr>
              <a:tr h="154305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*.3.9.0.39.05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JUR</a:t>
                      </a:r>
                      <a:r>
                        <a:rPr dirty="0" sz="75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Trebuchet MS"/>
                          <a:cs typeface="Trebuchet MS"/>
                        </a:rPr>
                        <a:t>I'cpostos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40">
                          <a:solidFill>
                            <a:srgbClr val="0F0F0F"/>
                          </a:solidFill>
                          <a:latin typeface="Trebuchet MS"/>
                          <a:cs typeface="Trebuchet MS"/>
                        </a:rPr>
                        <a:t>'/inculados</a:t>
                      </a:r>
                      <a:r>
                        <a:rPr dirty="0" sz="800" spc="60">
                          <a:solidFill>
                            <a:srgbClr val="0F0F0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“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0G0.DO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192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INSTALAGÕES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Imoostos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Eõ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.000.</a:t>
                      </a:r>
                      <a:r>
                        <a:rPr dirty="0" sz="7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1.237.000,00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0240">
                        <a:lnSpc>
                          <a:spcPts val="869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7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2.171.000,00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933959" y="7250630"/>
            <a:ext cx="3956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Consolas"/>
                <a:cs typeface="Consolas"/>
              </a:rPr>
              <a:t>Anigo</a:t>
            </a:r>
            <a:r>
              <a:rPr dirty="0" sz="800" spc="-160">
                <a:latin typeface="Consolas"/>
                <a:cs typeface="Consolas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Consolas"/>
                <a:cs typeface="Consolas"/>
              </a:rPr>
              <a:t>3’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93441" y="7263073"/>
            <a:ext cx="31889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Re'/ogadas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disposições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contrário.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alixe-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 </a:t>
            </a:r>
            <a:r>
              <a:rPr dirty="0" sz="750" spc="-25">
                <a:latin typeface="Arial MT"/>
                <a:cs typeface="Arial MT"/>
              </a:rPr>
              <a:t>cumpra-se.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59746" y="7982194"/>
            <a:ext cx="18180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Gaõinete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Prefeito.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2'</a:t>
            </a:r>
            <a:r>
              <a:rPr dirty="0" sz="750" spc="210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ôe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agos'o,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2C24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88495" y="9499917"/>
            <a:ext cx="29972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3F3F3F"/>
                </a:solidFill>
                <a:latin typeface="Arial MT"/>
                <a:cs typeface="Arial MT"/>
              </a:rPr>
              <a:t>»-,-.</a:t>
            </a:r>
            <a:r>
              <a:rPr dirty="0" sz="7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F3F3F"/>
                </a:solidFill>
                <a:latin typeface="Arial MT"/>
                <a:cs typeface="Arial MT"/>
              </a:rPr>
              <a:t>.</a:t>
            </a:r>
            <a:r>
              <a:rPr dirty="0" sz="700" spc="6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00" spc="-50">
                <a:solidFill>
                  <a:srgbClr val="444444"/>
                </a:solidFill>
                <a:latin typeface="Arial MT"/>
                <a:cs typeface="Arial MT"/>
              </a:rPr>
              <a:t>z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2025-07-23T19:24:30Z</dcterms:created>
  <dcterms:modified xsi:type="dcterms:W3CDTF">2025-07-23T19:24:30Z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