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56317" y="9785335"/>
            <a:ext cx="292166" cy="122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73332" y="9745722"/>
            <a:ext cx="477520" cy="159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#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281" y="1359017"/>
            <a:ext cx="6401678" cy="6703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3373" y="618565"/>
            <a:ext cx="691332" cy="618566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72055" y="8244511"/>
          <a:ext cx="6490970" cy="1526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3594"/>
                <a:gridCol w="2724150"/>
                <a:gridCol w="2225040"/>
                <a:gridCol w="640714"/>
              </a:tblGrid>
              <a:tr h="150495">
                <a:tc>
                  <a:txBody>
                    <a:bodyPr/>
                    <a:lstStyle/>
                    <a:p>
                      <a:pPr marL="15494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01.33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 marR="3175">
                        <a:lnSpc>
                          <a:spcPts val="910"/>
                        </a:lnSpc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Assuntos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Estratégicos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1.831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Secretăria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9695" marR="31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6794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</a:t>
                      </a:r>
                      <a:r>
                        <a:rPr dirty="0" sz="700" spc="-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 </a:t>
                      </a:r>
                      <a:r>
                        <a:rPr dirty="0" sz="700" spc="-5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00" spc="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317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01.34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00330" marR="3175">
                        <a:lnSpc>
                          <a:spcPct val="100000"/>
                        </a:lnSpc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Secretźria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Esporte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Lazer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704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9545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2.047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6680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358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Vinculados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21.000,00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22606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>
                    <a:lnB w="19050">
                      <a:solidFill>
                        <a:srgbClr val="0F13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 spc="5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7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70">
                          <a:latin typeface="Lucida Sans Unicode"/>
                          <a:cs typeface="Lucida Sans Unicode"/>
                        </a:rPr>
                        <a:t>SERVIGOS</a:t>
                      </a:r>
                      <a:r>
                        <a:rPr dirty="0" sz="7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8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7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7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8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00" spc="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>
                    <a:lnB w="19050">
                      <a:solidFill>
                        <a:srgbClr val="0F13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650" spc="2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6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50" spc="20">
                          <a:latin typeface="Lucida Sans Unicode"/>
                          <a:cs typeface="Lucida Sans Unicode"/>
                        </a:rPr>
                        <a:t>não Vinculados</a:t>
                      </a:r>
                      <a:r>
                        <a:rPr dirty="0" sz="65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50" spc="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65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5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6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>
                    <a:lnB w="19050">
                      <a:solidFill>
                        <a:srgbClr val="0F13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30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Lucida Sans Unicode"/>
                          <a:cs typeface="Lucida Sans Unicode"/>
                        </a:rPr>
                        <a:t>32.00O,OO</a:t>
                      </a:r>
                      <a:endParaRPr sz="6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>
                    <a:lnB w="19050">
                      <a:solidFill>
                        <a:srgbClr val="0F131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9" name="object 1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20" name="object 20" descr=""/>
          <p:cNvSpPr txBox="1"/>
          <p:nvPr/>
        </p:nvSpPr>
        <p:spPr>
          <a:xfrm>
            <a:off x="6364196" y="9791302"/>
            <a:ext cx="478790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latin typeface="Lucida Sans Unicode"/>
                <a:cs typeface="Lucida Sans Unicode"/>
              </a:rPr>
              <a:t>Página</a:t>
            </a:r>
            <a:r>
              <a:rPr dirty="0" sz="550" spc="10">
                <a:latin typeface="Lucida Sans Unicode"/>
                <a:cs typeface="Lucida Sans Unicode"/>
              </a:rPr>
              <a:t> </a:t>
            </a:r>
            <a:r>
              <a:rPr dirty="0" sz="550">
                <a:latin typeface="Lucida Sans Unicode"/>
                <a:cs typeface="Lucida Sans Unicode"/>
              </a:rPr>
              <a:t>1</a:t>
            </a:r>
            <a:r>
              <a:rPr dirty="0" sz="550" spc="-45">
                <a:latin typeface="Lucida Sans Unicode"/>
                <a:cs typeface="Lucida Sans Unicode"/>
              </a:rPr>
              <a:t> </a:t>
            </a:r>
            <a:r>
              <a:rPr dirty="0" sz="550" spc="-20">
                <a:latin typeface="Lucida Sans Unicode"/>
                <a:cs typeface="Lucida Sans Unicode"/>
              </a:rPr>
              <a:t>de</a:t>
            </a:r>
            <a:r>
              <a:rPr dirty="0" sz="550" spc="-25">
                <a:latin typeface="Lucida Sans Unicode"/>
                <a:cs typeface="Lucida Sans Unicode"/>
              </a:rPr>
              <a:t> </a:t>
            </a:r>
            <a:r>
              <a:rPr dirty="0" sz="550" spc="-60">
                <a:latin typeface="Lucida Sans Unicode"/>
                <a:cs typeface="Lucida Sans Unicode"/>
              </a:rPr>
              <a:t>3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39178" y="423293"/>
            <a:ext cx="304292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3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24685" indent="-3175">
              <a:lnSpc>
                <a:spcPct val="120000"/>
              </a:lnSpc>
              <a:spcBef>
                <a:spcPts val="53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Maria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Lourenço,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30">
                <a:latin typeface="Lucida Sans Unicode"/>
                <a:cs typeface="Lucida Sans Unicode"/>
              </a:rPr>
              <a:t>Fazenda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984663" y="1595165"/>
            <a:ext cx="18192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Decreto</a:t>
            </a:r>
            <a:r>
              <a:rPr dirty="0" sz="800">
                <a:latin typeface="Lucida Sans Unicode"/>
                <a:cs typeface="Lucida Sans Unicode"/>
              </a:rPr>
              <a:t> N°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2729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23</a:t>
            </a:r>
            <a:r>
              <a:rPr dirty="0" sz="800" spc="28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agosto,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67119" y="2034206"/>
            <a:ext cx="2801620" cy="255904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 indent="2540">
              <a:lnSpc>
                <a:spcPct val="101299"/>
              </a:lnSpc>
              <a:spcBef>
                <a:spcPts val="85"/>
              </a:spcBef>
            </a:pPr>
            <a:r>
              <a:rPr dirty="0" sz="750" spc="-25">
                <a:latin typeface="Lucida Sans Unicode"/>
                <a:cs typeface="Lucida Sans Unicode"/>
              </a:rPr>
              <a:t>Abre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crédito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suplementar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no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valor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total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R$1.751.000,00,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para </a:t>
            </a:r>
            <a:r>
              <a:rPr dirty="0" sz="750" spc="-35">
                <a:latin typeface="Lucida Sans Unicode"/>
                <a:cs typeface="Lucida Sans Unicode"/>
              </a:rPr>
              <a:t>fins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que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especifíca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7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da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outras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23571" y="2762215"/>
            <a:ext cx="6207125" cy="942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 marR="5080" indent="783590">
              <a:lnSpc>
                <a:spcPct val="15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PREFEITO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MUNICIPAL,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no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uso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suas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atribuições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legais,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8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acordo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com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que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lhe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confere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art.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25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823/2023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datada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21/12/2023,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publicada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em</a:t>
            </a:r>
            <a:r>
              <a:rPr dirty="0" sz="800" spc="1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750" spc="-5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750" spc="10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750" spc="-4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750" spc="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750" spc="75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750" spc="-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 spc="-25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15595">
              <a:lnSpc>
                <a:spcPct val="100000"/>
              </a:lnSpc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Fica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aberto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as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seguintes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1808" y="4430756"/>
            <a:ext cx="258762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  <a:tabLst>
                <a:tab pos="588645" algn="l"/>
              </a:tabLst>
            </a:pPr>
            <a:r>
              <a:rPr dirty="0" sz="800" spc="-505">
                <a:latin typeface="Lucida Sans Unicode"/>
                <a:cs typeface="Lucida Sans Unicode"/>
              </a:rPr>
              <a:t>D</a:t>
            </a:r>
            <a:r>
              <a:rPr dirty="0" sz="800" spc="-229">
                <a:latin typeface="Lucida Sans Unicode"/>
                <a:cs typeface="Lucida Sans Unicode"/>
              </a:rPr>
              <a:t>S</a:t>
            </a:r>
            <a:r>
              <a:rPr dirty="0" sz="800" spc="80">
                <a:latin typeface="Lucida Sans Unicode"/>
                <a:cs typeface="Lucida Sans Unicode"/>
              </a:rPr>
              <a:t>ot</a:t>
            </a:r>
            <a:r>
              <a:rPr dirty="0" sz="800" spc="90">
                <a:latin typeface="Lucida Sans Unicode"/>
                <a:cs typeface="Lucida Sans Unicode"/>
              </a:rPr>
              <a:t>a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uoe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50">
                <a:latin typeface="Lucida Sans Unicode"/>
                <a:cs typeface="Lucida Sans Unicode"/>
              </a:rPr>
              <a:t>seintaedas</a:t>
            </a:r>
            <a:endParaRPr sz="800">
              <a:latin typeface="Lucida Sans Unicode"/>
              <a:cs typeface="Lucida Sans Unicode"/>
            </a:endParaRPr>
          </a:p>
          <a:p>
            <a:pPr marL="60960">
              <a:lnSpc>
                <a:spcPct val="100000"/>
              </a:lnSpc>
              <a:spcBef>
                <a:spcPts val="355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7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MUhlICIPAL</a:t>
            </a:r>
            <a:r>
              <a:rPr dirty="0" sz="950" spc="4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82270" y="4819542"/>
          <a:ext cx="6320155" cy="1459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3028950"/>
                <a:gridCol w="1807844"/>
                <a:gridCol w="704850"/>
              </a:tblGrid>
              <a:tr h="148590">
                <a:tc>
                  <a:txBody>
                    <a:bodyPr/>
                    <a:lstStyle/>
                    <a:p>
                      <a:pPr marL="32384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910"/>
                        </a:lnSpc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Administraçăo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Manuten0ão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58115">
                        <a:lnSpc>
                          <a:spcPts val="930"/>
                        </a:lnSpc>
                        <a:spcBef>
                          <a:spcPts val="120"/>
                        </a:spcBef>
                        <a:tabLst>
                          <a:tab pos="1998980" algn="l"/>
                        </a:tabLst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917.000.00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917.000,00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917.000,00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2.067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Uniformes,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Permanente,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lnstalacões,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1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Didático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DistribuiGão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QSE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9151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Salário-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Black"/>
                          <a:cs typeface="Arial Black"/>
                        </a:rPr>
                        <a:t>103.000,00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0340">
                        <a:lnSpc>
                          <a:spcPts val="955"/>
                        </a:lnSpc>
                        <a:spcBef>
                          <a:spcPts val="16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55"/>
                        </a:lnSpc>
                        <a:spcBef>
                          <a:spcPts val="165"/>
                        </a:spcBef>
                      </a:pPr>
                      <a:r>
                        <a:rPr dirty="0" sz="800" spc="-25">
                          <a:latin typeface="Arial Black"/>
                          <a:cs typeface="Arial Black"/>
                        </a:rPr>
                        <a:t>103.000,00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606249" y="6272503"/>
            <a:ext cx="3564254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781685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2.808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-85">
                <a:latin typeface="Lucida Sans Unicode"/>
                <a:cs typeface="Lucida Sans Unicode"/>
              </a:rPr>
              <a:t>ManutenÇão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Operacionalizacão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Unidades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Administrativas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  <a:tabLst>
                <a:tab pos="781685" algn="l"/>
              </a:tabLst>
            </a:pPr>
            <a:r>
              <a:rPr dirty="0" sz="800" spc="-10" i="1">
                <a:latin typeface="Arial"/>
                <a:cs typeface="Arial"/>
              </a:rPr>
              <a:t>3.3.9.0.39.05</a:t>
            </a:r>
            <a:r>
              <a:rPr dirty="0" sz="800" i="1">
                <a:latin typeface="Arial"/>
                <a:cs typeface="Arial"/>
              </a:rPr>
              <a:t>	</a:t>
            </a:r>
            <a:r>
              <a:rPr dirty="0" sz="800">
                <a:latin typeface="Lucida Sans Unicode"/>
                <a:cs typeface="Lucida Sans Unicode"/>
              </a:rPr>
              <a:t>DEMAIS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SERVICOS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TERCEIROS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 spc="-160">
                <a:latin typeface="Lucida Sans Unicode"/>
                <a:cs typeface="Lucida Sans Unicode"/>
              </a:rPr>
              <a:t>-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PESSOA</a:t>
            </a:r>
            <a:r>
              <a:rPr dirty="0" sz="800" spc="16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JURİDICA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60834" y="6494943"/>
            <a:ext cx="94106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60">
                <a:latin typeface="Lucida Sans Unicode"/>
                <a:cs typeface="Lucida Sans Unicode"/>
              </a:rPr>
              <a:t>Ro</a:t>
            </a:r>
            <a:r>
              <a:rPr dirty="0" sz="800" spc="-40">
                <a:latin typeface="Lucida Sans Unicode"/>
                <a:cs typeface="Lucida Sans Unicode"/>
              </a:rPr>
              <a:t>v</a:t>
            </a:r>
            <a:r>
              <a:rPr dirty="0" baseline="3472" sz="1200" spc="-60">
                <a:latin typeface="Lucida Sans Unicode"/>
                <a:cs typeface="Lucida Sans Unicode"/>
              </a:rPr>
              <a:t>alties-</a:t>
            </a:r>
            <a:r>
              <a:rPr dirty="0" baseline="3472" sz="1200" spc="-7">
                <a:latin typeface="Lucida Sans Unicode"/>
                <a:cs typeface="Lucida Sans Unicode"/>
              </a:rPr>
              <a:t> </a:t>
            </a:r>
            <a:r>
              <a:rPr dirty="0" baseline="3472" sz="1200" spc="-37">
                <a:latin typeface="Lucida Sans Unicode"/>
                <a:cs typeface="Lucida Sans Unicode"/>
              </a:rPr>
              <a:t>Educacão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01835" y="6485802"/>
            <a:ext cx="5105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731.000,00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972213" y="6672194"/>
          <a:ext cx="2932430" cy="458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8664"/>
                <a:gridCol w="836930"/>
              </a:tblGrid>
              <a:tr h="151765">
                <a:tc>
                  <a:txBody>
                    <a:bodyPr/>
                    <a:lstStyle/>
                    <a:p>
                      <a:pPr marL="31750">
                        <a:lnSpc>
                          <a:spcPts val="910"/>
                        </a:lnSpc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731.000,00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834.000,00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40970">
                <a:tc>
                  <a:txBody>
                    <a:bodyPr/>
                    <a:lstStyle/>
                    <a:p>
                      <a:pPr marL="414020">
                        <a:lnSpc>
                          <a:spcPts val="955"/>
                        </a:lnSpc>
                        <a:spcBef>
                          <a:spcPts val="6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55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1.751.000,00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930568" y="7174452"/>
            <a:ext cx="57359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8470" marR="5080" indent="-446405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Artigo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2º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60">
                <a:latin typeface="Lucida Sans Unicode"/>
                <a:cs typeface="Lucida Sans Unicode"/>
              </a:rPr>
              <a:t>-</a:t>
            </a:r>
            <a:r>
              <a:rPr dirty="0" sz="800" spc="-1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As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despesas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decorrentes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abertura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presente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seräo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cobertas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com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recursos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que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trata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5">
                <a:latin typeface="Lucida Sans Unicode"/>
                <a:cs typeface="Lucida Sans Unicode"/>
              </a:rPr>
              <a:t>43</a:t>
            </a:r>
            <a:r>
              <a:rPr dirty="0" sz="800" spc="-65">
                <a:latin typeface="Lucida Sans Unicode"/>
                <a:cs typeface="Lucida Sans Unicode"/>
              </a:rPr>
              <a:t> parãgrafo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Lei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Federal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4.320/64,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Inciso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774390" y="7503541"/>
            <a:ext cx="158750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675">
              <a:lnSpc>
                <a:spcPct val="1425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lnciso: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155">
                <a:latin typeface="Lucida Sans Unicode"/>
                <a:cs typeface="Lucida Sans Unicode"/>
              </a:rPr>
              <a:t>-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Excesso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Anulaçäo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Dotaçäo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95569" y="7844018"/>
            <a:ext cx="258635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 spc="-10">
                <a:uFill>
                  <a:solidFill>
                    <a:srgbClr val="0C0C0F"/>
                  </a:solidFill>
                </a:uFill>
                <a:latin typeface="Lucida Sans Unicode"/>
                <a:cs typeface="Lucida Sans Unicode"/>
              </a:rPr>
              <a:t>Dotațöes</a:t>
            </a:r>
            <a:r>
              <a:rPr dirty="0" u="heavy" sz="800">
                <a:uFill>
                  <a:solidFill>
                    <a:srgbClr val="0C0C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0C0C0F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00" spc="500">
                <a:uFill>
                  <a:solidFill>
                    <a:srgbClr val="0C0C0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114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2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4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50491" y="7506588"/>
            <a:ext cx="71945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05"/>
              </a:spcBef>
            </a:pPr>
            <a:r>
              <a:rPr dirty="0" sz="800" spc="-60">
                <a:latin typeface="Lucida Sans Unicode"/>
                <a:cs typeface="Lucida Sans Unicode"/>
              </a:rPr>
              <a:t>R$1.751.000,00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Lucida Sans Unicode"/>
                <a:cs typeface="Lucida Sans Unicode"/>
              </a:rPr>
              <a:t>$1.751.000,00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3829" y="566765"/>
            <a:ext cx="688287" cy="624660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05556" y="2494584"/>
          <a:ext cx="6499860" cy="7225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7085"/>
                <a:gridCol w="2739390"/>
                <a:gridCol w="2172969"/>
                <a:gridCol w="704850"/>
              </a:tblGrid>
              <a:tr h="151765">
                <a:tc>
                  <a:txBody>
                    <a:bodyPr/>
                    <a:lstStyle/>
                    <a:p>
                      <a:pPr marL="12700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01.34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6360" marR="12065">
                        <a:lnSpc>
                          <a:spcPts val="910"/>
                        </a:lnSpc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Esporte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Lazer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2.047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88265" marR="120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Manutençäo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0805" marR="120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  <a:tr h="174625"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2.885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marL="90805" marR="1206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Proieto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Educando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Esporte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5250" marR="120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9779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  <a:tr h="165735">
                <a:tc>
                  <a:txBody>
                    <a:bodyPr/>
                    <a:lstStyle/>
                    <a:p>
                      <a:pPr marL="12953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3980" marR="120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DISTRIBUICÃO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GRATUITA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977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876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  <a:tr h="165735"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3980" marR="120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14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30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939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2560"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7155" marR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952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235.000,00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</a:tr>
              <a:tr h="172085"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2.888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97155" marR="120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Proieto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Joqos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Estudantis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1600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7005">
                <a:tc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 marR="120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FÍSICA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0180">
                <a:tc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0330" marR="120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14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30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2560"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0330" marR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 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MATERIAL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882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 /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</a:tr>
              <a:tr h="173355"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2.889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3505" marR="120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Proieto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Campeonatos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Municipais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4775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787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2560">
                <a:tc>
                  <a:txBody>
                    <a:bodyPr/>
                    <a:lstStyle/>
                    <a:p>
                      <a:pPr marL="1409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045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857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787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</a:tr>
              <a:tr h="173355"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2.891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6045" marR="120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Participação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Campeonatos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lntermunicioais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Estaduais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7314" marR="120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0489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PESSOA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FİSICA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9220" marR="25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2560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0489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9220" marR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 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MATERIAL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73355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2.922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2395" marR="120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Reforma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Quadras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Esportes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3664" marR="120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7005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3664" marR="120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17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11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10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32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-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FÌSICA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lmDosta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256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15570" marR="25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lmDosto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16839" marR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70815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5570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768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218.000,00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ts val="955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ts val="930"/>
                        </a:lnSpc>
                        <a:spcBef>
                          <a:spcPts val="18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1.311.000,00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/>
                </a:tc>
              </a:tr>
              <a:tr h="334645">
                <a:tc gridSpan="4"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923290" algn="l"/>
                        </a:tabLst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01.35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Secretźria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Civil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55575">
                        <a:lnSpc>
                          <a:spcPts val="955"/>
                        </a:lnSpc>
                        <a:spcBef>
                          <a:spcPts val="480"/>
                        </a:spcBef>
                        <a:tabLst>
                          <a:tab pos="925194" algn="l"/>
                        </a:tabLst>
                      </a:pPr>
                      <a:r>
                        <a:rPr dirty="0" baseline="6944" sz="1200" spc="-15">
                          <a:latin typeface="Lucida Sans Unicode"/>
                          <a:cs typeface="Lucida Sans Unicode"/>
                        </a:rPr>
                        <a:t>2.018</a:t>
                      </a:r>
                      <a:r>
                        <a:rPr dirty="0" baseline="6944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37"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CÄ</a:t>
                      </a:r>
                      <a:r>
                        <a:rPr dirty="0" baseline="3472" sz="1200" spc="-37">
                          <a:latin typeface="Lucida Sans Unicode"/>
                          <a:cs typeface="Lucida Sans Unicode"/>
                        </a:rPr>
                        <a:t>O,</a:t>
                      </a:r>
                      <a:r>
                        <a:rPr dirty="0" baseline="3472" sz="1200" spc="-12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44">
                          <a:latin typeface="Lucida Sans Unicode"/>
                          <a:cs typeface="Lucida Sans Unicode"/>
                        </a:rPr>
                        <a:t>ADMINISTRACÃO</a:t>
                      </a:r>
                      <a:r>
                        <a:rPr dirty="0" baseline="3472" sz="1200" spc="18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OPERAC</a:t>
                      </a:r>
                      <a:r>
                        <a:rPr dirty="0" baseline="3472" sz="1200" spc="-2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52">
                          <a:latin typeface="Lucida Sans Unicode"/>
                          <a:cs typeface="Lucida Sans Unicode"/>
                        </a:rPr>
                        <a:t>IONALIZACÃO</a:t>
                      </a:r>
                      <a:r>
                        <a:rPr dirty="0" baseline="3472" sz="12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SUBSECRETARIA</a:t>
                      </a:r>
                      <a:r>
                        <a:rPr dirty="0" baseline="3472" sz="12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baseline="3472" sz="1200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CIVIL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3.3.9.0.30.Q3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19380" marR="120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MATE</a:t>
                      </a:r>
                      <a:r>
                        <a:rPr dirty="0" sz="800" spc="-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RIAIS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COTSUMO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793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1Q3.000,0Q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891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19380" marR="120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8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FISICA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153.878,84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4605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153.121,16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87325">
                <a:tc gridSpan="3">
                  <a:txBody>
                    <a:bodyPr/>
                    <a:lstStyle/>
                    <a:p>
                      <a:pPr marL="353949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</a:tr>
              <a:tr h="161290">
                <a:tc gridSpan="3">
                  <a:txBody>
                    <a:bodyPr/>
                    <a:lstStyle/>
                    <a:p>
                      <a:pPr marL="35407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229235">
                <a:tc gridSpan="3">
                  <a:txBody>
                    <a:bodyPr/>
                    <a:lstStyle/>
                    <a:p>
                      <a:pPr algn="r" marR="44640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Rț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>
                    <a:lnB w="19050">
                      <a:solidFill>
                        <a:srgbClr val="131313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1.751.000,00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>
                    <a:lnB w="19050">
                      <a:solidFill>
                        <a:srgbClr val="13131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59873" y="1339211"/>
            <a:ext cx="6402070" cy="0"/>
          </a:xfrm>
          <a:custGeom>
            <a:avLst/>
            <a:gdLst/>
            <a:ahLst/>
            <a:cxnLst/>
            <a:rect l="l" t="t" r="r" b="b"/>
            <a:pathLst>
              <a:path w="6402070" h="0">
                <a:moveTo>
                  <a:pt x="0" y="0"/>
                </a:moveTo>
                <a:lnTo>
                  <a:pt x="6401680" y="0"/>
                </a:lnTo>
              </a:path>
            </a:pathLst>
          </a:custGeom>
          <a:ln w="15235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22802" y="423293"/>
            <a:ext cx="3044190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0" b="1">
                <a:latin typeface="Arial"/>
                <a:cs typeface="Arial"/>
              </a:rPr>
              <a:t> SEROPEDICA</a:t>
            </a:r>
            <a:endParaRPr sz="115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695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Maria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5" b="1">
                <a:latin typeface="Arial"/>
                <a:cs typeface="Arial"/>
              </a:rPr>
              <a:t>Lourenço,</a:t>
            </a:r>
            <a:r>
              <a:rPr dirty="0" sz="800" spc="4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18</a:t>
            </a:r>
            <a:endParaRPr sz="80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latin typeface="Lucida Sans Unicode"/>
                <a:cs typeface="Lucida Sans Unicode"/>
              </a:rPr>
              <a:t>Fazenda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60"/>
              </a:spcBef>
            </a:pPr>
            <a:r>
              <a:rPr dirty="0" spc="-35"/>
              <a:t>Servaux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3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8615" y="2125204"/>
            <a:ext cx="2589530" cy="35242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heavy" sz="800" spc="-2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00" spc="1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259"/>
              </a:spcBef>
            </a:pPr>
            <a:r>
              <a:rPr dirty="0" sz="950" spc="-10" b="1">
                <a:latin typeface="Arial"/>
                <a:cs typeface="Arial"/>
              </a:rPr>
              <a:t>PREFEITURA</a:t>
            </a:r>
            <a:r>
              <a:rPr dirty="0" sz="950" spc="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3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2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920" y="585048"/>
            <a:ext cx="688287" cy="62466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78146" y="9773653"/>
            <a:ext cx="6402070" cy="0"/>
          </a:xfrm>
          <a:custGeom>
            <a:avLst/>
            <a:gdLst/>
            <a:ahLst/>
            <a:cxnLst/>
            <a:rect l="l" t="t" r="r" b="b"/>
            <a:pathLst>
              <a:path w="6402070" h="0">
                <a:moveTo>
                  <a:pt x="0" y="0"/>
                </a:moveTo>
                <a:lnTo>
                  <a:pt x="6401680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34875" y="2753077"/>
            <a:ext cx="1876425" cy="0"/>
          </a:xfrm>
          <a:custGeom>
            <a:avLst/>
            <a:gdLst/>
            <a:ahLst/>
            <a:cxnLst/>
            <a:rect l="l" t="t" r="r" b="b"/>
            <a:pathLst>
              <a:path w="1876425" h="0">
                <a:moveTo>
                  <a:pt x="0" y="0"/>
                </a:moveTo>
                <a:lnTo>
                  <a:pt x="1876039" y="0"/>
                </a:lnTo>
              </a:path>
            </a:pathLst>
          </a:custGeom>
          <a:ln w="9141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53782" y="1380347"/>
            <a:ext cx="6395720" cy="0"/>
          </a:xfrm>
          <a:custGeom>
            <a:avLst/>
            <a:gdLst/>
            <a:ahLst/>
            <a:cxnLst/>
            <a:rect l="l" t="t" r="r" b="b"/>
            <a:pathLst>
              <a:path w="6395720" h="0">
                <a:moveTo>
                  <a:pt x="0" y="0"/>
                </a:moveTo>
                <a:lnTo>
                  <a:pt x="6395589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25899" y="350701"/>
            <a:ext cx="3053715" cy="659130"/>
          </a:xfrm>
          <a:prstGeom prst="rect">
            <a:avLst/>
          </a:prstGeom>
        </p:spPr>
        <p:txBody>
          <a:bodyPr wrap="square" lIns="0" tIns="1155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dirty="0" sz="1150" spc="50">
                <a:latin typeface="Lucida Sans Unicode"/>
                <a:cs typeface="Lucida Sans Unicode"/>
              </a:rPr>
              <a:t>PREFEITURA</a:t>
            </a:r>
            <a:r>
              <a:rPr dirty="0" sz="1150" spc="114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MUNICIPAL</a:t>
            </a:r>
            <a:r>
              <a:rPr dirty="0" sz="1150" spc="140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DE</a:t>
            </a:r>
            <a:r>
              <a:rPr dirty="0" sz="1150" spc="40">
                <a:latin typeface="Lucida Sans Unicode"/>
                <a:cs typeface="Lucida Sans Unicode"/>
              </a:rPr>
              <a:t> SEROPEDICA</a:t>
            </a:r>
            <a:endParaRPr sz="1150">
              <a:latin typeface="Lucida Sans Unicode"/>
              <a:cs typeface="Lucida Sans Unicode"/>
            </a:endParaRPr>
          </a:p>
          <a:p>
            <a:pPr marL="19050" marR="1931670" indent="-3175">
              <a:lnSpc>
                <a:spcPct val="115300"/>
              </a:lnSpc>
              <a:spcBef>
                <a:spcPts val="445"/>
              </a:spcBef>
            </a:pPr>
            <a:r>
              <a:rPr dirty="0" sz="850" spc="-45">
                <a:latin typeface="Lucida Sans Unicode"/>
                <a:cs typeface="Lucida Sans Unicode"/>
              </a:rPr>
              <a:t>Rua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Maria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Lourenço,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18</a:t>
            </a:r>
            <a:r>
              <a:rPr dirty="0" sz="850" spc="-65">
                <a:latin typeface="Lucida Sans Unicode"/>
                <a:cs typeface="Lucida Sans Unicode"/>
              </a:rPr>
              <a:t> Fazenda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60"/>
              </a:spcBef>
            </a:pPr>
            <a:r>
              <a:rPr dirty="0" spc="-35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Página</a:t>
            </a:r>
            <a:r>
              <a:rPr dirty="0" spc="-30"/>
              <a:t> </a:t>
            </a:r>
            <a:fld id="{81D60167-4931-47E6-BA6A-407CBD079E47}" type="slidenum">
              <a:rPr dirty="0"/>
              <a:t>3</a:t>
            </a:fld>
            <a:r>
              <a:rPr dirty="0" spc="-3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17884" y="1445856"/>
            <a:ext cx="4533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Artigo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3º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00088" y="1445856"/>
            <a:ext cx="33013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Revogadas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disposições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em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contrário.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Publique-</a:t>
            </a:r>
            <a:r>
              <a:rPr dirty="0" sz="800" spc="-45">
                <a:latin typeface="Lucida Sans Unicode"/>
                <a:cs typeface="Lucida Sans Unicode"/>
              </a:rPr>
              <a:t>se,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afixe-</a:t>
            </a:r>
            <a:r>
              <a:rPr dirty="0" sz="800" spc="-90">
                <a:latin typeface="Lucida Sans Unicode"/>
                <a:cs typeface="Lucida Sans Unicode"/>
              </a:rPr>
              <a:t>se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10929" y="2192402"/>
            <a:ext cx="18827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Gabinete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Prefeito,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23</a:t>
            </a:r>
            <a:r>
              <a:rPr dirty="0" sz="800" spc="2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4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agosto,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2025-07-23T19:17:32Z</dcterms:created>
  <dcterms:modified xsi:type="dcterms:W3CDTF">2025-07-23T19:17:32Z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