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png" ContentType="image/png"/>
  <Default Extension="jpg" ContentType="image/jpg"/>
  <Override PartName="/ppt/slides/slide2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</p:sldIdLst>
  <p:sldSz cx="7480300" cy="10617200"/>
  <p:notesSz cx="7480300" cy="106172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1022" y="3291332"/>
            <a:ext cx="6358255" cy="22296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22045" y="5945632"/>
            <a:ext cx="5236210" cy="26543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4015" y="2441956"/>
            <a:ext cx="325393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52354" y="2441956"/>
            <a:ext cx="325393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4015" y="424688"/>
            <a:ext cx="6732270" cy="16987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4015" y="2441956"/>
            <a:ext cx="673227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43302" y="9873996"/>
            <a:ext cx="2393696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4015" y="9873996"/>
            <a:ext cx="1720469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385816" y="9873996"/>
            <a:ext cx="1720469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png"/><Relationship Id="rId3" Type="http://schemas.openxmlformats.org/officeDocument/2006/relationships/image" Target="../media/image2.jpg"/><Relationship Id="rId4" Type="http://schemas.openxmlformats.org/officeDocument/2006/relationships/image" Target="../media/image3.jpg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4.png"/><Relationship Id="rId3" Type="http://schemas.openxmlformats.org/officeDocument/2006/relationships/image" Target="../media/image5.png"/><Relationship Id="rId4" Type="http://schemas.openxmlformats.org/officeDocument/2006/relationships/image" Target="../media/image6.jpg"/><Relationship Id="rId5" Type="http://schemas.openxmlformats.org/officeDocument/2006/relationships/image" Target="../media/image7.jpg"/><Relationship Id="rId6" Type="http://schemas.openxmlformats.org/officeDocument/2006/relationships/image" Target="../media/image8.jpg"/><Relationship Id="rId7" Type="http://schemas.openxmlformats.org/officeDocument/2006/relationships/image" Target="../media/image9.jpg"/><Relationship Id="rId8" Type="http://schemas.openxmlformats.org/officeDocument/2006/relationships/image" Target="../media/image10.jp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73059" y="728262"/>
            <a:ext cx="633467" cy="600283"/>
          </a:xfrm>
          <a:prstGeom prst="rect">
            <a:avLst/>
          </a:prstGeom>
        </p:spPr>
      </p:pic>
      <p:sp>
        <p:nvSpPr>
          <p:cNvPr id="3" name="object 3" descr=""/>
          <p:cNvSpPr/>
          <p:nvPr/>
        </p:nvSpPr>
        <p:spPr>
          <a:xfrm>
            <a:off x="603012" y="9572543"/>
            <a:ext cx="6176645" cy="0"/>
          </a:xfrm>
          <a:custGeom>
            <a:avLst/>
            <a:gdLst/>
            <a:ahLst/>
            <a:cxnLst/>
            <a:rect l="l" t="t" r="r" b="b"/>
            <a:pathLst>
              <a:path w="6176645" h="0">
                <a:moveTo>
                  <a:pt x="0" y="0"/>
                </a:moveTo>
                <a:lnTo>
                  <a:pt x="6176312" y="0"/>
                </a:lnTo>
              </a:path>
            </a:pathLst>
          </a:custGeom>
          <a:ln w="9141">
            <a:solidFill>
              <a:srgbClr val="545757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/>
          <p:nvPr/>
        </p:nvSpPr>
        <p:spPr>
          <a:xfrm>
            <a:off x="584739" y="1494614"/>
            <a:ext cx="6161405" cy="0"/>
          </a:xfrm>
          <a:custGeom>
            <a:avLst/>
            <a:gdLst/>
            <a:ahLst/>
            <a:cxnLst/>
            <a:rect l="l" t="t" r="r" b="b"/>
            <a:pathLst>
              <a:path w="6161405" h="0">
                <a:moveTo>
                  <a:pt x="0" y="0"/>
                </a:moveTo>
                <a:lnTo>
                  <a:pt x="6161084" y="0"/>
                </a:lnTo>
              </a:path>
            </a:pathLst>
          </a:custGeom>
          <a:ln w="15235">
            <a:solidFill>
              <a:srgbClr val="232323"/>
            </a:solidFill>
          </a:ln>
        </p:spPr>
        <p:txBody>
          <a:bodyPr wrap="square" lIns="0" tIns="0" rIns="0" bIns="0" rtlCol="0"/>
          <a:lstStyle/>
          <a:p/>
        </p:txBody>
      </p:sp>
      <p:pic>
        <p:nvPicPr>
          <p:cNvPr id="5" name="object 5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773561" y="9382097"/>
            <a:ext cx="204049" cy="67036"/>
          </a:xfrm>
          <a:prstGeom prst="rect">
            <a:avLst/>
          </a:prstGeom>
        </p:spPr>
      </p:pic>
      <p:pic>
        <p:nvPicPr>
          <p:cNvPr id="6" name="object 6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507531" y="9211459"/>
            <a:ext cx="5229153" cy="444880"/>
          </a:xfrm>
          <a:prstGeom prst="rect">
            <a:avLst/>
          </a:prstGeom>
        </p:spPr>
      </p:pic>
      <p:sp>
        <p:nvSpPr>
          <p:cNvPr id="7" name="object 7" descr=""/>
          <p:cNvSpPr txBox="1"/>
          <p:nvPr/>
        </p:nvSpPr>
        <p:spPr>
          <a:xfrm>
            <a:off x="1474924" y="551525"/>
            <a:ext cx="2929890" cy="53467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>
                <a:latin typeface="Arial MT"/>
                <a:cs typeface="Arial MT"/>
              </a:rPr>
              <a:t>PREFEITURA</a:t>
            </a:r>
            <a:r>
              <a:rPr dirty="0" sz="1100" spc="6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MUNICIPAL</a:t>
            </a:r>
            <a:r>
              <a:rPr dirty="0" sz="1100" spc="6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DE</a:t>
            </a:r>
            <a:r>
              <a:rPr dirty="0" sz="1100" spc="-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SEROPEDICA</a:t>
            </a:r>
            <a:endParaRPr sz="1100">
              <a:latin typeface="Arial MT"/>
              <a:cs typeface="Arial MT"/>
            </a:endParaRPr>
          </a:p>
          <a:p>
            <a:pPr marL="15240" marR="1851660" indent="-3175">
              <a:lnSpc>
                <a:spcPct val="122600"/>
              </a:lnSpc>
              <a:spcBef>
                <a:spcPts val="480"/>
              </a:spcBef>
            </a:pPr>
            <a:r>
              <a:rPr dirty="0" sz="750">
                <a:latin typeface="Arial MT"/>
                <a:cs typeface="Arial MT"/>
              </a:rPr>
              <a:t>Rua</a:t>
            </a:r>
            <a:r>
              <a:rPr dirty="0" sz="750" spc="7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Maria</a:t>
            </a:r>
            <a:r>
              <a:rPr dirty="0" sz="750" spc="9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Lourenço,</a:t>
            </a:r>
            <a:r>
              <a:rPr dirty="0" sz="750" spc="65">
                <a:latin typeface="Arial MT"/>
                <a:cs typeface="Arial MT"/>
              </a:rPr>
              <a:t> </a:t>
            </a:r>
            <a:r>
              <a:rPr dirty="0" sz="750" spc="-25">
                <a:latin typeface="Arial MT"/>
                <a:cs typeface="Arial MT"/>
              </a:rPr>
              <a:t>18</a:t>
            </a:r>
            <a:r>
              <a:rPr dirty="0" sz="750">
                <a:latin typeface="Arial MT"/>
                <a:cs typeface="Arial MT"/>
              </a:rPr>
              <a:t> Fazenda</a:t>
            </a:r>
            <a:r>
              <a:rPr dirty="0" sz="750" spc="5"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Caxias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4980697" y="1708163"/>
            <a:ext cx="345440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 spc="-10">
                <a:latin typeface="Arial MT"/>
                <a:cs typeface="Arial MT"/>
              </a:rPr>
              <a:t>Decreto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5466412" y="1708163"/>
            <a:ext cx="1264920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 spc="-10">
                <a:solidFill>
                  <a:srgbClr val="050505"/>
                </a:solidFill>
                <a:latin typeface="Arial MT"/>
                <a:cs typeface="Arial MT"/>
              </a:rPr>
              <a:t>2732</a:t>
            </a:r>
            <a:r>
              <a:rPr dirty="0" sz="750" spc="-5">
                <a:solidFill>
                  <a:srgbClr val="050505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1F1F1F"/>
                </a:solidFill>
                <a:latin typeface="Arial MT"/>
                <a:cs typeface="Arial MT"/>
              </a:rPr>
              <a:t>de</a:t>
            </a:r>
            <a:r>
              <a:rPr dirty="0" sz="750" spc="5">
                <a:solidFill>
                  <a:srgbClr val="1F1F1F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0C0C0C"/>
                </a:solidFill>
                <a:latin typeface="Arial MT"/>
                <a:cs typeface="Arial MT"/>
              </a:rPr>
              <a:t>28</a:t>
            </a:r>
            <a:r>
              <a:rPr dirty="0" sz="750" spc="370">
                <a:solidFill>
                  <a:srgbClr val="0C0C0C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0C0C0C"/>
                </a:solidFill>
                <a:latin typeface="Arial MT"/>
                <a:cs typeface="Arial MT"/>
              </a:rPr>
              <a:t>de</a:t>
            </a:r>
            <a:r>
              <a:rPr dirty="0" sz="750" spc="175">
                <a:solidFill>
                  <a:srgbClr val="0C0C0C"/>
                </a:solidFill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agos!c.</a:t>
            </a:r>
            <a:r>
              <a:rPr dirty="0" sz="750" spc="55">
                <a:latin typeface="Arial MT"/>
                <a:cs typeface="Arial MT"/>
              </a:rPr>
              <a:t> </a:t>
            </a:r>
            <a:r>
              <a:rPr dirty="0" sz="750" spc="-40">
                <a:latin typeface="Arial MT"/>
                <a:cs typeface="Arial MT"/>
              </a:rPr>
              <a:t>2C24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3996273" y="2107336"/>
            <a:ext cx="2624455" cy="246379"/>
          </a:xfrm>
          <a:prstGeom prst="rect">
            <a:avLst/>
          </a:prstGeom>
        </p:spPr>
        <p:txBody>
          <a:bodyPr wrap="square" lIns="0" tIns="22225" rIns="0" bIns="0" rtlCol="0" vert="horz">
            <a:spAutoFit/>
          </a:bodyPr>
          <a:lstStyle/>
          <a:p>
            <a:pPr marL="12700" marR="5080" indent="7620">
              <a:lnSpc>
                <a:spcPts val="840"/>
              </a:lnSpc>
              <a:spcBef>
                <a:spcPts val="175"/>
              </a:spcBef>
            </a:pPr>
            <a:r>
              <a:rPr dirty="0" sz="750" spc="-35">
                <a:latin typeface="Arial MT"/>
                <a:cs typeface="Arial MT"/>
              </a:rPr>
              <a:t>AbrE</a:t>
            </a:r>
            <a:r>
              <a:rPr dirty="0" sz="750" spc="-5"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crédito</a:t>
            </a:r>
            <a:r>
              <a:rPr dirty="0" sz="750" spc="20"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suplementar</a:t>
            </a:r>
            <a:r>
              <a:rPr dirty="0" sz="750" spc="65"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D2D2D"/>
                </a:solidFill>
                <a:latin typeface="Arial MT"/>
                <a:cs typeface="Arial MT"/>
              </a:rPr>
              <a:t>xo </a:t>
            </a:r>
            <a:r>
              <a:rPr dirty="0" sz="750" spc="-10">
                <a:latin typeface="Arial MT"/>
                <a:cs typeface="Arial MT"/>
              </a:rPr>
              <a:t>valor</a:t>
            </a:r>
            <a:r>
              <a:rPr dirty="0" sz="750">
                <a:latin typeface="Arial MT"/>
                <a:cs typeface="Arial MT"/>
              </a:rPr>
              <a:t> tola.</a:t>
            </a:r>
            <a:r>
              <a:rPr dirty="0" sz="750" spc="-4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de</a:t>
            </a:r>
            <a:r>
              <a:rPr dirty="0" sz="750" spc="-20">
                <a:latin typeface="Arial MT"/>
                <a:cs typeface="Arial MT"/>
              </a:rPr>
              <a:t> </a:t>
            </a:r>
            <a:r>
              <a:rPr dirty="0" sz="750" spc="-50">
                <a:latin typeface="Arial MT"/>
                <a:cs typeface="Arial MT"/>
              </a:rPr>
              <a:t>RS52C</a:t>
            </a:r>
            <a:r>
              <a:rPr dirty="0" sz="750" spc="1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000</a:t>
            </a:r>
            <a:r>
              <a:rPr dirty="0" sz="750" spc="-1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00.</a:t>
            </a:r>
            <a:r>
              <a:rPr dirty="0" sz="750" spc="-15">
                <a:latin typeface="Arial MT"/>
                <a:cs typeface="Arial MT"/>
              </a:rPr>
              <a:t> </a:t>
            </a:r>
            <a:r>
              <a:rPr dirty="0" sz="750" spc="-20">
                <a:latin typeface="Arial MT"/>
                <a:cs typeface="Arial MT"/>
              </a:rPr>
              <a:t>para</a:t>
            </a:r>
            <a:r>
              <a:rPr dirty="0" sz="750"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080808"/>
                </a:solidFill>
                <a:latin typeface="Arial MT"/>
                <a:cs typeface="Arial MT"/>
              </a:rPr>
              <a:t>’ms</a:t>
            </a:r>
            <a:r>
              <a:rPr dirty="0" sz="750" spc="-5">
                <a:solidFill>
                  <a:srgbClr val="080808"/>
                </a:solidFill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que</a:t>
            </a:r>
            <a:r>
              <a:rPr dirty="0" sz="750" spc="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se</a:t>
            </a:r>
            <a:r>
              <a:rPr dirty="0" sz="750" spc="-5">
                <a:latin typeface="Arial MT"/>
                <a:cs typeface="Arial MT"/>
              </a:rPr>
              <a:t> </a:t>
            </a:r>
            <a:r>
              <a:rPr dirty="0" sz="750" spc="-25">
                <a:latin typeface="Arial MT"/>
                <a:cs typeface="Arial MT"/>
              </a:rPr>
              <a:t>esDecifíca</a:t>
            </a:r>
            <a:r>
              <a:rPr dirty="0" sz="750" spc="35"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63636"/>
                </a:solidFill>
                <a:latin typeface="Arial MT"/>
                <a:cs typeface="Arial MT"/>
              </a:rPr>
              <a:t>e</a:t>
            </a:r>
            <a:r>
              <a:rPr dirty="0" sz="750" spc="-10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111111"/>
                </a:solidFill>
                <a:latin typeface="Arial MT"/>
                <a:cs typeface="Arial MT"/>
              </a:rPr>
              <a:t>da </a:t>
            </a:r>
            <a:r>
              <a:rPr dirty="0" sz="750" spc="-20">
                <a:latin typeface="Arial MT"/>
                <a:cs typeface="Arial MT"/>
              </a:rPr>
              <a:t>ou•ras</a:t>
            </a:r>
            <a:r>
              <a:rPr dirty="0" sz="750" spc="2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pro’</a:t>
            </a:r>
            <a:r>
              <a:rPr dirty="0" sz="750" spc="-10">
                <a:latin typeface="Arial MT"/>
                <a:cs typeface="Arial MT"/>
              </a:rPr>
              <a:t> idências.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671289" y="2809698"/>
            <a:ext cx="5995035" cy="912494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4765" marR="5080" indent="754380">
              <a:lnSpc>
                <a:spcPct val="152000"/>
              </a:lnSpc>
              <a:spcBef>
                <a:spcPts val="100"/>
              </a:spcBef>
            </a:pPr>
            <a:r>
              <a:rPr dirty="0" sz="750">
                <a:solidFill>
                  <a:srgbClr val="313131"/>
                </a:solidFill>
                <a:latin typeface="Arial MT"/>
                <a:cs typeface="Arial MT"/>
              </a:rPr>
              <a:t>O</a:t>
            </a:r>
            <a:r>
              <a:rPr dirty="0" sz="750" spc="-45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PREFEITO</a:t>
            </a:r>
            <a:r>
              <a:rPr dirty="0" sz="750" spc="-30">
                <a:latin typeface="Arial MT"/>
                <a:cs typeface="Arial MT"/>
              </a:rPr>
              <a:t> </a:t>
            </a:r>
            <a:r>
              <a:rPr dirty="0" sz="750" spc="-50">
                <a:latin typeface="Arial MT"/>
                <a:cs typeface="Arial MT"/>
              </a:rPr>
              <a:t>I\4UNICI</a:t>
            </a:r>
            <a:r>
              <a:rPr dirty="0" sz="750" spc="-120"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PAL.</a:t>
            </a:r>
            <a:r>
              <a:rPr dirty="0" sz="750" spc="10"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1D1D1D"/>
                </a:solidFill>
                <a:latin typeface="Arial MT"/>
                <a:cs typeface="Arial MT"/>
              </a:rPr>
              <a:t>no</a:t>
            </a:r>
            <a:r>
              <a:rPr dirty="0" sz="750" spc="-15">
                <a:solidFill>
                  <a:srgbClr val="1D1D1D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82828"/>
                </a:solidFill>
                <a:latin typeface="Arial MT"/>
                <a:cs typeface="Arial MT"/>
              </a:rPr>
              <a:t>uso</a:t>
            </a:r>
            <a:r>
              <a:rPr dirty="0" sz="750" spc="-10">
                <a:solidFill>
                  <a:srgbClr val="282828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131313"/>
                </a:solidFill>
                <a:latin typeface="Arial MT"/>
                <a:cs typeface="Arial MT"/>
              </a:rPr>
              <a:t>õe</a:t>
            </a:r>
            <a:r>
              <a:rPr dirty="0" sz="750" spc="5">
                <a:solidFill>
                  <a:srgbClr val="131313"/>
                </a:solidFill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suas</a:t>
            </a:r>
            <a:r>
              <a:rPr dirty="0" sz="750" spc="15"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atribuições</a:t>
            </a:r>
            <a:r>
              <a:rPr dirty="0" sz="750" spc="2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legais,</a:t>
            </a:r>
            <a:r>
              <a:rPr dirty="0" sz="750" spc="25"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constitucionais</a:t>
            </a:r>
            <a:r>
              <a:rPr dirty="0" sz="750">
                <a:latin typeface="Arial MT"/>
                <a:cs typeface="Arial MT"/>
              </a:rPr>
              <a:t> e</a:t>
            </a:r>
            <a:r>
              <a:rPr dirty="0" sz="750" spc="-2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de</a:t>
            </a:r>
            <a:r>
              <a:rPr dirty="0" sz="750" spc="5"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acorde</a:t>
            </a:r>
            <a:r>
              <a:rPr dirty="0" sz="750" spc="1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con</a:t>
            </a:r>
            <a:r>
              <a:rPr dirty="0" sz="750" spc="195"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82828"/>
                </a:solidFill>
                <a:latin typeface="Arial MT"/>
                <a:cs typeface="Arial MT"/>
              </a:rPr>
              <a:t>o</a:t>
            </a:r>
            <a:r>
              <a:rPr dirty="0" sz="750" spc="-25">
                <a:solidFill>
                  <a:srgbClr val="282828"/>
                </a:solidFill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que</a:t>
            </a:r>
            <a:r>
              <a:rPr dirty="0" sz="750" spc="-10"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151515"/>
                </a:solidFill>
                <a:latin typeface="Arial MT"/>
                <a:cs typeface="Arial MT"/>
              </a:rPr>
              <a:t>lhe</a:t>
            </a:r>
            <a:r>
              <a:rPr dirty="0" sz="750" spc="10">
                <a:solidFill>
                  <a:srgbClr val="151515"/>
                </a:solidFill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confere</a:t>
            </a:r>
            <a:r>
              <a:rPr dirty="0" sz="750" spc="40"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1A1A1A"/>
                </a:solidFill>
                <a:latin typeface="Arial MT"/>
                <a:cs typeface="Arial MT"/>
              </a:rPr>
              <a:t>o</a:t>
            </a:r>
            <a:r>
              <a:rPr dirty="0" sz="750" spc="-25">
                <a:solidFill>
                  <a:srgbClr val="1A1A1A"/>
                </a:solidFill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aí.</a:t>
            </a:r>
            <a:r>
              <a:rPr dirty="0" sz="750" spc="185"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82828"/>
                </a:solidFill>
                <a:latin typeface="Arial MT"/>
                <a:cs typeface="Arial MT"/>
              </a:rPr>
              <a:t>8°</a:t>
            </a:r>
            <a:r>
              <a:rPr dirty="0" sz="750" spc="160">
                <a:solidFill>
                  <a:srgbClr val="282828"/>
                </a:solidFill>
                <a:latin typeface="Arial MT"/>
                <a:cs typeface="Arial MT"/>
              </a:rPr>
              <a:t> </a:t>
            </a:r>
            <a:r>
              <a:rPr dirty="0" sz="750" spc="-25">
                <a:latin typeface="Arial MT"/>
                <a:cs typeface="Arial MT"/>
              </a:rPr>
              <a:t>da</a:t>
            </a:r>
            <a:r>
              <a:rPr dirty="0" sz="750">
                <a:latin typeface="Arial MT"/>
                <a:cs typeface="Arial MT"/>
              </a:rPr>
              <a:t> LE</a:t>
            </a:r>
            <a:r>
              <a:rPr dirty="0" sz="750">
                <a:solidFill>
                  <a:srgbClr val="1C1C1C"/>
                </a:solidFill>
                <a:latin typeface="Arial MT"/>
                <a:cs typeface="Arial MT"/>
              </a:rPr>
              <a:t>I</a:t>
            </a:r>
            <a:r>
              <a:rPr dirty="0" sz="750" spc="-55">
                <a:solidFill>
                  <a:srgbClr val="1C1C1C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080808"/>
                </a:solidFill>
                <a:latin typeface="Arial MT"/>
                <a:cs typeface="Arial MT"/>
              </a:rPr>
              <a:t>Ü*</a:t>
            </a:r>
            <a:r>
              <a:rPr dirty="0" sz="750" spc="-20">
                <a:solidFill>
                  <a:srgbClr val="080808"/>
                </a:solidFill>
                <a:latin typeface="Arial MT"/>
                <a:cs typeface="Arial MT"/>
              </a:rPr>
              <a:t> </a:t>
            </a:r>
            <a:r>
              <a:rPr dirty="0" sz="750" spc="-30">
                <a:latin typeface="Arial MT"/>
                <a:cs typeface="Arial MT"/>
              </a:rPr>
              <a:t>823'!2023</a:t>
            </a:r>
            <a:r>
              <a:rPr dirty="0" sz="750" spc="1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dataõa</a:t>
            </a:r>
            <a:r>
              <a:rPr dirty="0" sz="750" spc="2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de </a:t>
            </a:r>
            <a:r>
              <a:rPr dirty="0" sz="750" spc="-45">
                <a:latin typeface="Arial MT"/>
                <a:cs typeface="Arial MT"/>
              </a:rPr>
              <a:t>21</a:t>
            </a:r>
            <a:r>
              <a:rPr dirty="0" sz="750" spc="-130">
                <a:latin typeface="Arial MT"/>
                <a:cs typeface="Arial MT"/>
              </a:rPr>
              <a:t> </a:t>
            </a:r>
            <a:r>
              <a:rPr dirty="0" sz="750" spc="-70">
                <a:solidFill>
                  <a:srgbClr val="111111"/>
                </a:solidFill>
                <a:latin typeface="Arial MT"/>
                <a:cs typeface="Arial MT"/>
              </a:rPr>
              <a:t>*12</a:t>
            </a:r>
            <a:r>
              <a:rPr dirty="0" sz="750" spc="-8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'2ú23.</a:t>
            </a:r>
            <a:r>
              <a:rPr dirty="0" sz="750" spc="25">
                <a:latin typeface="Arial MT"/>
                <a:cs typeface="Arial MT"/>
              </a:rPr>
              <a:t> </a:t>
            </a:r>
            <a:r>
              <a:rPr dirty="0" sz="750" spc="-25">
                <a:latin typeface="Arial MT"/>
                <a:cs typeface="Arial MT"/>
              </a:rPr>
              <a:t>pubI,cada</a:t>
            </a:r>
            <a:r>
              <a:rPr dirty="0" sz="750" spc="35"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0C0C0C"/>
                </a:solidFill>
                <a:latin typeface="Arial MT"/>
                <a:cs typeface="Arial MT"/>
              </a:rPr>
              <a:t>em</a:t>
            </a:r>
            <a:r>
              <a:rPr dirty="0" sz="750" spc="180">
                <a:solidFill>
                  <a:srgbClr val="0C0C0C"/>
                </a:solidFill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21!12'2023</a:t>
            </a:r>
            <a:endParaRPr sz="75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420"/>
              </a:spcBef>
            </a:pPr>
            <a:endParaRPr sz="75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</a:pPr>
            <a:r>
              <a:rPr dirty="0" u="sng" sz="750">
                <a:solidFill>
                  <a:srgbClr val="333333"/>
                </a:solidFill>
                <a:uFill>
                  <a:solidFill>
                    <a:srgbClr val="2F3438"/>
                  </a:solidFill>
                </a:uFill>
                <a:latin typeface="Arial MT"/>
                <a:cs typeface="Arial MT"/>
              </a:rPr>
              <a:t>D</a:t>
            </a:r>
            <a:r>
              <a:rPr dirty="0" u="sng" sz="750" spc="-20">
                <a:solidFill>
                  <a:srgbClr val="333333"/>
                </a:solidFill>
                <a:uFill>
                  <a:solidFill>
                    <a:srgbClr val="2F3438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750">
                <a:solidFill>
                  <a:srgbClr val="111111"/>
                </a:solidFill>
                <a:uFill>
                  <a:solidFill>
                    <a:srgbClr val="2F3438"/>
                  </a:solidFill>
                </a:uFill>
                <a:latin typeface="Arial MT"/>
                <a:cs typeface="Arial MT"/>
              </a:rPr>
              <a:t>E</a:t>
            </a:r>
            <a:r>
              <a:rPr dirty="0" u="sng" sz="750" spc="-5">
                <a:solidFill>
                  <a:srgbClr val="111111"/>
                </a:solidFill>
                <a:uFill>
                  <a:solidFill>
                    <a:srgbClr val="2F3438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750">
                <a:solidFill>
                  <a:srgbClr val="484848"/>
                </a:solidFill>
                <a:uFill>
                  <a:solidFill>
                    <a:srgbClr val="2F3438"/>
                  </a:solidFill>
                </a:uFill>
                <a:latin typeface="Arial MT"/>
                <a:cs typeface="Arial MT"/>
              </a:rPr>
              <a:t>C</a:t>
            </a:r>
            <a:r>
              <a:rPr dirty="0" u="sng" sz="750" spc="-5">
                <a:solidFill>
                  <a:srgbClr val="484848"/>
                </a:solidFill>
                <a:uFill>
                  <a:solidFill>
                    <a:srgbClr val="2F3438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750">
                <a:solidFill>
                  <a:srgbClr val="0F0F0F"/>
                </a:solidFill>
                <a:uFill>
                  <a:solidFill>
                    <a:srgbClr val="2F3438"/>
                  </a:solidFill>
                </a:uFill>
                <a:latin typeface="Arial MT"/>
                <a:cs typeface="Arial MT"/>
              </a:rPr>
              <a:t>Ú</a:t>
            </a:r>
            <a:r>
              <a:rPr dirty="0" u="sng" sz="750" spc="-40">
                <a:solidFill>
                  <a:srgbClr val="0F0F0F"/>
                </a:solidFill>
                <a:uFill>
                  <a:solidFill>
                    <a:srgbClr val="2F3438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750">
                <a:solidFill>
                  <a:srgbClr val="1F1F1F"/>
                </a:solidFill>
                <a:uFill>
                  <a:solidFill>
                    <a:srgbClr val="2F3438"/>
                  </a:solidFill>
                </a:uFill>
                <a:latin typeface="Arial MT"/>
                <a:cs typeface="Arial MT"/>
              </a:rPr>
              <a:t>E </a:t>
            </a:r>
            <a:r>
              <a:rPr dirty="0" u="sng" sz="750">
                <a:solidFill>
                  <a:srgbClr val="151515"/>
                </a:solidFill>
                <a:uFill>
                  <a:solidFill>
                    <a:srgbClr val="2F3438"/>
                  </a:solidFill>
                </a:uFill>
                <a:latin typeface="Arial MT"/>
                <a:cs typeface="Arial MT"/>
              </a:rPr>
              <a:t>T</a:t>
            </a:r>
            <a:r>
              <a:rPr dirty="0" u="sng" sz="750" spc="10">
                <a:solidFill>
                  <a:srgbClr val="151515"/>
                </a:solidFill>
                <a:uFill>
                  <a:solidFill>
                    <a:srgbClr val="2F3438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750" spc="-25">
                <a:solidFill>
                  <a:srgbClr val="1F1F1F"/>
                </a:solidFill>
                <a:uFill>
                  <a:solidFill>
                    <a:srgbClr val="2F3438"/>
                  </a:solidFill>
                </a:uFill>
                <a:latin typeface="Arial MT"/>
                <a:cs typeface="Arial MT"/>
              </a:rPr>
              <a:t>A:</a:t>
            </a:r>
            <a:r>
              <a:rPr dirty="0" u="sng" sz="750" spc="500">
                <a:solidFill>
                  <a:srgbClr val="1F1F1F"/>
                </a:solidFill>
                <a:uFill>
                  <a:solidFill>
                    <a:srgbClr val="2F3438"/>
                  </a:solidFill>
                </a:uFill>
                <a:latin typeface="Arial MT"/>
                <a:cs typeface="Arial MT"/>
              </a:rPr>
              <a:t> </a:t>
            </a:r>
            <a:endParaRPr sz="75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300"/>
              </a:spcBef>
            </a:pPr>
            <a:endParaRPr sz="750">
              <a:latin typeface="Arial MT"/>
              <a:cs typeface="Arial MT"/>
            </a:endParaRPr>
          </a:p>
          <a:p>
            <a:pPr marL="312420">
              <a:lnSpc>
                <a:spcPct val="100000"/>
              </a:lnSpc>
            </a:pPr>
            <a:r>
              <a:rPr dirty="0" sz="750" spc="-10">
                <a:latin typeface="Arial MT"/>
                <a:cs typeface="Arial MT"/>
              </a:rPr>
              <a:t>Artigo</a:t>
            </a:r>
            <a:r>
              <a:rPr dirty="0" sz="750" spc="-45">
                <a:latin typeface="Arial MT"/>
                <a:cs typeface="Arial MT"/>
              </a:rPr>
              <a:t> </a:t>
            </a:r>
            <a:r>
              <a:rPr dirty="0" sz="750" spc="-10">
                <a:solidFill>
                  <a:srgbClr val="111111"/>
                </a:solidFill>
                <a:latin typeface="Arial MT"/>
                <a:cs typeface="Arial MT"/>
              </a:rPr>
              <a:t>1</a:t>
            </a:r>
            <a:r>
              <a:rPr dirty="0" sz="750" spc="-10">
                <a:solidFill>
                  <a:srgbClr val="565656"/>
                </a:solidFill>
                <a:latin typeface="Arial MT"/>
                <a:cs typeface="Arial MT"/>
              </a:rPr>
              <a:t>°</a:t>
            </a:r>
            <a:r>
              <a:rPr dirty="0" sz="750" spc="-45">
                <a:solidFill>
                  <a:srgbClr val="565656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0C0C0C"/>
                </a:solidFill>
                <a:latin typeface="Arial MT"/>
                <a:cs typeface="Arial MT"/>
              </a:rPr>
              <a:t>- </a:t>
            </a:r>
            <a:r>
              <a:rPr dirty="0" sz="750">
                <a:solidFill>
                  <a:srgbClr val="1C1C1C"/>
                </a:solidFill>
                <a:latin typeface="Arial MT"/>
                <a:cs typeface="Arial MT"/>
              </a:rPr>
              <a:t>Fica</a:t>
            </a:r>
            <a:r>
              <a:rPr dirty="0" sz="750" spc="25">
                <a:solidFill>
                  <a:srgbClr val="1C1C1C"/>
                </a:solidFill>
                <a:latin typeface="Arial MT"/>
                <a:cs typeface="Arial MT"/>
              </a:rPr>
              <a:t> </a:t>
            </a:r>
            <a:r>
              <a:rPr dirty="0" sz="750" spc="-45">
                <a:latin typeface="Arial MT"/>
                <a:cs typeface="Arial MT"/>
              </a:rPr>
              <a:t>ah°-</a:t>
            </a:r>
            <a:r>
              <a:rPr dirty="0" sz="750" spc="-10">
                <a:latin typeface="Arial MT"/>
                <a:cs typeface="Arial MT"/>
              </a:rPr>
              <a:t>rto</a:t>
            </a:r>
            <a:r>
              <a:rPr dirty="0" sz="750" spc="-1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crédito</a:t>
            </a:r>
            <a:r>
              <a:rPr dirty="0" sz="750" spc="10">
                <a:latin typeface="Arial MT"/>
                <a:cs typeface="Arial MT"/>
              </a:rPr>
              <a:t> </a:t>
            </a:r>
            <a:r>
              <a:rPr dirty="0" sz="750" spc="-20">
                <a:latin typeface="Arial MT"/>
                <a:cs typeface="Arial MT"/>
              </a:rPr>
              <a:t>suplerr</a:t>
            </a:r>
            <a:r>
              <a:rPr dirty="0" sz="750" spc="-65"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080808"/>
                </a:solidFill>
                <a:latin typeface="Arial MT"/>
                <a:cs typeface="Arial MT"/>
              </a:rPr>
              <a:t>entar</a:t>
            </a:r>
            <a:r>
              <a:rPr dirty="0" sz="750" spc="25">
                <a:solidFill>
                  <a:srgbClr val="080808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070707"/>
                </a:solidFill>
                <a:latin typeface="Arial MT"/>
                <a:cs typeface="Arial MT"/>
              </a:rPr>
              <a:t>as</a:t>
            </a:r>
            <a:r>
              <a:rPr dirty="0" sz="750" spc="-5">
                <a:solidFill>
                  <a:srgbClr val="070707"/>
                </a:solidFill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seguintes</a:t>
            </a:r>
            <a:r>
              <a:rPr dirty="0" sz="750" spc="35"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dotações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628652" y="4413883"/>
            <a:ext cx="2495550" cy="351155"/>
          </a:xfrm>
          <a:prstGeom prst="rect">
            <a:avLst/>
          </a:prstGeom>
        </p:spPr>
        <p:txBody>
          <a:bodyPr wrap="square" lIns="0" tIns="4635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65"/>
              </a:spcBef>
            </a:pPr>
            <a:r>
              <a:rPr dirty="0" u="sng" sz="750">
                <a:uFill>
                  <a:solidFill>
                    <a:srgbClr val="23282B"/>
                  </a:solidFill>
                </a:uFill>
                <a:latin typeface="Arial MT"/>
                <a:cs typeface="Arial MT"/>
              </a:rPr>
              <a:t>Dotações</a:t>
            </a:r>
            <a:r>
              <a:rPr dirty="0" u="sng" sz="750" spc="170">
                <a:uFill>
                  <a:solidFill>
                    <a:srgbClr val="23282B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750" spc="-10">
                <a:uFill>
                  <a:solidFill>
                    <a:srgbClr val="23282B"/>
                  </a:solidFill>
                </a:uFill>
                <a:latin typeface="Arial MT"/>
                <a:cs typeface="Arial MT"/>
              </a:rPr>
              <a:t>Suplementadas</a:t>
            </a:r>
            <a:r>
              <a:rPr dirty="0" u="sng" sz="750" spc="500">
                <a:uFill>
                  <a:solidFill>
                    <a:srgbClr val="23282B"/>
                  </a:solidFill>
                </a:uFill>
                <a:latin typeface="Arial MT"/>
                <a:cs typeface="Arial MT"/>
              </a:rPr>
              <a:t> </a:t>
            </a:r>
            <a:endParaRPr sz="750">
              <a:latin typeface="Arial MT"/>
              <a:cs typeface="Arial MT"/>
            </a:endParaRPr>
          </a:p>
          <a:p>
            <a:pPr marL="60325">
              <a:lnSpc>
                <a:spcPct val="100000"/>
              </a:lnSpc>
              <a:spcBef>
                <a:spcPts val="315"/>
              </a:spcBef>
            </a:pPr>
            <a:r>
              <a:rPr dirty="0" sz="900" b="1">
                <a:solidFill>
                  <a:srgbClr val="030303"/>
                </a:solidFill>
                <a:latin typeface="Arial"/>
                <a:cs typeface="Arial"/>
              </a:rPr>
              <a:t>PREFEITURA</a:t>
            </a:r>
            <a:r>
              <a:rPr dirty="0" sz="900" spc="135" b="1">
                <a:solidFill>
                  <a:srgbClr val="030303"/>
                </a:solidFill>
                <a:latin typeface="Arial"/>
                <a:cs typeface="Arial"/>
              </a:rPr>
              <a:t> </a:t>
            </a:r>
            <a:r>
              <a:rPr dirty="0" sz="900">
                <a:latin typeface="Arial MT"/>
                <a:cs typeface="Arial MT"/>
              </a:rPr>
              <a:t>MUNICIPAL</a:t>
            </a:r>
            <a:r>
              <a:rPr dirty="0" sz="900" spc="75">
                <a:latin typeface="Arial MT"/>
                <a:cs typeface="Arial MT"/>
              </a:rPr>
              <a:t> </a:t>
            </a:r>
            <a:r>
              <a:rPr dirty="0" sz="900" b="1">
                <a:solidFill>
                  <a:srgbClr val="010101"/>
                </a:solidFill>
                <a:latin typeface="Arial"/>
                <a:cs typeface="Arial"/>
              </a:rPr>
              <a:t>DE</a:t>
            </a:r>
            <a:r>
              <a:rPr dirty="0" sz="900" spc="60" b="1">
                <a:solidFill>
                  <a:srgbClr val="010101"/>
                </a:solidFill>
                <a:latin typeface="Arial"/>
                <a:cs typeface="Arial"/>
              </a:rPr>
              <a:t> </a:t>
            </a:r>
            <a:r>
              <a:rPr dirty="0" sz="900" spc="-10" b="1">
                <a:latin typeface="Arial"/>
                <a:cs typeface="Arial"/>
              </a:rPr>
              <a:t>SEROPEDICA</a:t>
            </a:r>
            <a:endParaRPr sz="900">
              <a:latin typeface="Arial"/>
              <a:cs typeface="Arial"/>
            </a:endParaRPr>
          </a:p>
        </p:txBody>
      </p:sp>
      <p:graphicFrame>
        <p:nvGraphicFramePr>
          <p:cNvPr id="13" name="object 13" descr=""/>
          <p:cNvGraphicFramePr>
            <a:graphicFrameLocks noGrp="1"/>
          </p:cNvGraphicFramePr>
          <p:nvPr/>
        </p:nvGraphicFramePr>
        <p:xfrm>
          <a:off x="725374" y="4789197"/>
          <a:ext cx="6101080" cy="171767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75005"/>
                <a:gridCol w="4739005"/>
                <a:gridCol w="611504"/>
              </a:tblGrid>
              <a:tr h="138430">
                <a:tc>
                  <a:txBody>
                    <a:bodyPr/>
                    <a:lstStyle/>
                    <a:p>
                      <a:pPr marL="31750">
                        <a:lnSpc>
                          <a:spcPts val="830"/>
                        </a:lnSpc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01.07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96520">
                        <a:lnSpc>
                          <a:spcPts val="830"/>
                        </a:lnSpc>
                      </a:pPr>
                      <a:r>
                        <a:rPr dirty="0" sz="750">
                          <a:latin typeface="Arial MT"/>
                          <a:cs typeface="Arial MT"/>
                        </a:rPr>
                        <a:t>Secretaria</a:t>
                      </a:r>
                      <a:r>
                        <a:rPr dirty="0" sz="750" spc="1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Municipal</a:t>
                      </a:r>
                      <a:r>
                        <a:rPr dirty="0" sz="750" spc="1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750" spc="8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Fazenda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5735">
                <a:tc>
                  <a:txBody>
                    <a:bodyPr/>
                    <a:lstStyle/>
                    <a:p>
                      <a:pPr marL="3429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1.1E9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2860"/>
                </a:tc>
                <a:tc>
                  <a:txBody>
                    <a:bodyPr/>
                    <a:lstStyle/>
                    <a:p>
                      <a:pPr marL="99695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dirty="0" sz="750">
                          <a:latin typeface="Arial MT"/>
                          <a:cs typeface="Arial MT"/>
                        </a:rPr>
                        <a:t>En</a:t>
                      </a:r>
                      <a:r>
                        <a:rPr dirty="0" sz="750" spc="114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0">
                          <a:latin typeface="Arial MT"/>
                          <a:cs typeface="Arial MT"/>
                        </a:rPr>
                        <a:t>a°qos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0A0A0A"/>
                          </a:solidFill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750" spc="-25">
                          <a:solidFill>
                            <a:srgbClr val="0A0A0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0">
                          <a:latin typeface="Arial MT"/>
                          <a:cs typeface="Arial MT"/>
                        </a:rPr>
                        <a:t>DívidE</a:t>
                      </a:r>
                      <a:r>
                        <a:rPr dirty="0" sz="75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080808"/>
                          </a:solidFill>
                          <a:latin typeface="Arial MT"/>
                          <a:cs typeface="Arial MT"/>
                        </a:rPr>
                        <a:t>som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o</a:t>
                      </a:r>
                      <a:r>
                        <a:rPr dirty="0" sz="75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INSS.</a:t>
                      </a:r>
                      <a:r>
                        <a:rPr dirty="0" sz="75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Previdência</a:t>
                      </a:r>
                      <a:r>
                        <a:rPr dirty="0" sz="750" spc="229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75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P'ASEP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2860"/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6256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750" spc="-50">
                          <a:latin typeface="Arial MT"/>
                          <a:cs typeface="Arial MT"/>
                        </a:rPr>
                        <a:t>4.õ.9.*o.71</a:t>
                      </a:r>
                      <a:r>
                        <a:rPr dirty="0" sz="75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5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.01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marL="96520">
                        <a:lnSpc>
                          <a:spcPct val="100000"/>
                        </a:lnSpc>
                        <a:spcBef>
                          <a:spcPts val="145"/>
                        </a:spcBef>
                        <a:tabLst>
                          <a:tab pos="3075305" algn="l"/>
                        </a:tabLst>
                      </a:pPr>
                      <a:r>
                        <a:rPr dirty="0" sz="750" spc="-10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Priüciõal</a:t>
                      </a:r>
                      <a:r>
                        <a:rPr dirty="0" sz="750" spc="-15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750" spc="10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D.vida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Contratual</a:t>
                      </a:r>
                      <a:r>
                        <a:rPr dirty="0" sz="75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242424"/>
                          </a:solidFill>
                          <a:latin typeface="Arial MT"/>
                          <a:cs typeface="Arial MT"/>
                        </a:rPr>
                        <a:t>cem</a:t>
                      </a:r>
                      <a:r>
                        <a:rPr dirty="0" sz="750" spc="-35">
                          <a:solidFill>
                            <a:srgbClr val="24242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INSS</a:t>
                      </a:r>
                      <a:r>
                        <a:rPr dirty="0" sz="750" spc="3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PASEP</a:t>
                      </a:r>
                      <a:r>
                        <a:rPr dirty="0" sz="75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Arrecadacõo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75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náo</a:t>
                      </a:r>
                      <a:r>
                        <a:rPr dirty="0" sz="750" spc="20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90">
                          <a:latin typeface="Arial MT"/>
                          <a:cs typeface="Arial MT"/>
                        </a:rPr>
                        <a:t>VPneu.a</a:t>
                      </a:r>
                      <a:r>
                        <a:rPr dirty="0" sz="750" spc="-1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0E0E0E"/>
                          </a:solidFill>
                          <a:latin typeface="Arial MT"/>
                          <a:cs typeface="Arial MT"/>
                        </a:rPr>
                        <a:t>dos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ae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Imposto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ctr" marL="7683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400.000.ü0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8415"/>
                </a:tc>
              </a:tr>
              <a:tr h="16700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617470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sz="75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750" spc="7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750" spc="7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750" spc="114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4F4F4F"/>
                          </a:solidFill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750" spc="110">
                          <a:solidFill>
                            <a:srgbClr val="4F4F4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750" spc="8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5">
                          <a:latin typeface="Arial MT"/>
                          <a:cs typeface="Arial MT"/>
                        </a:rPr>
                        <a:t>R$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9685"/>
                </a:tc>
                <a:tc>
                  <a:txBody>
                    <a:bodyPr/>
                    <a:lstStyle/>
                    <a:p>
                      <a:pPr algn="ctr" marL="83185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400.000,00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9685"/>
                </a:tc>
              </a:tr>
              <a:tr h="31178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45"/>
                        </a:spcBef>
                      </a:pPr>
                      <a:endParaRPr sz="750">
                        <a:latin typeface="Times New Roman"/>
                        <a:cs typeface="Times New Roman"/>
                      </a:endParaRPr>
                    </a:p>
                    <a:p>
                      <a:pPr marL="34925">
                        <a:lnSpc>
                          <a:spcPct val="100000"/>
                        </a:lnSpc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01.13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56515"/>
                </a:tc>
                <a:tc>
                  <a:txBody>
                    <a:bodyPr/>
                    <a:lstStyle/>
                    <a:p>
                      <a:pPr marL="2620645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dirty="0" sz="75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75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75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750" spc="3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5">
                          <a:latin typeface="Arial MT"/>
                          <a:cs typeface="Arial MT"/>
                        </a:rPr>
                        <a:t>RS</a:t>
                      </a:r>
                      <a:endParaRPr sz="750">
                        <a:latin typeface="Arial MT"/>
                        <a:cs typeface="Arial MT"/>
                      </a:endParaRPr>
                    </a:p>
                    <a:p>
                      <a:pPr marL="102870">
                        <a:lnSpc>
                          <a:spcPct val="100000"/>
                        </a:lnSpc>
                        <a:spcBef>
                          <a:spcPts val="229"/>
                        </a:spcBef>
                      </a:pPr>
                      <a:r>
                        <a:rPr dirty="0" sz="750">
                          <a:latin typeface="Arial MT"/>
                          <a:cs typeface="Arial MT"/>
                        </a:rPr>
                        <a:t>Secretaria</a:t>
                      </a:r>
                      <a:r>
                        <a:rPr dirty="0" sz="750" spc="1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Municipal</a:t>
                      </a:r>
                      <a:r>
                        <a:rPr dirty="0" sz="750" spc="1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750" spc="1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Serviços</a:t>
                      </a:r>
                      <a:r>
                        <a:rPr dirty="0" sz="750" spc="1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Públicos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2860"/>
                </a:tc>
                <a:tc>
                  <a:txBody>
                    <a:bodyPr/>
                    <a:lstStyle/>
                    <a:p>
                      <a:pPr algn="ctr" marL="83185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400.000,00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2860"/>
                </a:tc>
              </a:tr>
              <a:tr h="164465">
                <a:tc>
                  <a:txBody>
                    <a:bodyPr/>
                    <a:lstStyle/>
                    <a:p>
                      <a:pPr marL="36195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750" spc="-10">
                          <a:solidFill>
                            <a:srgbClr val="1D1D1D"/>
                          </a:solidFill>
                          <a:latin typeface="Arial MT"/>
                          <a:cs typeface="Arial MT"/>
                        </a:rPr>
                        <a:t>2.625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1590"/>
                </a:tc>
                <a:tc>
                  <a:txBody>
                    <a:bodyPr/>
                    <a:lstStyle/>
                    <a:p>
                      <a:pPr marL="100965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750" spc="-45">
                          <a:latin typeface="Arial MT"/>
                          <a:cs typeface="Arial MT"/>
                        </a:rPr>
                        <a:t>l‘•1anu!encüo</a:t>
                      </a:r>
                      <a:r>
                        <a:rPr dirty="0" sz="750" spc="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75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Operaciona!izacão</a:t>
                      </a:r>
                      <a:r>
                        <a:rPr dirty="0" sz="75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75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Secretário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159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1290">
                <a:tc>
                  <a:txBody>
                    <a:bodyPr/>
                    <a:lstStyle/>
                    <a:p>
                      <a:pPr marL="3492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3.3.9.0.36.01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marL="99695">
                        <a:lnSpc>
                          <a:spcPct val="100000"/>
                        </a:lnSpc>
                        <a:spcBef>
                          <a:spcPts val="170"/>
                        </a:spcBef>
                        <a:tabLst>
                          <a:tab pos="3077845" algn="l"/>
                        </a:tabLst>
                      </a:pPr>
                      <a:r>
                        <a:rPr dirty="0" sz="750" spc="-20"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75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0">
                          <a:latin typeface="Arial MT"/>
                          <a:cs typeface="Arial MT"/>
                        </a:rPr>
                        <a:t>SERVICOS</a:t>
                      </a:r>
                      <a:r>
                        <a:rPr dirty="0" sz="750" spc="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0E0E0E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750" spc="10">
                          <a:solidFill>
                            <a:srgbClr val="0E0E0E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40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TERC</a:t>
                      </a:r>
                      <a:r>
                        <a:rPr dirty="0" sz="750" spc="-105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0">
                          <a:latin typeface="Arial MT"/>
                          <a:cs typeface="Arial MT"/>
                        </a:rPr>
                        <a:t>EIROS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75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45">
                          <a:latin typeface="Arial MT"/>
                          <a:cs typeface="Arial MT"/>
                        </a:rPr>
                        <a:t>PESSOA,</a:t>
                      </a:r>
                      <a:r>
                        <a:rPr dirty="0" sz="75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FISICA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750" spc="-20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Out°os</a:t>
                      </a:r>
                      <a:r>
                        <a:rPr dirty="0" sz="750" spc="-5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750" spc="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náo</a:t>
                      </a:r>
                      <a:r>
                        <a:rPr dirty="0" sz="75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Vinculados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1590"/>
                </a:tc>
                <a:tc>
                  <a:txBody>
                    <a:bodyPr/>
                    <a:lstStyle/>
                    <a:p>
                      <a:pPr algn="ctr" marL="86360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750" spc="-80">
                          <a:solidFill>
                            <a:srgbClr val="080808"/>
                          </a:solidFill>
                          <a:latin typeface="Arial MT"/>
                          <a:cs typeface="Arial MT"/>
                        </a:rPr>
                        <a:t>1</a:t>
                      </a:r>
                      <a:r>
                        <a:rPr dirty="0" sz="750" spc="-110">
                          <a:solidFill>
                            <a:srgbClr val="08080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20.0G0,00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1590"/>
                </a:tc>
              </a:tr>
              <a:tr h="15938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620645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75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750" spc="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750" spc="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750" spc="1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750" spc="95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750" spc="7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5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R$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5240"/>
                </a:tc>
                <a:tc>
                  <a:txBody>
                    <a:bodyPr/>
                    <a:lstStyle/>
                    <a:p>
                      <a:pPr algn="ctr" marL="76835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120.000,00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5240"/>
                </a:tc>
              </a:tr>
              <a:tr h="15811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620645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sz="75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75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750" spc="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750" spc="3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5">
                          <a:latin typeface="Arial MT"/>
                          <a:cs typeface="Arial MT"/>
                        </a:rPr>
                        <a:t>R$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9685"/>
                </a:tc>
                <a:tc>
                  <a:txBody>
                    <a:bodyPr/>
                    <a:lstStyle/>
                    <a:p>
                      <a:pPr algn="ctr" marL="76835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120.000,00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9685"/>
                </a:tc>
              </a:tr>
              <a:tr h="12890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987675">
                        <a:lnSpc>
                          <a:spcPts val="810"/>
                        </a:lnSpc>
                        <a:spcBef>
                          <a:spcPts val="110"/>
                        </a:spcBef>
                      </a:pPr>
                      <a:r>
                        <a:rPr dirty="0" sz="750">
                          <a:latin typeface="Arial MT"/>
                          <a:cs typeface="Arial MT"/>
                        </a:rPr>
                        <a:t>Valor</a:t>
                      </a:r>
                      <a:r>
                        <a:rPr dirty="0" sz="750" spc="1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750" spc="9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Suplementado</a:t>
                      </a:r>
                      <a:r>
                        <a:rPr dirty="0" sz="750" spc="19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5">
                          <a:latin typeface="Arial MT"/>
                          <a:cs typeface="Arial MT"/>
                        </a:rPr>
                        <a:t>RS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algn="ctr" marL="83820">
                        <a:lnSpc>
                          <a:spcPts val="810"/>
                        </a:lnSpc>
                        <a:spcBef>
                          <a:spcPts val="110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520.000,00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</a:tr>
            </a:tbl>
          </a:graphicData>
        </a:graphic>
      </p:graphicFrame>
      <p:sp>
        <p:nvSpPr>
          <p:cNvPr id="14" name="object 14" descr=""/>
          <p:cNvSpPr txBox="1"/>
          <p:nvPr/>
        </p:nvSpPr>
        <p:spPr>
          <a:xfrm>
            <a:off x="1059462" y="6565280"/>
            <a:ext cx="5528945" cy="2590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 spc="-10">
                <a:solidFill>
                  <a:srgbClr val="151515"/>
                </a:solidFill>
                <a:latin typeface="Arial MT"/>
                <a:cs typeface="Arial MT"/>
              </a:rPr>
              <a:t>Artigo</a:t>
            </a:r>
            <a:r>
              <a:rPr dirty="0" sz="750" spc="-25">
                <a:solidFill>
                  <a:srgbClr val="151515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82828"/>
                </a:solidFill>
                <a:latin typeface="Arial MT"/>
                <a:cs typeface="Arial MT"/>
              </a:rPr>
              <a:t>2”</a:t>
            </a:r>
            <a:r>
              <a:rPr dirty="0" sz="750" spc="-30">
                <a:solidFill>
                  <a:srgbClr val="282828"/>
                </a:solidFill>
                <a:latin typeface="Arial MT"/>
                <a:cs typeface="Arial MT"/>
              </a:rPr>
              <a:t> </a:t>
            </a:r>
            <a:r>
              <a:rPr dirty="0" sz="750" spc="-20">
                <a:solidFill>
                  <a:srgbClr val="1A1A1A"/>
                </a:solidFill>
                <a:latin typeface="Arial MT"/>
                <a:cs typeface="Arial MT"/>
              </a:rPr>
              <a:t>-</a:t>
            </a:r>
            <a:r>
              <a:rPr dirty="0" sz="750" spc="-60">
                <a:solidFill>
                  <a:srgbClr val="1A1A1A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111111"/>
                </a:solidFill>
                <a:latin typeface="Arial MT"/>
                <a:cs typeface="Arial MT"/>
              </a:rPr>
              <a:t>As</a:t>
            </a:r>
            <a:r>
              <a:rPr dirty="0" sz="750" spc="-2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750" spc="-10">
                <a:solidFill>
                  <a:srgbClr val="0C0C0C"/>
                </a:solidFill>
                <a:latin typeface="Arial MT"/>
                <a:cs typeface="Arial MT"/>
              </a:rPr>
              <a:t>ües¿esas</a:t>
            </a:r>
            <a:r>
              <a:rPr dirty="0" sz="750" spc="-5">
                <a:solidFill>
                  <a:srgbClr val="0C0C0C"/>
                </a:solidFill>
                <a:latin typeface="Arial MT"/>
                <a:cs typeface="Arial MT"/>
              </a:rPr>
              <a:t> </a:t>
            </a:r>
            <a:r>
              <a:rPr dirty="0" sz="750" spc="-25">
                <a:latin typeface="Arial MT"/>
                <a:cs typeface="Arial MT"/>
              </a:rPr>
              <a:t>ctecorrentes</a:t>
            </a:r>
            <a:r>
              <a:rPr dirty="0" sz="750" spc="60"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151515"/>
                </a:solidFill>
                <a:latin typeface="Arial MT"/>
                <a:cs typeface="Arial MT"/>
              </a:rPr>
              <a:t>da</a:t>
            </a:r>
            <a:r>
              <a:rPr dirty="0" sz="750" spc="10">
                <a:solidFill>
                  <a:srgbClr val="151515"/>
                </a:solidFill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abertura</a:t>
            </a:r>
            <a:r>
              <a:rPr dirty="0" sz="750" spc="30"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B2B2B"/>
                </a:solidFill>
                <a:latin typeface="Arial MT"/>
                <a:cs typeface="Arial MT"/>
              </a:rPr>
              <a:t>do</a:t>
            </a:r>
            <a:r>
              <a:rPr dirty="0" sz="750" spc="-20">
                <a:solidFill>
                  <a:srgbClr val="2B2B2B"/>
                </a:solidFill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presente</a:t>
            </a:r>
            <a:r>
              <a:rPr dirty="0" sz="750" spc="25"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crédito</a:t>
            </a:r>
            <a:r>
              <a:rPr dirty="0" sz="750" spc="5"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suslementar.</a:t>
            </a:r>
            <a:r>
              <a:rPr dirty="0" sz="750" spc="55"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seráo</a:t>
            </a:r>
            <a:r>
              <a:rPr dirty="0" sz="750" spc="15"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cobertas</a:t>
            </a:r>
            <a:r>
              <a:rPr dirty="0" sz="750" spc="25"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1A1A1A"/>
                </a:solidFill>
                <a:latin typeface="Arial MT"/>
                <a:cs typeface="Arial MT"/>
              </a:rPr>
              <a:t>com</a:t>
            </a:r>
            <a:r>
              <a:rPr dirty="0" sz="750" spc="-20">
                <a:solidFill>
                  <a:srgbClr val="1A1A1A"/>
                </a:solidFill>
                <a:latin typeface="Arial MT"/>
                <a:cs typeface="Arial MT"/>
              </a:rPr>
              <a:t> </a:t>
            </a:r>
            <a:r>
              <a:rPr dirty="0" sz="750" spc="-10">
                <a:solidFill>
                  <a:srgbClr val="161616"/>
                </a:solidFill>
                <a:latin typeface="Arial MT"/>
                <a:cs typeface="Arial MT"/>
              </a:rPr>
              <a:t>recursos</a:t>
            </a:r>
            <a:r>
              <a:rPr dirty="0" sz="750" spc="20">
                <a:solidFill>
                  <a:srgbClr val="161616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0F0F0F"/>
                </a:solidFill>
                <a:latin typeface="Arial MT"/>
                <a:cs typeface="Arial MT"/>
              </a:rPr>
              <a:t>de</a:t>
            </a:r>
            <a:r>
              <a:rPr dirty="0" sz="750" spc="-15">
                <a:solidFill>
                  <a:srgbClr val="0F0F0F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0E0E0E"/>
                </a:solidFill>
                <a:latin typeface="Arial MT"/>
                <a:cs typeface="Arial MT"/>
              </a:rPr>
              <a:t>que</a:t>
            </a:r>
            <a:r>
              <a:rPr dirty="0" sz="750" spc="-15">
                <a:solidFill>
                  <a:srgbClr val="0E0E0E"/>
                </a:solidFill>
                <a:latin typeface="Arial MT"/>
                <a:cs typeface="Arial MT"/>
              </a:rPr>
              <a:t> </a:t>
            </a:r>
            <a:r>
              <a:rPr dirty="0" sz="750" spc="-10">
                <a:solidFill>
                  <a:srgbClr val="0A0A0A"/>
                </a:solidFill>
                <a:latin typeface="Arial MT"/>
                <a:cs typeface="Arial MT"/>
              </a:rPr>
              <a:t>trata</a:t>
            </a:r>
            <a:r>
              <a:rPr dirty="0" sz="750" spc="15">
                <a:solidFill>
                  <a:srgbClr val="0A0A0A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525252"/>
                </a:solidFill>
                <a:latin typeface="Arial MT"/>
                <a:cs typeface="Arial MT"/>
              </a:rPr>
              <a:t>o</a:t>
            </a:r>
            <a:r>
              <a:rPr dirty="0" sz="750" spc="-5">
                <a:solidFill>
                  <a:srgbClr val="525252"/>
                </a:solidFill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Amigo</a:t>
            </a:r>
            <a:endParaRPr sz="750">
              <a:latin typeface="Arial MT"/>
              <a:cs typeface="Arial MT"/>
            </a:endParaRPr>
          </a:p>
          <a:p>
            <a:pPr marL="441959">
              <a:lnSpc>
                <a:spcPct val="100000"/>
              </a:lnSpc>
              <a:spcBef>
                <a:spcPts val="35"/>
              </a:spcBef>
            </a:pPr>
            <a:r>
              <a:rPr dirty="0" sz="750">
                <a:latin typeface="Arial MT"/>
                <a:cs typeface="Arial MT"/>
              </a:rPr>
              <a:t>^3</a:t>
            </a:r>
            <a:r>
              <a:rPr dirty="0" sz="750" spc="-15">
                <a:latin typeface="Arial MT"/>
                <a:cs typeface="Arial MT"/>
              </a:rPr>
              <a:t> </a:t>
            </a:r>
            <a:r>
              <a:rPr dirty="0" sz="750" spc="-10">
                <a:solidFill>
                  <a:srgbClr val="0F0F0F"/>
                </a:solidFill>
                <a:latin typeface="Arial MT"/>
                <a:cs typeface="Arial MT"/>
              </a:rPr>
              <a:t>parágrafo</a:t>
            </a:r>
            <a:r>
              <a:rPr dirty="0" sz="750" spc="30">
                <a:solidFill>
                  <a:srgbClr val="0F0F0F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F2F2F"/>
                </a:solidFill>
                <a:latin typeface="Arial MT"/>
                <a:cs typeface="Arial MT"/>
              </a:rPr>
              <a:t>1“</a:t>
            </a:r>
            <a:r>
              <a:rPr dirty="0" sz="750" spc="10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1A1A1A"/>
                </a:solidFill>
                <a:latin typeface="Arial MT"/>
                <a:cs typeface="Arial MT"/>
              </a:rPr>
              <a:t>da</a:t>
            </a:r>
            <a:r>
              <a:rPr dirty="0" sz="750" spc="10">
                <a:solidFill>
                  <a:srgbClr val="1A1A1A"/>
                </a:solidFill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Lei</a:t>
            </a:r>
            <a:r>
              <a:rPr dirty="0" sz="750" spc="-35">
                <a:latin typeface="Arial MT"/>
                <a:cs typeface="Arial MT"/>
              </a:rPr>
              <a:t> </a:t>
            </a:r>
            <a:r>
              <a:rPr dirty="0" sz="750" spc="-10">
                <a:solidFill>
                  <a:srgbClr val="0F0F0F"/>
                </a:solidFill>
                <a:latin typeface="Arial MT"/>
                <a:cs typeface="Arial MT"/>
              </a:rPr>
              <a:t>Federal</a:t>
            </a:r>
            <a:r>
              <a:rPr dirty="0" sz="750" spc="15">
                <a:solidFill>
                  <a:srgbClr val="0F0F0F"/>
                </a:solidFill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N'</a:t>
            </a:r>
            <a:r>
              <a:rPr dirty="0" sz="750" spc="70"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4.320/64.</a:t>
            </a:r>
            <a:r>
              <a:rPr dirty="0" sz="750" spc="15"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1A1A1A"/>
                </a:solidFill>
                <a:latin typeface="Arial MT"/>
                <a:cs typeface="Arial MT"/>
              </a:rPr>
              <a:t>Inciso</a:t>
            </a:r>
            <a:r>
              <a:rPr dirty="0" sz="750" spc="5">
                <a:solidFill>
                  <a:srgbClr val="1A1A1A"/>
                </a:solidFill>
                <a:latin typeface="Arial MT"/>
                <a:cs typeface="Arial MT"/>
              </a:rPr>
              <a:t> </a:t>
            </a:r>
            <a:r>
              <a:rPr dirty="0" sz="750" spc="-20">
                <a:latin typeface="Arial MT"/>
                <a:cs typeface="Arial MT"/>
              </a:rPr>
              <a:t>III.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1865461" y="6869418"/>
            <a:ext cx="1527175" cy="384175"/>
          </a:xfrm>
          <a:prstGeom prst="rect">
            <a:avLst/>
          </a:prstGeom>
        </p:spPr>
        <p:txBody>
          <a:bodyPr wrap="square" lIns="0" tIns="7366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80"/>
              </a:spcBef>
            </a:pPr>
            <a:r>
              <a:rPr dirty="0" sz="850" spc="-40">
                <a:latin typeface="Arial MT"/>
                <a:cs typeface="Arial MT"/>
              </a:rPr>
              <a:t>Inciso</a:t>
            </a:r>
            <a:r>
              <a:rPr dirty="0" sz="850" spc="204">
                <a:latin typeface="Arial MT"/>
                <a:cs typeface="Arial MT"/>
              </a:rPr>
              <a:t> </a:t>
            </a:r>
            <a:r>
              <a:rPr dirty="0" sz="850" spc="-215">
                <a:latin typeface="Arial MT"/>
                <a:cs typeface="Arial MT"/>
              </a:rPr>
              <a:t>IT</a:t>
            </a:r>
            <a:r>
              <a:rPr dirty="0" sz="850" spc="35">
                <a:latin typeface="Arial MT"/>
                <a:cs typeface="Arial MT"/>
              </a:rPr>
              <a:t> </a:t>
            </a:r>
            <a:r>
              <a:rPr dirty="0" sz="850" spc="-60">
                <a:latin typeface="Arial MT"/>
                <a:cs typeface="Arial MT"/>
              </a:rPr>
              <a:t>-</a:t>
            </a:r>
            <a:r>
              <a:rPr dirty="0" sz="850" spc="-30">
                <a:latin typeface="Arial MT"/>
                <a:cs typeface="Arial MT"/>
              </a:rPr>
              <a:t> </a:t>
            </a:r>
            <a:r>
              <a:rPr dirty="0" sz="850" spc="-80">
                <a:latin typeface="Arial MT"/>
                <a:cs typeface="Arial MT"/>
              </a:rPr>
              <a:t>Excesso</a:t>
            </a:r>
            <a:r>
              <a:rPr dirty="0" sz="850" spc="30">
                <a:latin typeface="Arial MT"/>
                <a:cs typeface="Arial MT"/>
              </a:rPr>
              <a:t> </a:t>
            </a:r>
            <a:r>
              <a:rPr dirty="0" sz="850" spc="-95">
                <a:latin typeface="Arial MT"/>
                <a:cs typeface="Arial MT"/>
              </a:rPr>
              <a:t>ôe</a:t>
            </a:r>
            <a:r>
              <a:rPr dirty="0" sz="850" spc="25">
                <a:latin typeface="Arial MT"/>
                <a:cs typeface="Arial MT"/>
              </a:rPr>
              <a:t> </a:t>
            </a:r>
            <a:r>
              <a:rPr dirty="0" sz="850" spc="-60">
                <a:latin typeface="Arial MT"/>
                <a:cs typeface="Arial MT"/>
              </a:rPr>
              <a:t>Arrecadação:</a:t>
            </a:r>
            <a:endParaRPr sz="850">
              <a:latin typeface="Arial MT"/>
              <a:cs typeface="Arial MT"/>
            </a:endParaRPr>
          </a:p>
          <a:p>
            <a:pPr marL="321310">
              <a:lnSpc>
                <a:spcPct val="100000"/>
              </a:lnSpc>
              <a:spcBef>
                <a:spcPts val="420"/>
              </a:spcBef>
            </a:pPr>
            <a:r>
              <a:rPr dirty="0" sz="750">
                <a:solidFill>
                  <a:srgbClr val="161616"/>
                </a:solidFill>
                <a:latin typeface="Arial MT"/>
                <a:cs typeface="Arial MT"/>
              </a:rPr>
              <a:t>III</a:t>
            </a:r>
            <a:r>
              <a:rPr dirty="0" sz="750" spc="-30">
                <a:solidFill>
                  <a:srgbClr val="161616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1A1A1A"/>
                </a:solidFill>
                <a:latin typeface="Arial MT"/>
                <a:cs typeface="Arial MT"/>
              </a:rPr>
              <a:t>-</a:t>
            </a:r>
            <a:r>
              <a:rPr dirty="0" sz="750" spc="20">
                <a:solidFill>
                  <a:srgbClr val="1A1A1A"/>
                </a:solidFill>
                <a:latin typeface="Arial MT"/>
                <a:cs typeface="Arial MT"/>
              </a:rPr>
              <a:t> </a:t>
            </a:r>
            <a:r>
              <a:rPr dirty="0" sz="750" spc="-25">
                <a:latin typeface="Arial MT"/>
                <a:cs typeface="Arial MT"/>
              </a:rPr>
              <a:t>Anu.açáo</a:t>
            </a:r>
            <a:r>
              <a:rPr dirty="0" sz="750" spc="4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de</a:t>
            </a:r>
            <a:r>
              <a:rPr dirty="0" sz="750" spc="-15"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Doiação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631697" y="7224349"/>
            <a:ext cx="2491740" cy="362585"/>
          </a:xfrm>
          <a:prstGeom prst="rect">
            <a:avLst/>
          </a:prstGeom>
        </p:spPr>
        <p:txBody>
          <a:bodyPr wrap="square" lIns="0" tIns="514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05"/>
              </a:spcBef>
            </a:pPr>
            <a:r>
              <a:rPr dirty="0" u="sng" sz="750">
                <a:uFill>
                  <a:solidFill>
                    <a:srgbClr val="28282B"/>
                  </a:solidFill>
                </a:uFill>
                <a:latin typeface="Arial MT"/>
                <a:cs typeface="Arial MT"/>
              </a:rPr>
              <a:t>Dotações</a:t>
            </a:r>
            <a:r>
              <a:rPr dirty="0" u="sng" sz="750" spc="180">
                <a:uFill>
                  <a:solidFill>
                    <a:srgbClr val="28282B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750" spc="-10">
                <a:uFill>
                  <a:solidFill>
                    <a:srgbClr val="28282B"/>
                  </a:solidFill>
                </a:uFill>
                <a:latin typeface="Arial MT"/>
                <a:cs typeface="Arial MT"/>
              </a:rPr>
              <a:t>Anuladas</a:t>
            </a:r>
            <a:r>
              <a:rPr dirty="0" u="sng" sz="750" spc="500">
                <a:uFill>
                  <a:solidFill>
                    <a:srgbClr val="28282B"/>
                  </a:solidFill>
                </a:uFill>
                <a:latin typeface="Arial MT"/>
                <a:cs typeface="Arial MT"/>
              </a:rPr>
              <a:t> </a:t>
            </a:r>
            <a:endParaRPr sz="750">
              <a:latin typeface="Arial MT"/>
              <a:cs typeface="Arial MT"/>
            </a:endParaRPr>
          </a:p>
          <a:p>
            <a:pPr marL="59690">
              <a:lnSpc>
                <a:spcPct val="100000"/>
              </a:lnSpc>
              <a:spcBef>
                <a:spcPts val="365"/>
              </a:spcBef>
            </a:pPr>
            <a:r>
              <a:rPr dirty="0" sz="900">
                <a:latin typeface="Arial MT"/>
                <a:cs typeface="Arial MT"/>
              </a:rPr>
              <a:t>PREFEITURA</a:t>
            </a:r>
            <a:r>
              <a:rPr dirty="0" sz="900" spc="165">
                <a:latin typeface="Arial MT"/>
                <a:cs typeface="Arial MT"/>
              </a:rPr>
              <a:t> </a:t>
            </a:r>
            <a:r>
              <a:rPr dirty="0" sz="900">
                <a:latin typeface="Arial MT"/>
                <a:cs typeface="Arial MT"/>
              </a:rPr>
              <a:t>MUNICIPAL</a:t>
            </a:r>
            <a:r>
              <a:rPr dirty="0" sz="900" spc="100">
                <a:latin typeface="Arial MT"/>
                <a:cs typeface="Arial MT"/>
              </a:rPr>
              <a:t> </a:t>
            </a:r>
            <a:r>
              <a:rPr dirty="0" sz="900">
                <a:latin typeface="Arial MT"/>
                <a:cs typeface="Arial MT"/>
              </a:rPr>
              <a:t>DE</a:t>
            </a:r>
            <a:r>
              <a:rPr dirty="0" sz="900" spc="40">
                <a:latin typeface="Arial MT"/>
                <a:cs typeface="Arial MT"/>
              </a:rPr>
              <a:t> </a:t>
            </a:r>
            <a:r>
              <a:rPr dirty="0" sz="900" spc="-10">
                <a:latin typeface="Arial MT"/>
                <a:cs typeface="Arial MT"/>
              </a:rPr>
              <a:t>SEROPEDICA</a:t>
            </a:r>
            <a:endParaRPr sz="900">
              <a:latin typeface="Arial MT"/>
              <a:cs typeface="Arial MT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3872222" y="6889798"/>
            <a:ext cx="596265" cy="367030"/>
          </a:xfrm>
          <a:prstGeom prst="rect">
            <a:avLst/>
          </a:prstGeom>
        </p:spPr>
        <p:txBody>
          <a:bodyPr wrap="square" lIns="0" tIns="6858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40"/>
              </a:spcBef>
            </a:pPr>
            <a:r>
              <a:rPr dirty="0" sz="750" spc="-100">
                <a:latin typeface="Arial Black"/>
                <a:cs typeface="Arial Black"/>
              </a:rPr>
              <a:t>RSú2†.000.00</a:t>
            </a:r>
            <a:endParaRPr sz="750">
              <a:latin typeface="Arial Black"/>
              <a:cs typeface="Arial Black"/>
            </a:endParaRPr>
          </a:p>
          <a:p>
            <a:pPr marL="15875">
              <a:lnSpc>
                <a:spcPct val="100000"/>
              </a:lnSpc>
              <a:spcBef>
                <a:spcPts val="445"/>
              </a:spcBef>
            </a:pPr>
            <a:r>
              <a:rPr dirty="0" sz="750" spc="-10">
                <a:latin typeface="Arial MT"/>
                <a:cs typeface="Arial MT"/>
              </a:rPr>
              <a:t>5520.000.0$</a:t>
            </a:r>
            <a:endParaRPr sz="750">
              <a:latin typeface="Arial MT"/>
              <a:cs typeface="Arial MT"/>
            </a:endParaRPr>
          </a:p>
        </p:txBody>
      </p:sp>
      <p:graphicFrame>
        <p:nvGraphicFramePr>
          <p:cNvPr id="18" name="object 18" descr=""/>
          <p:cNvGraphicFramePr>
            <a:graphicFrameLocks noGrp="1"/>
          </p:cNvGraphicFramePr>
          <p:nvPr/>
        </p:nvGraphicFramePr>
        <p:xfrm>
          <a:off x="728725" y="7613535"/>
          <a:ext cx="6106795" cy="168211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73100"/>
                <a:gridCol w="2849245"/>
                <a:gridCol w="1895475"/>
                <a:gridCol w="612775"/>
              </a:tblGrid>
              <a:tr h="128905">
                <a:tc>
                  <a:txBody>
                    <a:bodyPr/>
                    <a:lstStyle/>
                    <a:p>
                      <a:pPr marL="31750">
                        <a:lnSpc>
                          <a:spcPts val="775"/>
                        </a:lnSpc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01.13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1600">
                        <a:lnSpc>
                          <a:spcPts val="775"/>
                        </a:lnSpc>
                      </a:pPr>
                      <a:r>
                        <a:rPr dirty="0" sz="700" spc="10">
                          <a:latin typeface="Arial MT"/>
                          <a:cs typeface="Arial MT"/>
                        </a:rPr>
                        <a:t>Secretaria</a:t>
                      </a:r>
                      <a:r>
                        <a:rPr dirty="0" sz="700" spc="3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10">
                          <a:latin typeface="Arial MT"/>
                          <a:cs typeface="Arial MT"/>
                        </a:rPr>
                        <a:t>f/Iunicipal</a:t>
                      </a:r>
                      <a:r>
                        <a:rPr dirty="0" sz="700" spc="18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1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700" spc="18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10">
                          <a:latin typeface="Arial MT"/>
                          <a:cs typeface="Arial MT"/>
                        </a:rPr>
                        <a:t>Serviços</a:t>
                      </a:r>
                      <a:r>
                        <a:rPr dirty="0" sz="700" spc="2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-10">
                          <a:latin typeface="Arial MT"/>
                          <a:cs typeface="Arial MT"/>
                        </a:rPr>
                        <a:t>Públicos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 gridSpan="2"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63195">
                <a:tc>
                  <a:txBody>
                    <a:bodyPr/>
                    <a:lstStyle/>
                    <a:p>
                      <a:pPr marL="35560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2.037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  <a:tc>
                  <a:txBody>
                    <a:bodyPr/>
                    <a:lstStyle/>
                    <a:p>
                      <a:pPr marL="102235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750">
                          <a:latin typeface="Arial MT"/>
                          <a:cs typeface="Arial MT"/>
                        </a:rPr>
                        <a:t>liur</a:t>
                      </a:r>
                      <a:r>
                        <a:rPr dirty="0" sz="750" spc="1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!nacão</a:t>
                      </a:r>
                      <a:r>
                        <a:rPr dirty="0" sz="75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Püblica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  <a:tc gridSpan="2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33350">
                <a:tc>
                  <a:txBody>
                    <a:bodyPr/>
                    <a:lstStyle/>
                    <a:p>
                      <a:pPr marL="34290">
                        <a:lnSpc>
                          <a:spcPts val="810"/>
                        </a:lnSpc>
                        <a:spcBef>
                          <a:spcPts val="145"/>
                        </a:spcBef>
                      </a:pPr>
                      <a:r>
                        <a:rPr dirty="0" sz="750" spc="-35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3.3.</a:t>
                      </a:r>
                      <a:r>
                        <a:rPr dirty="0" sz="750" spc="-35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9.G</a:t>
                      </a:r>
                      <a:r>
                        <a:rPr dirty="0" sz="750" spc="-15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39.05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marL="97790">
                        <a:lnSpc>
                          <a:spcPts val="810"/>
                        </a:lnSpc>
                        <a:spcBef>
                          <a:spcPts val="145"/>
                        </a:spcBef>
                      </a:pPr>
                      <a:r>
                        <a:rPr dirty="0" sz="750" spc="-65">
                          <a:solidFill>
                            <a:srgbClr val="333333"/>
                          </a:solidFill>
                          <a:latin typeface="Arial MT"/>
                          <a:cs typeface="Arial MT"/>
                        </a:rPr>
                        <a:t>D</a:t>
                      </a:r>
                      <a:r>
                        <a:rPr dirty="0" sz="750" spc="-65">
                          <a:latin typeface="Arial MT"/>
                          <a:cs typeface="Arial MT"/>
                        </a:rPr>
                        <a:t>EFJAI</a:t>
                      </a:r>
                      <a:r>
                        <a:rPr dirty="0" sz="750" spc="-1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S</a:t>
                      </a:r>
                      <a:r>
                        <a:rPr dirty="0" sz="750" spc="-35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35">
                          <a:latin typeface="Arial MT"/>
                          <a:cs typeface="Arial MT"/>
                        </a:rPr>
                        <a:t>SERV</a:t>
                      </a:r>
                      <a:r>
                        <a:rPr dirty="0" sz="750" spc="-1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solidFill>
                            <a:srgbClr val="080808"/>
                          </a:solidFill>
                          <a:latin typeface="Arial MT"/>
                          <a:cs typeface="Arial MT"/>
                        </a:rPr>
                        <a:t>IROS</a:t>
                      </a:r>
                      <a:r>
                        <a:rPr dirty="0" sz="750" spc="10">
                          <a:solidFill>
                            <a:srgbClr val="08080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0A0A0A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750" spc="-5">
                          <a:solidFill>
                            <a:srgbClr val="0A0A0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TERC</a:t>
                      </a:r>
                      <a:r>
                        <a:rPr dirty="0" sz="750" spc="-10">
                          <a:solidFill>
                            <a:srgbClr val="151515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750" spc="-10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IROS</a:t>
                      </a:r>
                      <a:r>
                        <a:rPr dirty="0" sz="750" spc="15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75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0">
                          <a:latin typeface="Arial MT"/>
                          <a:cs typeface="Arial MT"/>
                        </a:rPr>
                        <a:t>PESSOA</a:t>
                      </a:r>
                      <a:r>
                        <a:rPr dirty="0" sz="750" spc="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JURÍDICA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marL="227329">
                        <a:lnSpc>
                          <a:spcPts val="810"/>
                        </a:lnSpc>
                        <a:spcBef>
                          <a:spcPts val="145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75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rão</a:t>
                      </a:r>
                      <a:r>
                        <a:rPr dirty="0" sz="750" spc="19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solidFill>
                            <a:srgbClr val="0A0A0A"/>
                          </a:solidFill>
                          <a:latin typeface="Arial MT"/>
                          <a:cs typeface="Arial MT"/>
                        </a:rPr>
                        <a:t>Vincu'ad</a:t>
                      </a:r>
                      <a:r>
                        <a:rPr dirty="0" sz="750" spc="-10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os</a:t>
                      </a:r>
                      <a:r>
                        <a:rPr dirty="0" sz="750" spc="-15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750" spc="10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lmDosto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ctr" marL="65405">
                        <a:lnSpc>
                          <a:spcPts val="810"/>
                        </a:lnSpc>
                        <a:spcBef>
                          <a:spcPts val="145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120.000.†0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8415"/>
                </a:tc>
              </a:tr>
              <a:tr h="19748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2618740"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r>
                        <a:rPr dirty="0" sz="75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750" spc="7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750" spc="7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750" spc="114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3A3A3A"/>
                          </a:solidFill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750" spc="110">
                          <a:solidFill>
                            <a:srgbClr val="3A3A3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750" spc="8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5">
                          <a:latin typeface="Arial MT"/>
                          <a:cs typeface="Arial MT"/>
                        </a:rPr>
                        <a:t>RS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4889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L="64135"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120.000,00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48895"/>
                </a:tc>
              </a:tr>
              <a:tr h="15621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2618740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700">
                          <a:latin typeface="Arial MT"/>
                          <a:cs typeface="Arial MT"/>
                        </a:rPr>
                        <a:t>TotaI</a:t>
                      </a:r>
                      <a:r>
                        <a:rPr dirty="0" sz="700" spc="1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700" spc="1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700" spc="49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-25">
                          <a:latin typeface="Arial MT"/>
                          <a:cs typeface="Arial MT"/>
                        </a:rPr>
                        <a:t>RS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2476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L="67310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120.000,00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24765"/>
                </a:tc>
              </a:tr>
              <a:tr h="158115">
                <a:tc>
                  <a:txBody>
                    <a:bodyPr/>
                    <a:lstStyle/>
                    <a:p>
                      <a:pPr marL="34925">
                        <a:lnSpc>
                          <a:spcPct val="100000"/>
                        </a:lnSpc>
                        <a:spcBef>
                          <a:spcPts val="114"/>
                        </a:spcBef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01.35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14604"/>
                </a:tc>
                <a:tc gridSpan="2">
                  <a:txBody>
                    <a:bodyPr/>
                    <a:lstStyle/>
                    <a:p>
                      <a:pPr marL="98425">
                        <a:lnSpc>
                          <a:spcPct val="100000"/>
                        </a:lnSpc>
                        <a:spcBef>
                          <a:spcPts val="114"/>
                        </a:spcBef>
                      </a:pPr>
                      <a:r>
                        <a:rPr dirty="0" sz="700" spc="20">
                          <a:latin typeface="Arial MT"/>
                          <a:cs typeface="Arial MT"/>
                        </a:rPr>
                        <a:t>Secretá</a:t>
                      </a:r>
                      <a:r>
                        <a:rPr dirty="0" sz="700" spc="-10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20">
                          <a:latin typeface="Arial MT"/>
                          <a:cs typeface="Arial MT"/>
                        </a:rPr>
                        <a:t>ria</a:t>
                      </a:r>
                      <a:r>
                        <a:rPr dirty="0" sz="700" spc="114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20">
                          <a:latin typeface="Arial MT"/>
                          <a:cs typeface="Arial MT"/>
                        </a:rPr>
                        <a:t>Municipal</a:t>
                      </a:r>
                      <a:r>
                        <a:rPr dirty="0" sz="700" spc="10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2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700" spc="8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20">
                          <a:latin typeface="Arial MT"/>
                          <a:cs typeface="Arial MT"/>
                        </a:rPr>
                        <a:t>Defesa</a:t>
                      </a:r>
                      <a:r>
                        <a:rPr dirty="0" sz="700" spc="1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-10">
                          <a:latin typeface="Arial MT"/>
                          <a:cs typeface="Arial MT"/>
                        </a:rPr>
                        <a:t>Civil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14604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8910">
                <a:tc>
                  <a:txBody>
                    <a:bodyPr/>
                    <a:lstStyle/>
                    <a:p>
                      <a:pPr marL="35560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dirty="0" sz="700" spc="-1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2.018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27305"/>
                </a:tc>
                <a:tc gridSpan="2"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  <a:spcBef>
                          <a:spcPts val="285"/>
                        </a:spcBef>
                      </a:pPr>
                      <a:r>
                        <a:rPr dirty="0" baseline="3968" sz="1050">
                          <a:latin typeface="Arial MT"/>
                          <a:cs typeface="Arial MT"/>
                        </a:rPr>
                        <a:t>I</a:t>
                      </a:r>
                      <a:r>
                        <a:rPr dirty="0" baseline="3968" sz="1050" spc="7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968" sz="1050">
                          <a:latin typeface="Arial MT"/>
                          <a:cs typeface="Arial MT"/>
                        </a:rPr>
                        <a:t>JANUTE</a:t>
                      </a:r>
                      <a:r>
                        <a:rPr dirty="0" baseline="3968" sz="1050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NCÃO</a:t>
                      </a:r>
                      <a:r>
                        <a:rPr dirty="0" baseline="3968" sz="1050" spc="577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968" sz="1050">
                          <a:latin typeface="Arial MT"/>
                          <a:cs typeface="Arial MT"/>
                        </a:rPr>
                        <a:t>ADI\1INISTRA</a:t>
                      </a:r>
                      <a:r>
                        <a:rPr dirty="0" sz="700">
                          <a:latin typeface="Arial MT"/>
                          <a:cs typeface="Arial MT"/>
                        </a:rPr>
                        <a:t>C</a:t>
                      </a:r>
                      <a:r>
                        <a:rPr dirty="0" baseline="3968" sz="1050">
                          <a:solidFill>
                            <a:srgbClr val="151515"/>
                          </a:solidFill>
                          <a:latin typeface="Arial MT"/>
                          <a:cs typeface="Arial MT"/>
                        </a:rPr>
                        <a:t>ÃO</a:t>
                      </a:r>
                      <a:r>
                        <a:rPr dirty="0" baseline="3968" sz="1050" spc="127">
                          <a:solidFill>
                            <a:srgbClr val="151515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968" sz="1050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baseline="3968" sz="1050" spc="150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968" sz="1050">
                          <a:latin typeface="Arial MT"/>
                          <a:cs typeface="Arial MT"/>
                        </a:rPr>
                        <a:t>OPERACION4.LIZAÇÃO</a:t>
                      </a:r>
                      <a:r>
                        <a:rPr dirty="0" baseline="3968" sz="1050" spc="104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968" sz="1050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baseline="3968" sz="1050" spc="150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968" sz="1050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SUBS</a:t>
                      </a:r>
                      <a:r>
                        <a:rPr dirty="0" baseline="3968" sz="1050">
                          <a:solidFill>
                            <a:srgbClr val="1D1D1D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baseline="3968" sz="1050">
                          <a:latin typeface="Arial MT"/>
                          <a:cs typeface="Arial MT"/>
                        </a:rPr>
                        <a:t>CRETAR</a:t>
                      </a:r>
                      <a:r>
                        <a:rPr dirty="0" baseline="3968" sz="1050" spc="-52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968" sz="1050">
                          <a:solidFill>
                            <a:srgbClr val="070707"/>
                          </a:solidFill>
                          <a:latin typeface="Arial MT"/>
                          <a:cs typeface="Arial MT"/>
                        </a:rPr>
                        <a:t>IA</a:t>
                      </a:r>
                      <a:r>
                        <a:rPr dirty="0" baseline="3968" sz="1050" spc="135">
                          <a:solidFill>
                            <a:srgbClr val="070707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968" sz="1050">
                          <a:solidFill>
                            <a:srgbClr val="0E0E0E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baseline="3968" sz="1050" spc="157">
                          <a:solidFill>
                            <a:srgbClr val="0E0E0E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968" sz="1050">
                          <a:latin typeface="Arial MT"/>
                          <a:cs typeface="Arial MT"/>
                        </a:rPr>
                        <a:t>DEFESA</a:t>
                      </a:r>
                      <a:r>
                        <a:rPr dirty="0" baseline="3968" sz="1050" spc="19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968" sz="1050" spc="-15">
                          <a:latin typeface="Arial MT"/>
                          <a:cs typeface="Arial MT"/>
                        </a:rPr>
                        <a:t>CIVIL</a:t>
                      </a:r>
                      <a:endParaRPr baseline="3968" sz="1050">
                        <a:latin typeface="Arial MT"/>
                        <a:cs typeface="Arial MT"/>
                      </a:endParaRPr>
                    </a:p>
                  </a:txBody>
                  <a:tcPr marL="0" marR="0" marB="0" marT="3619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45415">
                <a:tc>
                  <a:txBody>
                    <a:bodyPr/>
                    <a:lstStyle/>
                    <a:p>
                      <a:pPr marL="3492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650" spc="-10">
                          <a:solidFill>
                            <a:srgbClr val="3F3F3F"/>
                          </a:solidFill>
                          <a:latin typeface="Arial MT"/>
                          <a:cs typeface="Arial MT"/>
                        </a:rPr>
                        <a:t>3.</a:t>
                      </a:r>
                      <a:r>
                        <a:rPr dirty="0" sz="650" spc="-1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3.’J.0.30.03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16510"/>
                </a:tc>
                <a:tc gridSpan="2">
                  <a:txBody>
                    <a:bodyPr/>
                    <a:lstStyle/>
                    <a:p>
                      <a:pPr marL="101600">
                        <a:lnSpc>
                          <a:spcPct val="100000"/>
                        </a:lnSpc>
                        <a:spcBef>
                          <a:spcPts val="130"/>
                        </a:spcBef>
                        <a:tabLst>
                          <a:tab pos="3080385" algn="l"/>
                        </a:tabLst>
                      </a:pPr>
                      <a:r>
                        <a:rPr dirty="0" sz="650" spc="20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OUT</a:t>
                      </a:r>
                      <a:r>
                        <a:rPr dirty="0" sz="650" spc="-85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50" spc="20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Ü</a:t>
                      </a:r>
                      <a:r>
                        <a:rPr dirty="0" sz="650" spc="2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OS</a:t>
                      </a:r>
                      <a:r>
                        <a:rPr dirty="0" sz="650" spc="14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50" spc="20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MAT</a:t>
                      </a:r>
                      <a:r>
                        <a:rPr dirty="0" sz="650" spc="-50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50" spc="2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650" spc="20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R</a:t>
                      </a:r>
                      <a:r>
                        <a:rPr dirty="0" sz="650" spc="20">
                          <a:solidFill>
                            <a:srgbClr val="3D3D3D"/>
                          </a:solidFill>
                          <a:latin typeface="Arial MT"/>
                          <a:cs typeface="Arial MT"/>
                        </a:rPr>
                        <a:t>I</a:t>
                      </a:r>
                      <a:r>
                        <a:rPr dirty="0" sz="650" spc="20">
                          <a:solidFill>
                            <a:srgbClr val="151515"/>
                          </a:solidFill>
                          <a:latin typeface="Arial MT"/>
                          <a:cs typeface="Arial MT"/>
                        </a:rPr>
                        <a:t>A</a:t>
                      </a:r>
                      <a:r>
                        <a:rPr dirty="0" sz="650" spc="20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|</a:t>
                      </a:r>
                      <a:r>
                        <a:rPr dirty="0" sz="650" spc="2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S</a:t>
                      </a:r>
                      <a:r>
                        <a:rPr dirty="0" sz="650" spc="16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50" spc="20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650" spc="110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50" spc="2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CO</a:t>
                      </a:r>
                      <a:r>
                        <a:rPr dirty="0" sz="650" spc="-10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50" spc="20">
                          <a:latin typeface="Arial MT"/>
                          <a:cs typeface="Arial MT"/>
                        </a:rPr>
                        <a:t>NSU</a:t>
                      </a:r>
                      <a:r>
                        <a:rPr dirty="0" sz="650" spc="-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50" spc="-10">
                          <a:latin typeface="Arial MT"/>
                          <a:cs typeface="Arial MT"/>
                        </a:rPr>
                        <a:t>#.‘IO</a:t>
                      </a:r>
                      <a:r>
                        <a:rPr dirty="0" sz="650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650" spc="10">
                          <a:latin typeface="Arial MT"/>
                          <a:cs typeface="Arial MT"/>
                        </a:rPr>
                        <a:t>Rec</a:t>
                      </a:r>
                      <a:r>
                        <a:rPr dirty="0" sz="650" spc="10">
                          <a:solidFill>
                            <a:srgbClr val="0A0A0A"/>
                          </a:solidFill>
                          <a:latin typeface="Arial MT"/>
                          <a:cs typeface="Arial MT"/>
                        </a:rPr>
                        <a:t>ursos</a:t>
                      </a:r>
                      <a:r>
                        <a:rPr dirty="0" sz="650" spc="240">
                          <a:solidFill>
                            <a:srgbClr val="0A0A0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50" spc="1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650" spc="2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50" spc="10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I</a:t>
                      </a:r>
                      <a:r>
                        <a:rPr dirty="0" sz="650" spc="10">
                          <a:latin typeface="Arial MT"/>
                          <a:cs typeface="Arial MT"/>
                        </a:rPr>
                        <a:t>moostos</a:t>
                      </a:r>
                      <a:r>
                        <a:rPr dirty="0" sz="650" spc="27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50" spc="10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650" spc="30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50" spc="-25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Sa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1651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L="8382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650">
                          <a:latin typeface="Arial MT"/>
                          <a:cs typeface="Arial MT"/>
                        </a:rPr>
                        <a:t>216.250,</a:t>
                      </a:r>
                      <a:r>
                        <a:rPr dirty="0" sz="650" spc="10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50" spc="-25">
                          <a:solidFill>
                            <a:srgbClr val="1D1D1D"/>
                          </a:solidFill>
                          <a:latin typeface="Arial MT"/>
                          <a:cs typeface="Arial MT"/>
                        </a:rPr>
                        <a:t>00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16510"/>
                </a:tc>
              </a:tr>
              <a:tr h="1524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2618740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650" spc="50">
                          <a:latin typeface="Arial MT"/>
                          <a:cs typeface="Arial MT"/>
                        </a:rPr>
                        <a:t>TotaI</a:t>
                      </a:r>
                      <a:r>
                        <a:rPr dirty="0" sz="65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50" spc="5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650" spc="9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50" spc="5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650" spc="114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5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650" spc="7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50" spc="50">
                          <a:latin typeface="Arial MT"/>
                          <a:cs typeface="Arial MT"/>
                        </a:rPr>
                        <a:t>Ativ</a:t>
                      </a:r>
                      <a:r>
                        <a:rPr dirty="0" sz="650" spc="-9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50" spc="50">
                          <a:latin typeface="Arial MT"/>
                          <a:cs typeface="Arial MT"/>
                        </a:rPr>
                        <a:t>idade</a:t>
                      </a:r>
                      <a:r>
                        <a:rPr dirty="0" sz="650" spc="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50" spc="40">
                          <a:latin typeface="Arial MT"/>
                          <a:cs typeface="Arial MT"/>
                        </a:rPr>
                        <a:t>R$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L="72390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650" spc="-10">
                          <a:latin typeface="Arial MT"/>
                          <a:cs typeface="Arial MT"/>
                        </a:rPr>
                        <a:t>218.250,00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</a:tr>
              <a:tr h="27813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20"/>
                        </a:spcBef>
                      </a:pPr>
                      <a:endParaRPr sz="750">
                        <a:latin typeface="Times New Roman"/>
                        <a:cs typeface="Times New Roman"/>
                      </a:endParaRPr>
                    </a:p>
                    <a:p>
                      <a:pPr marL="31750">
                        <a:lnSpc>
                          <a:spcPts val="810"/>
                        </a:lnSpc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01.36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53340"/>
                </a:tc>
                <a:tc gridSpan="2">
                  <a:txBody>
                    <a:bodyPr/>
                    <a:lstStyle/>
                    <a:p>
                      <a:pPr marL="2621915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dirty="0" sz="7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700" spc="1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700" spc="1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700" spc="165">
                          <a:latin typeface="Arial MT"/>
                          <a:cs typeface="Arial MT"/>
                        </a:rPr>
                        <a:t>  </a:t>
                      </a:r>
                      <a:r>
                        <a:rPr dirty="0" sz="700" spc="-25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RS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2286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L="7112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218.250,00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22860"/>
                </a:tc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84739" y="1459572"/>
            <a:ext cx="6167173" cy="15235"/>
          </a:xfrm>
          <a:prstGeom prst="rect">
            <a:avLst/>
          </a:prstGeom>
        </p:spPr>
      </p:pic>
      <p:pic>
        <p:nvPicPr>
          <p:cNvPr id="3" name="object 3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676104" y="709979"/>
            <a:ext cx="630422" cy="594189"/>
          </a:xfrm>
          <a:prstGeom prst="rect">
            <a:avLst/>
          </a:prstGeom>
        </p:spPr>
      </p:pic>
      <p:sp>
        <p:nvSpPr>
          <p:cNvPr id="4" name="object 4" descr=""/>
          <p:cNvSpPr/>
          <p:nvPr/>
        </p:nvSpPr>
        <p:spPr>
          <a:xfrm>
            <a:off x="612149" y="9560355"/>
            <a:ext cx="6170295" cy="0"/>
          </a:xfrm>
          <a:custGeom>
            <a:avLst/>
            <a:gdLst/>
            <a:ahLst/>
            <a:cxnLst/>
            <a:rect l="l" t="t" r="r" b="b"/>
            <a:pathLst>
              <a:path w="6170295" h="0">
                <a:moveTo>
                  <a:pt x="0" y="0"/>
                </a:moveTo>
                <a:lnTo>
                  <a:pt x="6170221" y="0"/>
                </a:lnTo>
              </a:path>
            </a:pathLst>
          </a:custGeom>
          <a:ln w="9141">
            <a:solidFill>
              <a:srgbClr val="545757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/>
          <p:nvPr/>
        </p:nvSpPr>
        <p:spPr>
          <a:xfrm>
            <a:off x="2792740" y="7430413"/>
            <a:ext cx="1809114" cy="0"/>
          </a:xfrm>
          <a:custGeom>
            <a:avLst/>
            <a:gdLst/>
            <a:ahLst/>
            <a:cxnLst/>
            <a:rect l="l" t="t" r="r" b="b"/>
            <a:pathLst>
              <a:path w="1809114" h="0">
                <a:moveTo>
                  <a:pt x="0" y="0"/>
                </a:moveTo>
                <a:lnTo>
                  <a:pt x="1809038" y="0"/>
                </a:lnTo>
              </a:path>
            </a:pathLst>
          </a:custGeom>
          <a:ln w="9141">
            <a:solidFill>
              <a:srgbClr val="232328"/>
            </a:solidFill>
          </a:ln>
        </p:spPr>
        <p:txBody>
          <a:bodyPr wrap="square" lIns="0" tIns="0" rIns="0" bIns="0" rtlCol="0"/>
          <a:lstStyle/>
          <a:p/>
        </p:txBody>
      </p:sp>
      <p:pic>
        <p:nvPicPr>
          <p:cNvPr id="6" name="object 6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6319450" y="5250196"/>
            <a:ext cx="405053" cy="70083"/>
          </a:xfrm>
          <a:prstGeom prst="rect">
            <a:avLst/>
          </a:prstGeom>
        </p:spPr>
      </p:pic>
      <p:pic>
        <p:nvPicPr>
          <p:cNvPr id="7" name="object 7" descr="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6325541" y="5567097"/>
            <a:ext cx="398962" cy="63989"/>
          </a:xfrm>
          <a:prstGeom prst="rect">
            <a:avLst/>
          </a:prstGeom>
        </p:spPr>
      </p:pic>
      <p:pic>
        <p:nvPicPr>
          <p:cNvPr id="8" name="object 8" descr="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767470" y="3580372"/>
            <a:ext cx="536011" cy="240722"/>
          </a:xfrm>
          <a:prstGeom prst="rect">
            <a:avLst/>
          </a:prstGeom>
        </p:spPr>
      </p:pic>
      <p:pic>
        <p:nvPicPr>
          <p:cNvPr id="9" name="object 9" descr="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6267675" y="5883998"/>
            <a:ext cx="472055" cy="3751010"/>
          </a:xfrm>
          <a:prstGeom prst="rect">
            <a:avLst/>
          </a:prstGeom>
        </p:spPr>
      </p:pic>
      <p:pic>
        <p:nvPicPr>
          <p:cNvPr id="10" name="object 10" descr="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764424" y="4086194"/>
            <a:ext cx="210140" cy="67036"/>
          </a:xfrm>
          <a:prstGeom prst="rect">
            <a:avLst/>
          </a:prstGeom>
        </p:spPr>
      </p:pic>
      <p:sp>
        <p:nvSpPr>
          <p:cNvPr id="11" name="object 11" descr=""/>
          <p:cNvSpPr txBox="1"/>
          <p:nvPr/>
        </p:nvSpPr>
        <p:spPr>
          <a:xfrm>
            <a:off x="1432761" y="585298"/>
            <a:ext cx="2941955" cy="51943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3335">
              <a:lnSpc>
                <a:spcPct val="100000"/>
              </a:lnSpc>
              <a:spcBef>
                <a:spcPts val="100"/>
              </a:spcBef>
            </a:pPr>
            <a:r>
              <a:rPr dirty="0" sz="1050" spc="150" b="1">
                <a:latin typeface="Calibri"/>
                <a:cs typeface="Calibri"/>
              </a:rPr>
              <a:t>PREFEITURA</a:t>
            </a:r>
            <a:r>
              <a:rPr dirty="0" sz="1050" spc="215" b="1">
                <a:latin typeface="Calibri"/>
                <a:cs typeface="Calibri"/>
              </a:rPr>
              <a:t> </a:t>
            </a:r>
            <a:r>
              <a:rPr dirty="0" sz="1050" spc="100" b="1">
                <a:latin typeface="Calibri"/>
                <a:cs typeface="Calibri"/>
              </a:rPr>
              <a:t>MUNICIPAL</a:t>
            </a:r>
            <a:r>
              <a:rPr dirty="0" sz="1050" spc="225" b="1">
                <a:latin typeface="Calibri"/>
                <a:cs typeface="Calibri"/>
              </a:rPr>
              <a:t> </a:t>
            </a:r>
            <a:r>
              <a:rPr dirty="0" sz="1050" spc="100" b="1">
                <a:solidFill>
                  <a:srgbClr val="131313"/>
                </a:solidFill>
                <a:latin typeface="Calibri"/>
                <a:cs typeface="Calibri"/>
              </a:rPr>
              <a:t>DE</a:t>
            </a:r>
            <a:r>
              <a:rPr dirty="0" sz="1050" spc="265" b="1">
                <a:solidFill>
                  <a:srgbClr val="131313"/>
                </a:solidFill>
                <a:latin typeface="Calibri"/>
                <a:cs typeface="Calibri"/>
              </a:rPr>
              <a:t> </a:t>
            </a:r>
            <a:r>
              <a:rPr dirty="0" sz="1050" spc="150" b="1">
                <a:latin typeface="Calibri"/>
                <a:cs typeface="Calibri"/>
              </a:rPr>
              <a:t>SEROPEDICA</a:t>
            </a:r>
            <a:endParaRPr sz="1050">
              <a:latin typeface="Calibri"/>
              <a:cs typeface="Calibri"/>
            </a:endParaRPr>
          </a:p>
          <a:p>
            <a:pPr marL="15875" marR="1864360" indent="-3810">
              <a:lnSpc>
                <a:spcPct val="122600"/>
              </a:lnSpc>
              <a:spcBef>
                <a:spcPts val="420"/>
              </a:spcBef>
            </a:pPr>
            <a:r>
              <a:rPr dirty="0" sz="750" spc="-90">
                <a:latin typeface="Arial Black"/>
                <a:cs typeface="Arial Black"/>
              </a:rPr>
              <a:t>Rua</a:t>
            </a:r>
            <a:r>
              <a:rPr dirty="0" sz="750">
                <a:latin typeface="Arial Black"/>
                <a:cs typeface="Arial Black"/>
              </a:rPr>
              <a:t> </a:t>
            </a:r>
            <a:r>
              <a:rPr dirty="0" sz="750" spc="-100">
                <a:latin typeface="Arial Black"/>
                <a:cs typeface="Arial Black"/>
              </a:rPr>
              <a:t>Maria</a:t>
            </a:r>
            <a:r>
              <a:rPr dirty="0" sz="750" spc="30">
                <a:latin typeface="Arial Black"/>
                <a:cs typeface="Arial Black"/>
              </a:rPr>
              <a:t> </a:t>
            </a:r>
            <a:r>
              <a:rPr dirty="0" sz="750" spc="-65">
                <a:latin typeface="Arial Black"/>
                <a:cs typeface="Arial Black"/>
              </a:rPr>
              <a:t>Lourenço,</a:t>
            </a:r>
            <a:r>
              <a:rPr dirty="0" sz="750" spc="55">
                <a:latin typeface="Arial Black"/>
                <a:cs typeface="Arial Black"/>
              </a:rPr>
              <a:t> </a:t>
            </a:r>
            <a:r>
              <a:rPr dirty="0" sz="750" spc="-90">
                <a:latin typeface="Arial Black"/>
                <a:cs typeface="Arial Black"/>
              </a:rPr>
              <a:t>18</a:t>
            </a:r>
            <a:r>
              <a:rPr dirty="0" sz="750" spc="500">
                <a:latin typeface="Arial Black"/>
                <a:cs typeface="Arial Black"/>
              </a:rPr>
              <a:t> </a:t>
            </a:r>
            <a:r>
              <a:rPr dirty="0" sz="750" spc="-85">
                <a:latin typeface="Arial Black"/>
                <a:cs typeface="Arial Black"/>
              </a:rPr>
              <a:t>Fazenda</a:t>
            </a:r>
            <a:r>
              <a:rPr dirty="0" sz="750" spc="60">
                <a:latin typeface="Arial Black"/>
                <a:cs typeface="Arial Black"/>
              </a:rPr>
              <a:t> </a:t>
            </a:r>
            <a:r>
              <a:rPr dirty="0" sz="750" spc="-10">
                <a:latin typeface="Arial Black"/>
                <a:cs typeface="Arial Black"/>
              </a:rPr>
              <a:t>Caxias</a:t>
            </a:r>
            <a:endParaRPr sz="750">
              <a:latin typeface="Arial Black"/>
              <a:cs typeface="Arial Black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625700" y="2194703"/>
            <a:ext cx="2504440" cy="364490"/>
          </a:xfrm>
          <a:prstGeom prst="rect">
            <a:avLst/>
          </a:prstGeom>
        </p:spPr>
        <p:txBody>
          <a:bodyPr wrap="square" lIns="0" tIns="622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90"/>
              </a:spcBef>
            </a:pPr>
            <a:r>
              <a:rPr dirty="0" u="sng" sz="750" spc="-80">
                <a:uFill>
                  <a:solidFill>
                    <a:srgbClr val="2B2B2F"/>
                  </a:solidFill>
                </a:uFill>
                <a:latin typeface="Arial Black"/>
                <a:cs typeface="Arial Black"/>
              </a:rPr>
              <a:t>Dotações</a:t>
            </a:r>
            <a:r>
              <a:rPr dirty="0" u="sng" sz="750" spc="20">
                <a:uFill>
                  <a:solidFill>
                    <a:srgbClr val="2B2B2F"/>
                  </a:solidFill>
                </a:uFill>
                <a:latin typeface="Arial Black"/>
                <a:cs typeface="Arial Black"/>
              </a:rPr>
              <a:t> </a:t>
            </a:r>
            <a:r>
              <a:rPr dirty="0" u="sng" sz="750" spc="-10">
                <a:uFill>
                  <a:solidFill>
                    <a:srgbClr val="2B2B2F"/>
                  </a:solidFill>
                </a:uFill>
                <a:latin typeface="Arial Black"/>
                <a:cs typeface="Arial Black"/>
              </a:rPr>
              <a:t>Anuladas</a:t>
            </a:r>
            <a:r>
              <a:rPr dirty="0" u="sng" sz="750" spc="500">
                <a:uFill>
                  <a:solidFill>
                    <a:srgbClr val="2B2B2F"/>
                  </a:solidFill>
                </a:uFill>
                <a:latin typeface="Arial Black"/>
                <a:cs typeface="Arial Black"/>
              </a:rPr>
              <a:t> </a:t>
            </a:r>
            <a:endParaRPr sz="750">
              <a:latin typeface="Arial Black"/>
              <a:cs typeface="Arial Black"/>
            </a:endParaRPr>
          </a:p>
          <a:p>
            <a:pPr marL="58419">
              <a:lnSpc>
                <a:spcPct val="100000"/>
              </a:lnSpc>
              <a:spcBef>
                <a:spcPts val="420"/>
              </a:spcBef>
            </a:pPr>
            <a:r>
              <a:rPr dirty="0" sz="800" spc="170" b="1">
                <a:latin typeface="Calibri"/>
                <a:cs typeface="Calibri"/>
              </a:rPr>
              <a:t>PREFEITURA</a:t>
            </a:r>
            <a:r>
              <a:rPr dirty="0" sz="800" spc="185" b="1">
                <a:latin typeface="Calibri"/>
                <a:cs typeface="Calibri"/>
              </a:rPr>
              <a:t> </a:t>
            </a:r>
            <a:r>
              <a:rPr dirty="0" sz="800" spc="85" b="1">
                <a:latin typeface="Calibri"/>
                <a:cs typeface="Calibri"/>
              </a:rPr>
              <a:t>IYIUNICIPAL</a:t>
            </a:r>
            <a:r>
              <a:rPr dirty="0" sz="800" spc="210" b="1">
                <a:latin typeface="Calibri"/>
                <a:cs typeface="Calibri"/>
              </a:rPr>
              <a:t> </a:t>
            </a:r>
            <a:r>
              <a:rPr dirty="0" sz="800" spc="110" b="1">
                <a:solidFill>
                  <a:srgbClr val="0E0E0E"/>
                </a:solidFill>
                <a:latin typeface="Calibri"/>
                <a:cs typeface="Calibri"/>
              </a:rPr>
              <a:t>DE</a:t>
            </a:r>
            <a:r>
              <a:rPr dirty="0" sz="800" spc="254" b="1">
                <a:solidFill>
                  <a:srgbClr val="0E0E0E"/>
                </a:solidFill>
                <a:latin typeface="Calibri"/>
                <a:cs typeface="Calibri"/>
              </a:rPr>
              <a:t> </a:t>
            </a:r>
            <a:r>
              <a:rPr dirty="0" sz="800" spc="165" b="1">
                <a:latin typeface="Calibri"/>
                <a:cs typeface="Calibri"/>
              </a:rPr>
              <a:t>SEROPEDICA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1485220" y="2506254"/>
            <a:ext cx="1712595" cy="36703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5240" marR="5080" indent="-3175">
              <a:lnSpc>
                <a:spcPct val="140000"/>
              </a:lnSpc>
              <a:spcBef>
                <a:spcPts val="100"/>
              </a:spcBef>
            </a:pPr>
            <a:r>
              <a:rPr dirty="0" sz="800" spc="-130">
                <a:latin typeface="Arial Black"/>
                <a:cs typeface="Arial Black"/>
              </a:rPr>
              <a:t>Secretária</a:t>
            </a:r>
            <a:r>
              <a:rPr dirty="0" sz="800" spc="114">
                <a:latin typeface="Arial Black"/>
                <a:cs typeface="Arial Black"/>
              </a:rPr>
              <a:t> </a:t>
            </a:r>
            <a:r>
              <a:rPr dirty="0" sz="800" spc="-110">
                <a:latin typeface="Arial Black"/>
                <a:cs typeface="Arial Black"/>
              </a:rPr>
              <a:t>Municipal</a:t>
            </a:r>
            <a:r>
              <a:rPr dirty="0" sz="800" spc="70">
                <a:latin typeface="Arial Black"/>
                <a:cs typeface="Arial Black"/>
              </a:rPr>
              <a:t> </a:t>
            </a:r>
            <a:r>
              <a:rPr dirty="0" sz="800" spc="-145">
                <a:latin typeface="Arial Black"/>
                <a:cs typeface="Arial Black"/>
              </a:rPr>
              <a:t>de</a:t>
            </a:r>
            <a:r>
              <a:rPr dirty="0" sz="800" spc="70">
                <a:latin typeface="Arial Black"/>
                <a:cs typeface="Arial Black"/>
              </a:rPr>
              <a:t> </a:t>
            </a:r>
            <a:r>
              <a:rPr dirty="0" sz="800" spc="-100">
                <a:latin typeface="Arial Black"/>
                <a:cs typeface="Arial Black"/>
              </a:rPr>
              <a:t>Agronegócios</a:t>
            </a:r>
            <a:r>
              <a:rPr dirty="0" sz="800" spc="500">
                <a:latin typeface="Arial Black"/>
                <a:cs typeface="Arial Black"/>
              </a:rPr>
              <a:t> </a:t>
            </a:r>
            <a:r>
              <a:rPr dirty="0" sz="800" spc="-145">
                <a:latin typeface="Arial Black"/>
                <a:cs typeface="Arial Black"/>
              </a:rPr>
              <a:t>3an.dade</a:t>
            </a:r>
            <a:r>
              <a:rPr dirty="0" sz="800" spc="125">
                <a:latin typeface="Arial Black"/>
                <a:cs typeface="Arial Black"/>
              </a:rPr>
              <a:t> </a:t>
            </a:r>
            <a:r>
              <a:rPr dirty="0" sz="800" spc="-10">
                <a:solidFill>
                  <a:srgbClr val="1D1D1D"/>
                </a:solidFill>
                <a:latin typeface="Arial Black"/>
                <a:cs typeface="Arial Black"/>
              </a:rPr>
              <a:t>An.mal</a:t>
            </a:r>
            <a:endParaRPr sz="800">
              <a:latin typeface="Arial Black"/>
              <a:cs typeface="Arial Black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743543" y="2506254"/>
            <a:ext cx="569595" cy="843915"/>
          </a:xfrm>
          <a:prstGeom prst="rect">
            <a:avLst/>
          </a:prstGeom>
        </p:spPr>
        <p:txBody>
          <a:bodyPr wrap="square" lIns="0" tIns="60960" rIns="0" bIns="0" rtlCol="0" vert="horz">
            <a:spAutoFit/>
          </a:bodyPr>
          <a:lstStyle/>
          <a:p>
            <a:pPr marL="13335">
              <a:lnSpc>
                <a:spcPct val="100000"/>
              </a:lnSpc>
              <a:spcBef>
                <a:spcPts val="480"/>
              </a:spcBef>
            </a:pPr>
            <a:r>
              <a:rPr dirty="0" sz="800" spc="-10">
                <a:latin typeface="Arial Black"/>
                <a:cs typeface="Arial Black"/>
              </a:rPr>
              <a:t>01.36</a:t>
            </a:r>
            <a:endParaRPr sz="800">
              <a:latin typeface="Arial Black"/>
              <a:cs typeface="Arial Black"/>
            </a:endParaRPr>
          </a:p>
          <a:p>
            <a:pPr marL="15240">
              <a:lnSpc>
                <a:spcPct val="100000"/>
              </a:lnSpc>
              <a:spcBef>
                <a:spcPts val="385"/>
              </a:spcBef>
            </a:pPr>
            <a:r>
              <a:rPr dirty="0" sz="800" spc="-245">
                <a:solidFill>
                  <a:srgbClr val="070707"/>
                </a:solidFill>
                <a:latin typeface="Arial Black"/>
                <a:cs typeface="Arial Black"/>
              </a:rPr>
              <a:t>1</a:t>
            </a:r>
            <a:r>
              <a:rPr dirty="0" sz="800" spc="40">
                <a:solidFill>
                  <a:srgbClr val="070707"/>
                </a:solidFill>
                <a:latin typeface="Arial Black"/>
                <a:cs typeface="Arial Black"/>
              </a:rPr>
              <a:t> </a:t>
            </a:r>
            <a:r>
              <a:rPr dirty="0" sz="800" spc="-25">
                <a:solidFill>
                  <a:srgbClr val="070707"/>
                </a:solidFill>
                <a:latin typeface="Arial Black"/>
                <a:cs typeface="Arial Black"/>
              </a:rPr>
              <a:t>04'</a:t>
            </a:r>
            <a:endParaRPr sz="800">
              <a:latin typeface="Arial Black"/>
              <a:cs typeface="Arial Black"/>
            </a:endParaRPr>
          </a:p>
          <a:p>
            <a:pPr marL="13970">
              <a:lnSpc>
                <a:spcPct val="100000"/>
              </a:lnSpc>
              <a:spcBef>
                <a:spcPts val="290"/>
              </a:spcBef>
            </a:pPr>
            <a:r>
              <a:rPr dirty="0" sz="800" spc="-125">
                <a:solidFill>
                  <a:srgbClr val="181818"/>
                </a:solidFill>
                <a:latin typeface="Arial Black"/>
                <a:cs typeface="Arial Black"/>
              </a:rPr>
              <a:t>3.3.9.Ú.30.G3</a:t>
            </a:r>
            <a:endParaRPr sz="800">
              <a:latin typeface="Arial Black"/>
              <a:cs typeface="Arial Black"/>
            </a:endParaRPr>
          </a:p>
          <a:p>
            <a:pPr marL="17145">
              <a:lnSpc>
                <a:spcPct val="100000"/>
              </a:lnSpc>
              <a:spcBef>
                <a:spcPts val="310"/>
              </a:spcBef>
            </a:pPr>
            <a:r>
              <a:rPr dirty="0" sz="800" spc="-130">
                <a:solidFill>
                  <a:srgbClr val="1D1D1D"/>
                </a:solidFill>
                <a:latin typeface="Arial Black"/>
                <a:cs typeface="Arial Black"/>
              </a:rPr>
              <a:t>3.3.9.0.39</a:t>
            </a:r>
            <a:r>
              <a:rPr dirty="0" sz="800" spc="125">
                <a:solidFill>
                  <a:srgbClr val="1D1D1D"/>
                </a:solidFill>
                <a:latin typeface="Arial Black"/>
                <a:cs typeface="Arial Black"/>
              </a:rPr>
              <a:t> </a:t>
            </a:r>
            <a:r>
              <a:rPr dirty="0" sz="800" spc="-80">
                <a:solidFill>
                  <a:srgbClr val="1D1D1D"/>
                </a:solidFill>
                <a:latin typeface="Arial Black"/>
                <a:cs typeface="Arial Black"/>
              </a:rPr>
              <a:t>05</a:t>
            </a:r>
            <a:endParaRPr sz="800">
              <a:latin typeface="Arial Black"/>
              <a:cs typeface="Arial Black"/>
            </a:endParaRPr>
          </a:p>
          <a:p>
            <a:pPr marL="12700">
              <a:lnSpc>
                <a:spcPct val="100000"/>
              </a:lnSpc>
              <a:spcBef>
                <a:spcPts val="340"/>
              </a:spcBef>
            </a:pPr>
            <a:r>
              <a:rPr dirty="0" sz="750" spc="-60">
                <a:latin typeface="Arial Black"/>
                <a:cs typeface="Arial Black"/>
              </a:rPr>
              <a:t>-</a:t>
            </a:r>
            <a:r>
              <a:rPr dirty="0" sz="750" spc="-80">
                <a:latin typeface="Arial Black"/>
                <a:cs typeface="Arial Black"/>
              </a:rPr>
              <a:t>.4.9.0.S2.DO</a:t>
            </a:r>
            <a:endParaRPr sz="750">
              <a:latin typeface="Arial Black"/>
              <a:cs typeface="Arial Black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1484053" y="2835346"/>
            <a:ext cx="2545080" cy="514984"/>
          </a:xfrm>
          <a:prstGeom prst="rect">
            <a:avLst/>
          </a:prstGeom>
        </p:spPr>
        <p:txBody>
          <a:bodyPr wrap="square" lIns="0" tIns="6096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80"/>
              </a:spcBef>
            </a:pPr>
            <a:r>
              <a:rPr dirty="0" sz="800" spc="-120">
                <a:solidFill>
                  <a:srgbClr val="0C0C0C"/>
                </a:solidFill>
                <a:latin typeface="Arial Black"/>
                <a:cs typeface="Arial Black"/>
              </a:rPr>
              <a:t>OUTROS</a:t>
            </a:r>
            <a:r>
              <a:rPr dirty="0" sz="800" spc="140">
                <a:solidFill>
                  <a:srgbClr val="0C0C0C"/>
                </a:solidFill>
                <a:latin typeface="Arial Black"/>
                <a:cs typeface="Arial Black"/>
              </a:rPr>
              <a:t> </a:t>
            </a:r>
            <a:r>
              <a:rPr dirty="0" sz="800" spc="-130">
                <a:latin typeface="Arial Black"/>
                <a:cs typeface="Arial Black"/>
              </a:rPr>
              <a:t>\1ATERIAIS</a:t>
            </a:r>
            <a:r>
              <a:rPr dirty="0" sz="800" spc="50">
                <a:latin typeface="Arial Black"/>
                <a:cs typeface="Arial Black"/>
              </a:rPr>
              <a:t> </a:t>
            </a:r>
            <a:r>
              <a:rPr dirty="0" sz="800" spc="-130">
                <a:solidFill>
                  <a:srgbClr val="111111"/>
                </a:solidFill>
                <a:latin typeface="Arial Black"/>
                <a:cs typeface="Arial Black"/>
              </a:rPr>
              <a:t>DE</a:t>
            </a:r>
            <a:r>
              <a:rPr dirty="0" sz="800" spc="-5">
                <a:solidFill>
                  <a:srgbClr val="111111"/>
                </a:solidFill>
                <a:latin typeface="Arial Black"/>
                <a:cs typeface="Arial Black"/>
              </a:rPr>
              <a:t> </a:t>
            </a:r>
            <a:r>
              <a:rPr dirty="0" sz="800" spc="-10">
                <a:solidFill>
                  <a:srgbClr val="0F0F0F"/>
                </a:solidFill>
                <a:latin typeface="Arial Black"/>
                <a:cs typeface="Arial Black"/>
              </a:rPr>
              <a:t>CONSULtO</a:t>
            </a:r>
            <a:endParaRPr sz="800">
              <a:latin typeface="Arial Black"/>
              <a:cs typeface="Arial Black"/>
            </a:endParaRPr>
          </a:p>
          <a:p>
            <a:pPr marL="12700">
              <a:lnSpc>
                <a:spcPct val="100000"/>
              </a:lnSpc>
              <a:spcBef>
                <a:spcPts val="385"/>
              </a:spcBef>
            </a:pPr>
            <a:r>
              <a:rPr dirty="0" baseline="3472" sz="1200" spc="-195">
                <a:latin typeface="Arial Black"/>
                <a:cs typeface="Arial Black"/>
              </a:rPr>
              <a:t>DEI</a:t>
            </a:r>
            <a:r>
              <a:rPr dirty="0" baseline="3472" sz="1200" spc="-195">
                <a:solidFill>
                  <a:srgbClr val="080808"/>
                </a:solidFill>
                <a:latin typeface="Arial Black"/>
                <a:cs typeface="Arial Black"/>
              </a:rPr>
              <a:t>JAIS</a:t>
            </a:r>
            <a:r>
              <a:rPr dirty="0" baseline="3472" sz="1200" spc="22">
                <a:solidFill>
                  <a:srgbClr val="080808"/>
                </a:solidFill>
                <a:latin typeface="Arial Black"/>
                <a:cs typeface="Arial Black"/>
              </a:rPr>
              <a:t> </a:t>
            </a:r>
            <a:r>
              <a:rPr dirty="0" baseline="3472" sz="1200" spc="-142">
                <a:latin typeface="Arial Black"/>
                <a:cs typeface="Arial Black"/>
              </a:rPr>
              <a:t>SERVI</a:t>
            </a:r>
            <a:r>
              <a:rPr dirty="0" sz="800" spc="-95">
                <a:latin typeface="Arial Black"/>
                <a:cs typeface="Arial Black"/>
              </a:rPr>
              <a:t>Ç</a:t>
            </a:r>
            <a:r>
              <a:rPr dirty="0" baseline="3472" sz="1200" spc="-142">
                <a:latin typeface="Arial Black"/>
                <a:cs typeface="Arial Black"/>
              </a:rPr>
              <a:t>OSDE</a:t>
            </a:r>
            <a:r>
              <a:rPr dirty="0" baseline="3472" sz="1200" spc="37">
                <a:latin typeface="Arial Black"/>
                <a:cs typeface="Arial Black"/>
              </a:rPr>
              <a:t> </a:t>
            </a:r>
            <a:r>
              <a:rPr dirty="0" baseline="3472" sz="1200" spc="-120">
                <a:latin typeface="Arial Black"/>
                <a:cs typeface="Arial Black"/>
              </a:rPr>
              <a:t>TERC</a:t>
            </a:r>
            <a:r>
              <a:rPr dirty="0" baseline="3472" sz="1200" spc="412">
                <a:latin typeface="Arial Black"/>
                <a:cs typeface="Arial Black"/>
              </a:rPr>
              <a:t> </a:t>
            </a:r>
            <a:r>
              <a:rPr dirty="0" baseline="3472" sz="1200" spc="-187">
                <a:latin typeface="Arial Black"/>
                <a:cs typeface="Arial Black"/>
              </a:rPr>
              <a:t>IROS</a:t>
            </a:r>
            <a:r>
              <a:rPr dirty="0" baseline="3472" sz="1200" spc="37">
                <a:latin typeface="Arial Black"/>
                <a:cs typeface="Arial Black"/>
              </a:rPr>
              <a:t> </a:t>
            </a:r>
            <a:r>
              <a:rPr dirty="0" baseline="3472" sz="1200" spc="-82">
                <a:solidFill>
                  <a:srgbClr val="0E0E0E"/>
                </a:solidFill>
                <a:latin typeface="Arial Black"/>
                <a:cs typeface="Arial Black"/>
              </a:rPr>
              <a:t>-</a:t>
            </a:r>
            <a:r>
              <a:rPr dirty="0" baseline="3472" sz="1200" spc="-67">
                <a:solidFill>
                  <a:srgbClr val="0E0E0E"/>
                </a:solidFill>
                <a:latin typeface="Arial Black"/>
                <a:cs typeface="Arial Black"/>
              </a:rPr>
              <a:t> </a:t>
            </a:r>
            <a:r>
              <a:rPr dirty="0" baseline="3472" sz="1200" spc="-172">
                <a:latin typeface="Arial Black"/>
                <a:cs typeface="Arial Black"/>
              </a:rPr>
              <a:t>PESSOA</a:t>
            </a:r>
            <a:r>
              <a:rPr dirty="0" baseline="3472" sz="1200" spc="142">
                <a:latin typeface="Arial Black"/>
                <a:cs typeface="Arial Black"/>
              </a:rPr>
              <a:t> </a:t>
            </a:r>
            <a:r>
              <a:rPr dirty="0" baseline="3472" sz="1200" spc="-150">
                <a:latin typeface="Arial Black"/>
                <a:cs typeface="Arial Black"/>
              </a:rPr>
              <a:t>JURIDICA</a:t>
            </a:r>
            <a:endParaRPr baseline="3472" sz="1200">
              <a:latin typeface="Arial Black"/>
              <a:cs typeface="Arial Black"/>
            </a:endParaRPr>
          </a:p>
          <a:p>
            <a:pPr marL="13335">
              <a:lnSpc>
                <a:spcPct val="100000"/>
              </a:lnSpc>
              <a:spcBef>
                <a:spcPts val="265"/>
              </a:spcBef>
            </a:pPr>
            <a:r>
              <a:rPr dirty="0" sz="750" spc="-100">
                <a:latin typeface="Arial Black"/>
                <a:cs typeface="Arial Black"/>
              </a:rPr>
              <a:t>EOUlPAívlE</a:t>
            </a:r>
            <a:r>
              <a:rPr dirty="0" sz="750" spc="-95">
                <a:latin typeface="Arial Black"/>
                <a:cs typeface="Arial Black"/>
              </a:rPr>
              <a:t> </a:t>
            </a:r>
            <a:r>
              <a:rPr dirty="0" sz="750" spc="-110">
                <a:latin typeface="Arial Black"/>
                <a:cs typeface="Arial Black"/>
              </a:rPr>
              <a:t>NTG</a:t>
            </a:r>
            <a:r>
              <a:rPr dirty="0" sz="750" spc="-125">
                <a:latin typeface="Arial Black"/>
                <a:cs typeface="Arial Black"/>
              </a:rPr>
              <a:t> </a:t>
            </a:r>
            <a:r>
              <a:rPr dirty="0" sz="750" spc="-130">
                <a:solidFill>
                  <a:srgbClr val="262626"/>
                </a:solidFill>
                <a:latin typeface="Arial Black"/>
                <a:cs typeface="Arial Black"/>
              </a:rPr>
              <a:t>S</a:t>
            </a:r>
            <a:r>
              <a:rPr dirty="0" sz="750" spc="55">
                <a:solidFill>
                  <a:srgbClr val="262626"/>
                </a:solidFill>
                <a:latin typeface="Arial Black"/>
                <a:cs typeface="Arial Black"/>
              </a:rPr>
              <a:t> </a:t>
            </a:r>
            <a:r>
              <a:rPr dirty="0" sz="750" spc="-70">
                <a:latin typeface="Arial Black"/>
                <a:cs typeface="Arial Black"/>
              </a:rPr>
              <a:t>E</a:t>
            </a:r>
            <a:r>
              <a:rPr dirty="0" sz="750" spc="55">
                <a:latin typeface="Arial Black"/>
                <a:cs typeface="Arial Black"/>
              </a:rPr>
              <a:t> </a:t>
            </a:r>
            <a:r>
              <a:rPr dirty="0" sz="750" spc="-125">
                <a:latin typeface="Arial Black"/>
                <a:cs typeface="Arial Black"/>
              </a:rPr>
              <a:t>tÚATE</a:t>
            </a:r>
            <a:r>
              <a:rPr dirty="0" sz="750" spc="-125">
                <a:solidFill>
                  <a:srgbClr val="111111"/>
                </a:solidFill>
                <a:latin typeface="Arial Black"/>
                <a:cs typeface="Arial Black"/>
              </a:rPr>
              <a:t>RIAL</a:t>
            </a:r>
            <a:r>
              <a:rPr dirty="0" sz="750" spc="70">
                <a:solidFill>
                  <a:srgbClr val="111111"/>
                </a:solidFill>
                <a:latin typeface="Arial Black"/>
                <a:cs typeface="Arial Black"/>
              </a:rPr>
              <a:t> </a:t>
            </a:r>
            <a:r>
              <a:rPr dirty="0" sz="750" spc="-75">
                <a:latin typeface="Arial Black"/>
                <a:cs typeface="Arial Black"/>
              </a:rPr>
              <a:t>PERf/'AO</a:t>
            </a:r>
            <a:r>
              <a:rPr dirty="0" sz="750" spc="-114">
                <a:latin typeface="Arial Black"/>
                <a:cs typeface="Arial Black"/>
              </a:rPr>
              <a:t> </a:t>
            </a:r>
            <a:r>
              <a:rPr dirty="0" sz="750" spc="-20">
                <a:latin typeface="Arial Black"/>
                <a:cs typeface="Arial Black"/>
              </a:rPr>
              <a:t>ESTE</a:t>
            </a:r>
            <a:endParaRPr sz="750">
              <a:latin typeface="Arial Black"/>
              <a:cs typeface="Arial Black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743595" y="4492981"/>
            <a:ext cx="560070" cy="342900"/>
          </a:xfrm>
          <a:prstGeom prst="rect">
            <a:avLst/>
          </a:prstGeom>
        </p:spPr>
        <p:txBody>
          <a:bodyPr wrap="square" lIns="0" tIns="48895" rIns="0" bIns="0" rtlCol="0" vert="horz">
            <a:spAutoFit/>
          </a:bodyPr>
          <a:lstStyle/>
          <a:p>
            <a:pPr marL="13335">
              <a:lnSpc>
                <a:spcPct val="100000"/>
              </a:lnSpc>
              <a:spcBef>
                <a:spcPts val="385"/>
              </a:spcBef>
            </a:pPr>
            <a:r>
              <a:rPr dirty="0" sz="800" spc="-10">
                <a:solidFill>
                  <a:srgbClr val="0C0C0C"/>
                </a:solidFill>
                <a:latin typeface="Consolas"/>
                <a:cs typeface="Consolas"/>
              </a:rPr>
              <a:t>2.907</a:t>
            </a:r>
            <a:endParaRPr sz="800">
              <a:latin typeface="Consolas"/>
              <a:cs typeface="Consolas"/>
            </a:endParaRPr>
          </a:p>
          <a:p>
            <a:pPr marL="12700">
              <a:lnSpc>
                <a:spcPct val="100000"/>
              </a:lnSpc>
              <a:spcBef>
                <a:spcPts val="290"/>
              </a:spcBef>
            </a:pPr>
            <a:r>
              <a:rPr dirty="0" sz="800" spc="-25">
                <a:latin typeface="Consolas"/>
                <a:cs typeface="Consolas"/>
              </a:rPr>
              <a:t>3</a:t>
            </a:r>
            <a:r>
              <a:rPr dirty="0" sz="800" spc="-240">
                <a:latin typeface="Consolas"/>
                <a:cs typeface="Consolas"/>
              </a:rPr>
              <a:t> </a:t>
            </a:r>
            <a:r>
              <a:rPr dirty="0" sz="800" spc="-25">
                <a:latin typeface="Consolas"/>
                <a:cs typeface="Consolas"/>
              </a:rPr>
              <a:t>3</a:t>
            </a:r>
            <a:r>
              <a:rPr dirty="0" sz="800" spc="-240">
                <a:latin typeface="Consolas"/>
                <a:cs typeface="Consolas"/>
              </a:rPr>
              <a:t> </a:t>
            </a:r>
            <a:r>
              <a:rPr dirty="0" sz="800">
                <a:latin typeface="Consolas"/>
                <a:cs typeface="Consolas"/>
              </a:rPr>
              <a:t>9G</a:t>
            </a:r>
            <a:r>
              <a:rPr dirty="0" sz="800" spc="-75">
                <a:latin typeface="Consolas"/>
                <a:cs typeface="Consolas"/>
              </a:rPr>
              <a:t> </a:t>
            </a:r>
            <a:r>
              <a:rPr dirty="0" sz="800" spc="-50">
                <a:latin typeface="Consolas"/>
                <a:cs typeface="Consolas"/>
              </a:rPr>
              <a:t>36</a:t>
            </a:r>
            <a:r>
              <a:rPr dirty="0" sz="800" spc="-204">
                <a:latin typeface="Consolas"/>
                <a:cs typeface="Consolas"/>
              </a:rPr>
              <a:t> </a:t>
            </a:r>
            <a:r>
              <a:rPr dirty="0" sz="800" spc="-50">
                <a:latin typeface="Consolas"/>
                <a:cs typeface="Consolas"/>
              </a:rPr>
              <a:t>01</a:t>
            </a:r>
            <a:endParaRPr sz="800">
              <a:latin typeface="Consolas"/>
              <a:cs typeface="Consolas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742058" y="4986616"/>
            <a:ext cx="581025" cy="662305"/>
          </a:xfrm>
          <a:prstGeom prst="rect">
            <a:avLst/>
          </a:prstGeom>
        </p:spPr>
        <p:txBody>
          <a:bodyPr wrap="square" lIns="0" tIns="52069" rIns="0" bIns="0" rtlCol="0" vert="horz">
            <a:spAutoFit/>
          </a:bodyPr>
          <a:lstStyle/>
          <a:p>
            <a:pPr marL="13335">
              <a:lnSpc>
                <a:spcPct val="100000"/>
              </a:lnSpc>
              <a:spcBef>
                <a:spcPts val="409"/>
              </a:spcBef>
            </a:pPr>
            <a:r>
              <a:rPr dirty="0" sz="800" spc="-25">
                <a:latin typeface="Courier New"/>
                <a:cs typeface="Courier New"/>
              </a:rPr>
              <a:t>2</a:t>
            </a:r>
            <a:r>
              <a:rPr dirty="0" sz="800" spc="-285">
                <a:latin typeface="Courier New"/>
                <a:cs typeface="Courier New"/>
              </a:rPr>
              <a:t> </a:t>
            </a:r>
            <a:r>
              <a:rPr dirty="0" sz="800" spc="-25">
                <a:latin typeface="Courier New"/>
                <a:cs typeface="Courier New"/>
              </a:rPr>
              <a:t>Z74</a:t>
            </a:r>
            <a:endParaRPr sz="800">
              <a:latin typeface="Courier New"/>
              <a:cs typeface="Courier New"/>
            </a:endParaRPr>
          </a:p>
          <a:p>
            <a:pPr marL="15240">
              <a:lnSpc>
                <a:spcPct val="100000"/>
              </a:lnSpc>
              <a:spcBef>
                <a:spcPts val="310"/>
              </a:spcBef>
            </a:pPr>
            <a:r>
              <a:rPr dirty="0" sz="800" spc="-175">
                <a:solidFill>
                  <a:srgbClr val="111111"/>
                </a:solidFill>
                <a:latin typeface="Courier New"/>
                <a:cs typeface="Courier New"/>
              </a:rPr>
              <a:t>3.3.9.0</a:t>
            </a:r>
            <a:r>
              <a:rPr dirty="0" sz="800" spc="-185">
                <a:solidFill>
                  <a:srgbClr val="111111"/>
                </a:solidFill>
                <a:latin typeface="Courier New"/>
                <a:cs typeface="Courier New"/>
              </a:rPr>
              <a:t> </a:t>
            </a:r>
            <a:r>
              <a:rPr dirty="0" sz="800" spc="-60">
                <a:solidFill>
                  <a:srgbClr val="111111"/>
                </a:solidFill>
                <a:latin typeface="Courier New"/>
                <a:cs typeface="Courier New"/>
              </a:rPr>
              <a:t>30</a:t>
            </a:r>
            <a:r>
              <a:rPr dirty="0" sz="800" spc="-310">
                <a:solidFill>
                  <a:srgbClr val="111111"/>
                </a:solidFill>
                <a:latin typeface="Courier New"/>
                <a:cs typeface="Courier New"/>
              </a:rPr>
              <a:t> </a:t>
            </a:r>
            <a:r>
              <a:rPr dirty="0" sz="800" spc="-25">
                <a:solidFill>
                  <a:srgbClr val="111111"/>
                </a:solidFill>
                <a:latin typeface="Courier New"/>
                <a:cs typeface="Courier New"/>
              </a:rPr>
              <a:t>03</a:t>
            </a:r>
            <a:endParaRPr sz="800">
              <a:latin typeface="Courier New"/>
              <a:cs typeface="Courier New"/>
            </a:endParaRPr>
          </a:p>
          <a:p>
            <a:pPr marL="12700">
              <a:lnSpc>
                <a:spcPct val="100000"/>
              </a:lnSpc>
              <a:spcBef>
                <a:spcPts val="290"/>
              </a:spcBef>
            </a:pPr>
            <a:r>
              <a:rPr dirty="0" sz="800" spc="-114">
                <a:latin typeface="Courier New"/>
                <a:cs typeface="Courier New"/>
              </a:rPr>
              <a:t>3.3.9Ü.32.00</a:t>
            </a:r>
            <a:endParaRPr sz="800">
              <a:latin typeface="Courier New"/>
              <a:cs typeface="Courier New"/>
            </a:endParaRPr>
          </a:p>
          <a:p>
            <a:pPr marL="12700">
              <a:lnSpc>
                <a:spcPct val="100000"/>
              </a:lnSpc>
              <a:spcBef>
                <a:spcPts val="265"/>
              </a:spcBef>
            </a:pPr>
            <a:r>
              <a:rPr dirty="0" sz="800" spc="-10">
                <a:solidFill>
                  <a:srgbClr val="111111"/>
                </a:solidFill>
                <a:latin typeface="Courier New"/>
                <a:cs typeface="Courier New"/>
              </a:rPr>
              <a:t>3Ü.903905</a:t>
            </a:r>
            <a:endParaRPr sz="800">
              <a:latin typeface="Courier New"/>
              <a:cs typeface="Courier New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949187" y="6162806"/>
            <a:ext cx="43942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80">
                <a:solidFill>
                  <a:srgbClr val="181818"/>
                </a:solidFill>
                <a:latin typeface="Consolas"/>
                <a:cs typeface="Consolas"/>
              </a:rPr>
              <a:t>An›go</a:t>
            </a:r>
            <a:r>
              <a:rPr dirty="0" sz="800" spc="-160">
                <a:solidFill>
                  <a:srgbClr val="181818"/>
                </a:solidFill>
                <a:latin typeface="Consolas"/>
                <a:cs typeface="Consolas"/>
              </a:rPr>
              <a:t> </a:t>
            </a:r>
            <a:r>
              <a:rPr dirty="0" sz="800" spc="-30">
                <a:solidFill>
                  <a:srgbClr val="212121"/>
                </a:solidFill>
                <a:latin typeface="Consolas"/>
                <a:cs typeface="Consolas"/>
              </a:rPr>
              <a:t>3’-</a:t>
            </a:r>
            <a:endParaRPr sz="800">
              <a:latin typeface="Consolas"/>
              <a:cs typeface="Consolas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4462934" y="2843216"/>
            <a:ext cx="1386205" cy="50990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just" marL="12700" marR="5080">
              <a:lnSpc>
                <a:spcPct val="141300"/>
              </a:lnSpc>
              <a:spcBef>
                <a:spcPts val="100"/>
              </a:spcBef>
            </a:pPr>
            <a:r>
              <a:rPr dirty="0" sz="750" spc="-110">
                <a:solidFill>
                  <a:srgbClr val="151515"/>
                </a:solidFill>
                <a:latin typeface="Arial Black"/>
                <a:cs typeface="Arial Black"/>
              </a:rPr>
              <a:t>Out°os</a:t>
            </a:r>
            <a:r>
              <a:rPr dirty="0" sz="750" spc="45">
                <a:solidFill>
                  <a:srgbClr val="151515"/>
                </a:solidFill>
                <a:latin typeface="Arial Black"/>
                <a:cs typeface="Arial Black"/>
              </a:rPr>
              <a:t> </a:t>
            </a:r>
            <a:r>
              <a:rPr dirty="0" sz="750" spc="-110">
                <a:solidFill>
                  <a:srgbClr val="161616"/>
                </a:solidFill>
                <a:latin typeface="Arial Black"/>
                <a:cs typeface="Arial Black"/>
              </a:rPr>
              <a:t>Recursos</a:t>
            </a:r>
            <a:r>
              <a:rPr dirty="0" sz="750" spc="105">
                <a:solidFill>
                  <a:srgbClr val="161616"/>
                </a:solidFill>
                <a:latin typeface="Arial Black"/>
                <a:cs typeface="Arial Black"/>
              </a:rPr>
              <a:t> </a:t>
            </a:r>
            <a:r>
              <a:rPr dirty="0" sz="750" spc="-150">
                <a:solidFill>
                  <a:srgbClr val="151515"/>
                </a:solidFill>
                <a:latin typeface="Arial Black"/>
                <a:cs typeface="Arial Black"/>
              </a:rPr>
              <a:t>náo</a:t>
            </a:r>
            <a:r>
              <a:rPr dirty="0" sz="750" spc="85">
                <a:solidFill>
                  <a:srgbClr val="151515"/>
                </a:solidFill>
                <a:latin typeface="Arial Black"/>
                <a:cs typeface="Arial Black"/>
              </a:rPr>
              <a:t> </a:t>
            </a:r>
            <a:r>
              <a:rPr dirty="0" sz="750" spc="-114">
                <a:latin typeface="Arial Black"/>
                <a:cs typeface="Arial Black"/>
              </a:rPr>
              <a:t>'Vinculados</a:t>
            </a:r>
            <a:r>
              <a:rPr dirty="0" sz="750" spc="500">
                <a:latin typeface="Arial Black"/>
                <a:cs typeface="Arial Black"/>
              </a:rPr>
              <a:t> </a:t>
            </a:r>
            <a:r>
              <a:rPr dirty="0" sz="750" spc="-114">
                <a:solidFill>
                  <a:srgbClr val="1A1A1A"/>
                </a:solidFill>
                <a:latin typeface="Arial Black"/>
                <a:cs typeface="Arial Black"/>
              </a:rPr>
              <a:t>Outros</a:t>
            </a:r>
            <a:r>
              <a:rPr dirty="0" sz="750" spc="50">
                <a:solidFill>
                  <a:srgbClr val="1A1A1A"/>
                </a:solidFill>
                <a:latin typeface="Arial Black"/>
                <a:cs typeface="Arial Black"/>
              </a:rPr>
              <a:t> </a:t>
            </a:r>
            <a:r>
              <a:rPr dirty="0" sz="750" spc="-114">
                <a:solidFill>
                  <a:srgbClr val="111111"/>
                </a:solidFill>
                <a:latin typeface="Arial Black"/>
                <a:cs typeface="Arial Black"/>
              </a:rPr>
              <a:t>Recursos</a:t>
            </a:r>
            <a:r>
              <a:rPr dirty="0" sz="750" spc="95">
                <a:solidFill>
                  <a:srgbClr val="111111"/>
                </a:solidFill>
                <a:latin typeface="Arial Black"/>
                <a:cs typeface="Arial Black"/>
              </a:rPr>
              <a:t> </a:t>
            </a:r>
            <a:r>
              <a:rPr dirty="0" sz="750" spc="-130">
                <a:latin typeface="Arial Black"/>
                <a:cs typeface="Arial Black"/>
              </a:rPr>
              <a:t>náo</a:t>
            </a:r>
            <a:r>
              <a:rPr dirty="0" sz="750" spc="65">
                <a:latin typeface="Arial Black"/>
                <a:cs typeface="Arial Black"/>
              </a:rPr>
              <a:t> </a:t>
            </a:r>
            <a:r>
              <a:rPr dirty="0" sz="750" spc="-114">
                <a:solidFill>
                  <a:srgbClr val="0C0C0C"/>
                </a:solidFill>
                <a:latin typeface="Arial Black"/>
                <a:cs typeface="Arial Black"/>
              </a:rPr>
              <a:t>‘Vinculados</a:t>
            </a:r>
            <a:r>
              <a:rPr dirty="0" sz="750" spc="500">
                <a:solidFill>
                  <a:srgbClr val="0C0C0C"/>
                </a:solidFill>
                <a:latin typeface="Arial Black"/>
                <a:cs typeface="Arial Black"/>
              </a:rPr>
              <a:t> </a:t>
            </a:r>
            <a:r>
              <a:rPr dirty="0" sz="750" spc="-114">
                <a:solidFill>
                  <a:srgbClr val="181818"/>
                </a:solidFill>
                <a:latin typeface="Arial Black"/>
                <a:cs typeface="Arial Black"/>
              </a:rPr>
              <a:t>Outros</a:t>
            </a:r>
            <a:r>
              <a:rPr dirty="0" sz="750" spc="55">
                <a:solidFill>
                  <a:srgbClr val="181818"/>
                </a:solidFill>
                <a:latin typeface="Arial Black"/>
                <a:cs typeface="Arial Black"/>
              </a:rPr>
              <a:t> </a:t>
            </a:r>
            <a:r>
              <a:rPr dirty="0" sz="750" spc="-114">
                <a:solidFill>
                  <a:srgbClr val="212121"/>
                </a:solidFill>
                <a:latin typeface="Arial Black"/>
                <a:cs typeface="Arial Black"/>
              </a:rPr>
              <a:t>Recursos</a:t>
            </a:r>
            <a:r>
              <a:rPr dirty="0" sz="750" spc="105">
                <a:solidFill>
                  <a:srgbClr val="212121"/>
                </a:solidFill>
                <a:latin typeface="Arial Black"/>
                <a:cs typeface="Arial Black"/>
              </a:rPr>
              <a:t> </a:t>
            </a:r>
            <a:r>
              <a:rPr dirty="0" sz="750" spc="-120">
                <a:solidFill>
                  <a:srgbClr val="161616"/>
                </a:solidFill>
                <a:latin typeface="Arial Black"/>
                <a:cs typeface="Arial Black"/>
              </a:rPr>
              <a:t>náo</a:t>
            </a:r>
            <a:r>
              <a:rPr dirty="0" sz="750" spc="25">
                <a:solidFill>
                  <a:srgbClr val="161616"/>
                </a:solidFill>
                <a:latin typeface="Arial Black"/>
                <a:cs typeface="Arial Black"/>
              </a:rPr>
              <a:t> </a:t>
            </a:r>
            <a:r>
              <a:rPr dirty="0" sz="750" spc="-114">
                <a:latin typeface="Arial Black"/>
                <a:cs typeface="Arial Black"/>
              </a:rPr>
              <a:t>’Vinculados</a:t>
            </a:r>
            <a:endParaRPr sz="750">
              <a:latin typeface="Arial Black"/>
              <a:cs typeface="Arial Black"/>
            </a:endParaRPr>
          </a:p>
        </p:txBody>
      </p:sp>
      <p:sp>
        <p:nvSpPr>
          <p:cNvPr id="20" name="object 20" descr=""/>
          <p:cNvSpPr txBox="1"/>
          <p:nvPr/>
        </p:nvSpPr>
        <p:spPr>
          <a:xfrm>
            <a:off x="4005198" y="3365798"/>
            <a:ext cx="1381760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 spc="-90">
                <a:latin typeface="Arial Black"/>
                <a:cs typeface="Arial Black"/>
              </a:rPr>
              <a:t>Total</a:t>
            </a:r>
            <a:r>
              <a:rPr dirty="0" sz="750" spc="10">
                <a:latin typeface="Arial Black"/>
                <a:cs typeface="Arial Black"/>
              </a:rPr>
              <a:t> </a:t>
            </a:r>
            <a:r>
              <a:rPr dirty="0" sz="750" spc="-80">
                <a:latin typeface="Arial Black"/>
                <a:cs typeface="Arial Black"/>
              </a:rPr>
              <a:t>do</a:t>
            </a:r>
            <a:r>
              <a:rPr dirty="0" sz="750" spc="-20">
                <a:latin typeface="Arial Black"/>
                <a:cs typeface="Arial Black"/>
              </a:rPr>
              <a:t> </a:t>
            </a:r>
            <a:r>
              <a:rPr dirty="0" sz="750" spc="-75">
                <a:latin typeface="Arial Black"/>
                <a:cs typeface="Arial Black"/>
              </a:rPr>
              <a:t>Projeto</a:t>
            </a:r>
            <a:r>
              <a:rPr dirty="0" sz="750" spc="35">
                <a:latin typeface="Arial Black"/>
                <a:cs typeface="Arial Black"/>
              </a:rPr>
              <a:t> </a:t>
            </a:r>
            <a:r>
              <a:rPr dirty="0" sz="750" i="1">
                <a:solidFill>
                  <a:srgbClr val="282828"/>
                </a:solidFill>
                <a:latin typeface="Calibri"/>
                <a:cs typeface="Calibri"/>
              </a:rPr>
              <a:t>I</a:t>
            </a:r>
            <a:r>
              <a:rPr dirty="0" sz="750" spc="95" i="1">
                <a:solidFill>
                  <a:srgbClr val="282828"/>
                </a:solidFill>
                <a:latin typeface="Calibri"/>
                <a:cs typeface="Calibri"/>
              </a:rPr>
              <a:t> </a:t>
            </a:r>
            <a:r>
              <a:rPr dirty="0" sz="750" spc="-155">
                <a:latin typeface="Arial Black"/>
                <a:cs typeface="Arial Black"/>
              </a:rPr>
              <a:t>A</a:t>
            </a:r>
            <a:r>
              <a:rPr dirty="0" sz="750" spc="-165">
                <a:latin typeface="Arial Black"/>
                <a:cs typeface="Arial Black"/>
              </a:rPr>
              <a:t> </a:t>
            </a:r>
            <a:r>
              <a:rPr dirty="0" sz="750" spc="-80">
                <a:latin typeface="Arial Black"/>
                <a:cs typeface="Arial Black"/>
              </a:rPr>
              <a:t>tividade</a:t>
            </a:r>
            <a:r>
              <a:rPr dirty="0" sz="750" spc="35">
                <a:latin typeface="Arial Black"/>
                <a:cs typeface="Arial Black"/>
              </a:rPr>
              <a:t> </a:t>
            </a:r>
            <a:r>
              <a:rPr dirty="0" sz="750" spc="-25">
                <a:solidFill>
                  <a:srgbClr val="0A0A0A"/>
                </a:solidFill>
                <a:latin typeface="Arial Black"/>
                <a:cs typeface="Arial Black"/>
              </a:rPr>
              <a:t>R$</a:t>
            </a:r>
            <a:endParaRPr sz="750">
              <a:latin typeface="Arial Black"/>
              <a:cs typeface="Arial Black"/>
            </a:endParaRPr>
          </a:p>
        </p:txBody>
      </p:sp>
      <p:sp>
        <p:nvSpPr>
          <p:cNvPr id="21" name="object 21" descr=""/>
          <p:cNvSpPr txBox="1"/>
          <p:nvPr/>
        </p:nvSpPr>
        <p:spPr>
          <a:xfrm>
            <a:off x="1486503" y="3496573"/>
            <a:ext cx="2545715" cy="348615"/>
          </a:xfrm>
          <a:prstGeom prst="rect">
            <a:avLst/>
          </a:prstGeom>
        </p:spPr>
        <p:txBody>
          <a:bodyPr wrap="square" lIns="0" tIns="52069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09"/>
              </a:spcBef>
            </a:pPr>
            <a:r>
              <a:rPr dirty="0" sz="800" spc="-180">
                <a:latin typeface="Arial Black"/>
                <a:cs typeface="Arial Black"/>
              </a:rPr>
              <a:t>Iz1anu!encáo</a:t>
            </a:r>
            <a:r>
              <a:rPr dirty="0" sz="800" spc="175">
                <a:latin typeface="Arial Black"/>
                <a:cs typeface="Arial Black"/>
              </a:rPr>
              <a:t> </a:t>
            </a:r>
            <a:r>
              <a:rPr dirty="0" sz="800" spc="-130">
                <a:solidFill>
                  <a:srgbClr val="161616"/>
                </a:solidFill>
                <a:latin typeface="Arial Black"/>
                <a:cs typeface="Arial Black"/>
              </a:rPr>
              <a:t>=</a:t>
            </a:r>
            <a:r>
              <a:rPr dirty="0" sz="800" spc="5">
                <a:solidFill>
                  <a:srgbClr val="161616"/>
                </a:solidFill>
                <a:latin typeface="Arial Black"/>
                <a:cs typeface="Arial Black"/>
              </a:rPr>
              <a:t> </a:t>
            </a:r>
            <a:r>
              <a:rPr dirty="0" sz="800" spc="-135">
                <a:latin typeface="Arial Black"/>
                <a:cs typeface="Arial Black"/>
              </a:rPr>
              <a:t>Operac'o!Ja'izacão</a:t>
            </a:r>
            <a:r>
              <a:rPr dirty="0" sz="800" spc="-20">
                <a:latin typeface="Arial Black"/>
                <a:cs typeface="Arial Black"/>
              </a:rPr>
              <a:t> </a:t>
            </a:r>
            <a:r>
              <a:rPr dirty="0" sz="800" spc="-165">
                <a:latin typeface="Arial Black"/>
                <a:cs typeface="Arial Black"/>
              </a:rPr>
              <a:t>da</a:t>
            </a:r>
            <a:r>
              <a:rPr dirty="0" sz="800" spc="75">
                <a:latin typeface="Arial Black"/>
                <a:cs typeface="Arial Black"/>
              </a:rPr>
              <a:t> </a:t>
            </a:r>
            <a:r>
              <a:rPr dirty="0" sz="800" spc="-35">
                <a:latin typeface="Arial Black"/>
                <a:cs typeface="Arial Black"/>
              </a:rPr>
              <a:t>Secre!ãria</a:t>
            </a:r>
            <a:endParaRPr sz="800">
              <a:latin typeface="Arial Black"/>
              <a:cs typeface="Arial Black"/>
            </a:endParaRPr>
          </a:p>
          <a:p>
            <a:pPr marL="12700">
              <a:lnSpc>
                <a:spcPct val="100000"/>
              </a:lnSpc>
              <a:spcBef>
                <a:spcPts val="310"/>
              </a:spcBef>
            </a:pPr>
            <a:r>
              <a:rPr dirty="0" sz="800" spc="-175">
                <a:latin typeface="Arial Black"/>
                <a:cs typeface="Arial Black"/>
              </a:rPr>
              <a:t>DAI.’TAIS</a:t>
            </a:r>
            <a:r>
              <a:rPr dirty="0" sz="800" spc="80">
                <a:latin typeface="Arial Black"/>
                <a:cs typeface="Arial Black"/>
              </a:rPr>
              <a:t> </a:t>
            </a:r>
            <a:r>
              <a:rPr dirty="0" sz="800" spc="-80">
                <a:solidFill>
                  <a:srgbClr val="0F0F0F"/>
                </a:solidFill>
                <a:latin typeface="Arial Black"/>
                <a:cs typeface="Arial Black"/>
              </a:rPr>
              <a:t>SER'/IGOS</a:t>
            </a:r>
            <a:r>
              <a:rPr dirty="0" sz="800" spc="10">
                <a:solidFill>
                  <a:srgbClr val="0F0F0F"/>
                </a:solidFill>
                <a:latin typeface="Arial Black"/>
                <a:cs typeface="Arial Black"/>
              </a:rPr>
              <a:t> </a:t>
            </a:r>
            <a:r>
              <a:rPr dirty="0" sz="800" spc="-130">
                <a:solidFill>
                  <a:srgbClr val="212121"/>
                </a:solidFill>
                <a:latin typeface="Arial Black"/>
                <a:cs typeface="Arial Black"/>
              </a:rPr>
              <a:t>DE</a:t>
            </a:r>
            <a:r>
              <a:rPr dirty="0" sz="800">
                <a:solidFill>
                  <a:srgbClr val="212121"/>
                </a:solidFill>
                <a:latin typeface="Arial Black"/>
                <a:cs typeface="Arial Black"/>
              </a:rPr>
              <a:t> </a:t>
            </a:r>
            <a:r>
              <a:rPr dirty="0" sz="800" spc="-105">
                <a:latin typeface="Arial Black"/>
                <a:cs typeface="Arial Black"/>
              </a:rPr>
              <a:t>TERCEIROS</a:t>
            </a:r>
            <a:r>
              <a:rPr dirty="0" sz="800" spc="105">
                <a:latin typeface="Arial Black"/>
                <a:cs typeface="Arial Black"/>
              </a:rPr>
              <a:t> </a:t>
            </a:r>
            <a:r>
              <a:rPr dirty="0" sz="800" spc="-80">
                <a:latin typeface="Arial Black"/>
                <a:cs typeface="Arial Black"/>
              </a:rPr>
              <a:t>-</a:t>
            </a:r>
            <a:r>
              <a:rPr dirty="0" sz="800" spc="-45">
                <a:latin typeface="Arial Black"/>
                <a:cs typeface="Arial Black"/>
              </a:rPr>
              <a:t> </a:t>
            </a:r>
            <a:r>
              <a:rPr dirty="0" sz="800" spc="-114">
                <a:latin typeface="Arial Black"/>
                <a:cs typeface="Arial Black"/>
              </a:rPr>
              <a:t>PESSOA</a:t>
            </a:r>
            <a:r>
              <a:rPr dirty="0" sz="800" spc="90">
                <a:latin typeface="Arial Black"/>
                <a:cs typeface="Arial Black"/>
              </a:rPr>
              <a:t> </a:t>
            </a:r>
            <a:r>
              <a:rPr dirty="0" sz="800" spc="-100">
                <a:latin typeface="Arial Black"/>
                <a:cs typeface="Arial Black"/>
              </a:rPr>
              <a:t>JURIDICA</a:t>
            </a:r>
            <a:endParaRPr sz="800">
              <a:latin typeface="Arial Black"/>
              <a:cs typeface="Arial Black"/>
            </a:endParaRPr>
          </a:p>
        </p:txBody>
      </p:sp>
      <p:sp>
        <p:nvSpPr>
          <p:cNvPr id="22" name="object 22" descr=""/>
          <p:cNvSpPr txBox="1"/>
          <p:nvPr/>
        </p:nvSpPr>
        <p:spPr>
          <a:xfrm>
            <a:off x="4465693" y="3697682"/>
            <a:ext cx="138557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145">
                <a:solidFill>
                  <a:srgbClr val="2D2D2D"/>
                </a:solidFill>
                <a:latin typeface="Arial Black"/>
                <a:cs typeface="Arial Black"/>
              </a:rPr>
              <a:t>Outros</a:t>
            </a:r>
            <a:r>
              <a:rPr dirty="0" sz="800" spc="55">
                <a:solidFill>
                  <a:srgbClr val="2D2D2D"/>
                </a:solidFill>
                <a:latin typeface="Arial Black"/>
                <a:cs typeface="Arial Black"/>
              </a:rPr>
              <a:t> </a:t>
            </a:r>
            <a:r>
              <a:rPr dirty="0" sz="800" spc="-150">
                <a:solidFill>
                  <a:srgbClr val="080808"/>
                </a:solidFill>
                <a:latin typeface="Arial Black"/>
                <a:cs typeface="Arial Black"/>
              </a:rPr>
              <a:t>Recursos</a:t>
            </a:r>
            <a:r>
              <a:rPr dirty="0" sz="800" spc="105">
                <a:solidFill>
                  <a:srgbClr val="080808"/>
                </a:solidFill>
                <a:latin typeface="Arial Black"/>
                <a:cs typeface="Arial Black"/>
              </a:rPr>
              <a:t> </a:t>
            </a:r>
            <a:r>
              <a:rPr dirty="0" sz="800" spc="-155">
                <a:solidFill>
                  <a:srgbClr val="0F0F0F"/>
                </a:solidFill>
                <a:latin typeface="Arial Black"/>
                <a:cs typeface="Arial Black"/>
              </a:rPr>
              <a:t>não</a:t>
            </a:r>
            <a:r>
              <a:rPr dirty="0" sz="800" spc="50">
                <a:solidFill>
                  <a:srgbClr val="0F0F0F"/>
                </a:solidFill>
                <a:latin typeface="Arial Black"/>
                <a:cs typeface="Arial Black"/>
              </a:rPr>
              <a:t> </a:t>
            </a:r>
            <a:r>
              <a:rPr dirty="0" sz="800" spc="-130">
                <a:solidFill>
                  <a:srgbClr val="0C0C0C"/>
                </a:solidFill>
                <a:latin typeface="Arial Black"/>
                <a:cs typeface="Arial Black"/>
              </a:rPr>
              <a:t>Vinculados</a:t>
            </a:r>
            <a:endParaRPr sz="800">
              <a:latin typeface="Arial Black"/>
              <a:cs typeface="Arial Black"/>
            </a:endParaRPr>
          </a:p>
        </p:txBody>
      </p:sp>
      <p:sp>
        <p:nvSpPr>
          <p:cNvPr id="23" name="object 23" descr=""/>
          <p:cNvSpPr txBox="1"/>
          <p:nvPr/>
        </p:nvSpPr>
        <p:spPr>
          <a:xfrm>
            <a:off x="4005054" y="3859180"/>
            <a:ext cx="138176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114">
                <a:latin typeface="Arial Black"/>
                <a:cs typeface="Arial Black"/>
              </a:rPr>
              <a:t>Total</a:t>
            </a:r>
            <a:r>
              <a:rPr dirty="0" sz="800" spc="15">
                <a:latin typeface="Arial Black"/>
                <a:cs typeface="Arial Black"/>
              </a:rPr>
              <a:t> </a:t>
            </a:r>
            <a:r>
              <a:rPr dirty="0" sz="800" spc="-110">
                <a:solidFill>
                  <a:srgbClr val="131313"/>
                </a:solidFill>
                <a:latin typeface="Arial Black"/>
                <a:cs typeface="Arial Black"/>
              </a:rPr>
              <a:t>do</a:t>
            </a:r>
            <a:r>
              <a:rPr dirty="0" sz="800" spc="-10">
                <a:solidFill>
                  <a:srgbClr val="131313"/>
                </a:solidFill>
                <a:latin typeface="Arial Black"/>
                <a:cs typeface="Arial Black"/>
              </a:rPr>
              <a:t> </a:t>
            </a:r>
            <a:r>
              <a:rPr dirty="0" sz="800" spc="-105">
                <a:latin typeface="Arial Black"/>
                <a:cs typeface="Arial Black"/>
              </a:rPr>
              <a:t>Projeto</a:t>
            </a:r>
            <a:r>
              <a:rPr dirty="0" sz="800" spc="100">
                <a:latin typeface="Arial Black"/>
                <a:cs typeface="Arial Black"/>
              </a:rPr>
              <a:t> </a:t>
            </a:r>
            <a:r>
              <a:rPr dirty="0" sz="800" spc="-70">
                <a:solidFill>
                  <a:srgbClr val="212121"/>
                </a:solidFill>
                <a:latin typeface="Arial Black"/>
                <a:cs typeface="Arial Black"/>
              </a:rPr>
              <a:t>/</a:t>
            </a:r>
            <a:r>
              <a:rPr dirty="0" sz="800">
                <a:solidFill>
                  <a:srgbClr val="212121"/>
                </a:solidFill>
                <a:latin typeface="Arial Black"/>
                <a:cs typeface="Arial Black"/>
              </a:rPr>
              <a:t> </a:t>
            </a:r>
            <a:r>
              <a:rPr dirty="0" sz="800" spc="-120">
                <a:latin typeface="Arial Black"/>
                <a:cs typeface="Arial Black"/>
              </a:rPr>
              <a:t>Atividade</a:t>
            </a:r>
            <a:r>
              <a:rPr dirty="0" sz="800" spc="30">
                <a:latin typeface="Arial Black"/>
                <a:cs typeface="Arial Black"/>
              </a:rPr>
              <a:t> </a:t>
            </a:r>
            <a:r>
              <a:rPr dirty="0" sz="800" spc="-55">
                <a:solidFill>
                  <a:srgbClr val="0A0A0A"/>
                </a:solidFill>
                <a:latin typeface="Arial Black"/>
                <a:cs typeface="Arial Black"/>
              </a:rPr>
              <a:t>RS</a:t>
            </a:r>
            <a:endParaRPr sz="800">
              <a:latin typeface="Arial Black"/>
              <a:cs typeface="Arial Black"/>
            </a:endParaRPr>
          </a:p>
        </p:txBody>
      </p:sp>
      <p:sp>
        <p:nvSpPr>
          <p:cNvPr id="24" name="object 24" descr=""/>
          <p:cNvSpPr txBox="1"/>
          <p:nvPr/>
        </p:nvSpPr>
        <p:spPr>
          <a:xfrm>
            <a:off x="1487098" y="3996302"/>
            <a:ext cx="2395220" cy="348615"/>
          </a:xfrm>
          <a:prstGeom prst="rect">
            <a:avLst/>
          </a:prstGeom>
        </p:spPr>
        <p:txBody>
          <a:bodyPr wrap="square" lIns="0" tIns="52069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09"/>
              </a:spcBef>
            </a:pPr>
            <a:r>
              <a:rPr dirty="0" sz="800" spc="-120">
                <a:latin typeface="Arial Black"/>
                <a:cs typeface="Arial Black"/>
              </a:rPr>
              <a:t>Desen</a:t>
            </a:r>
            <a:r>
              <a:rPr dirty="0" sz="800" spc="170">
                <a:latin typeface="Arial Black"/>
                <a:cs typeface="Arial Black"/>
              </a:rPr>
              <a:t> </a:t>
            </a:r>
            <a:r>
              <a:rPr dirty="0" sz="800" spc="-175">
                <a:latin typeface="Arial Black"/>
                <a:cs typeface="Arial Black"/>
              </a:rPr>
              <a:t>olvimen1o</a:t>
            </a:r>
            <a:r>
              <a:rPr dirty="0" sz="800" spc="70">
                <a:latin typeface="Arial Black"/>
                <a:cs typeface="Arial Black"/>
              </a:rPr>
              <a:t> </a:t>
            </a:r>
            <a:r>
              <a:rPr dirty="0" sz="800" spc="-185">
                <a:latin typeface="Arial Black"/>
                <a:cs typeface="Arial Black"/>
              </a:rPr>
              <a:t>e</a:t>
            </a:r>
            <a:r>
              <a:rPr dirty="0" sz="800" spc="-10">
                <a:latin typeface="Arial Black"/>
                <a:cs typeface="Arial Black"/>
              </a:rPr>
              <a:t> </a:t>
            </a:r>
            <a:r>
              <a:rPr dirty="0" sz="800" spc="-155">
                <a:latin typeface="Arial Black"/>
                <a:cs typeface="Arial Black"/>
              </a:rPr>
              <a:t>Extensão</a:t>
            </a:r>
            <a:r>
              <a:rPr dirty="0" sz="800" spc="35">
                <a:latin typeface="Arial Black"/>
                <a:cs typeface="Arial Black"/>
              </a:rPr>
              <a:t> </a:t>
            </a:r>
            <a:r>
              <a:rPr dirty="0" sz="800" spc="-20">
                <a:solidFill>
                  <a:srgbClr val="1C1C1C"/>
                </a:solidFill>
                <a:latin typeface="Arial Black"/>
                <a:cs typeface="Arial Black"/>
              </a:rPr>
              <a:t>Rural</a:t>
            </a:r>
            <a:endParaRPr sz="800">
              <a:latin typeface="Arial Black"/>
              <a:cs typeface="Arial Black"/>
            </a:endParaRPr>
          </a:p>
          <a:p>
            <a:pPr marL="12700">
              <a:lnSpc>
                <a:spcPct val="100000"/>
              </a:lnSpc>
              <a:spcBef>
                <a:spcPts val="310"/>
              </a:spcBef>
            </a:pPr>
            <a:r>
              <a:rPr dirty="0" sz="800" spc="-130">
                <a:solidFill>
                  <a:srgbClr val="0F0F0F"/>
                </a:solidFill>
                <a:latin typeface="Arial Black"/>
                <a:cs typeface="Arial Black"/>
              </a:rPr>
              <a:t>OUTROS</a:t>
            </a:r>
            <a:r>
              <a:rPr dirty="0" sz="800" spc="75">
                <a:solidFill>
                  <a:srgbClr val="0F0F0F"/>
                </a:solidFill>
                <a:latin typeface="Arial Black"/>
                <a:cs typeface="Arial Black"/>
              </a:rPr>
              <a:t> </a:t>
            </a:r>
            <a:r>
              <a:rPr dirty="0" sz="800" spc="-120">
                <a:latin typeface="Arial Black"/>
                <a:cs typeface="Arial Black"/>
              </a:rPr>
              <a:t>SERVIÇOS</a:t>
            </a:r>
            <a:r>
              <a:rPr dirty="0" sz="800" spc="80">
                <a:latin typeface="Arial Black"/>
                <a:cs typeface="Arial Black"/>
              </a:rPr>
              <a:t> </a:t>
            </a:r>
            <a:r>
              <a:rPr dirty="0" sz="800" spc="-130">
                <a:solidFill>
                  <a:srgbClr val="1F1F1F"/>
                </a:solidFill>
                <a:latin typeface="Arial Black"/>
                <a:cs typeface="Arial Black"/>
              </a:rPr>
              <a:t>DE</a:t>
            </a:r>
            <a:r>
              <a:rPr dirty="0" sz="800" spc="55">
                <a:solidFill>
                  <a:srgbClr val="1F1F1F"/>
                </a:solidFill>
                <a:latin typeface="Arial Black"/>
                <a:cs typeface="Arial Black"/>
              </a:rPr>
              <a:t> </a:t>
            </a:r>
            <a:r>
              <a:rPr dirty="0" sz="800" spc="-120">
                <a:solidFill>
                  <a:srgbClr val="111111"/>
                </a:solidFill>
                <a:latin typeface="Arial Black"/>
                <a:cs typeface="Arial Black"/>
              </a:rPr>
              <a:t>TERCEIROS</a:t>
            </a:r>
            <a:r>
              <a:rPr dirty="0" sz="800" spc="110">
                <a:solidFill>
                  <a:srgbClr val="111111"/>
                </a:solidFill>
                <a:latin typeface="Arial Black"/>
                <a:cs typeface="Arial Black"/>
              </a:rPr>
              <a:t> </a:t>
            </a:r>
            <a:r>
              <a:rPr dirty="0" sz="800" spc="-30">
                <a:latin typeface="Arial Black"/>
                <a:cs typeface="Arial Black"/>
              </a:rPr>
              <a:t>-</a:t>
            </a:r>
            <a:r>
              <a:rPr dirty="0" sz="800" spc="-45">
                <a:latin typeface="Arial Black"/>
                <a:cs typeface="Arial Black"/>
              </a:rPr>
              <a:t> </a:t>
            </a:r>
            <a:r>
              <a:rPr dirty="0" sz="800" spc="-114">
                <a:latin typeface="Arial Black"/>
                <a:cs typeface="Arial Black"/>
              </a:rPr>
              <a:t>PESSOA</a:t>
            </a:r>
            <a:r>
              <a:rPr dirty="0" sz="800" spc="80">
                <a:latin typeface="Arial Black"/>
                <a:cs typeface="Arial Black"/>
              </a:rPr>
              <a:t> </a:t>
            </a:r>
            <a:r>
              <a:rPr dirty="0" sz="800" spc="-60">
                <a:latin typeface="Arial Black"/>
                <a:cs typeface="Arial Black"/>
              </a:rPr>
              <a:t>FiSIC</a:t>
            </a:r>
            <a:endParaRPr sz="800">
              <a:latin typeface="Arial Black"/>
              <a:cs typeface="Arial Black"/>
            </a:endParaRPr>
          </a:p>
        </p:txBody>
      </p:sp>
      <p:sp>
        <p:nvSpPr>
          <p:cNvPr id="25" name="object 25" descr=""/>
          <p:cNvSpPr txBox="1"/>
          <p:nvPr/>
        </p:nvSpPr>
        <p:spPr>
          <a:xfrm>
            <a:off x="748155" y="4194363"/>
            <a:ext cx="50165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130">
                <a:solidFill>
                  <a:srgbClr val="161616"/>
                </a:solidFill>
                <a:latin typeface="Arial Black"/>
                <a:cs typeface="Arial Black"/>
              </a:rPr>
              <a:t>3.3.9.G.3C.0</a:t>
            </a:r>
            <a:endParaRPr sz="800">
              <a:latin typeface="Arial Black"/>
              <a:cs typeface="Arial Black"/>
            </a:endParaRPr>
          </a:p>
        </p:txBody>
      </p:sp>
      <p:sp>
        <p:nvSpPr>
          <p:cNvPr id="26" name="object 26" descr=""/>
          <p:cNvSpPr txBox="1"/>
          <p:nvPr/>
        </p:nvSpPr>
        <p:spPr>
          <a:xfrm>
            <a:off x="1484130" y="4492981"/>
            <a:ext cx="2460625" cy="348615"/>
          </a:xfrm>
          <a:prstGeom prst="rect">
            <a:avLst/>
          </a:prstGeom>
        </p:spPr>
        <p:txBody>
          <a:bodyPr wrap="square" lIns="0" tIns="52069" rIns="0" bIns="0" rtlCol="0" vert="horz">
            <a:spAutoFit/>
          </a:bodyPr>
          <a:lstStyle/>
          <a:p>
            <a:pPr marL="19685">
              <a:lnSpc>
                <a:spcPct val="100000"/>
              </a:lnSpc>
              <a:spcBef>
                <a:spcPts val="409"/>
              </a:spcBef>
            </a:pPr>
            <a:r>
              <a:rPr dirty="0" sz="800" spc="-80">
                <a:solidFill>
                  <a:srgbClr val="111111"/>
                </a:solidFill>
                <a:latin typeface="Arial Black"/>
                <a:cs typeface="Arial Black"/>
              </a:rPr>
              <a:t>Abr.'cultura</a:t>
            </a:r>
            <a:endParaRPr sz="800">
              <a:latin typeface="Arial Black"/>
              <a:cs typeface="Arial Black"/>
            </a:endParaRPr>
          </a:p>
          <a:p>
            <a:pPr marL="12700">
              <a:lnSpc>
                <a:spcPct val="100000"/>
              </a:lnSpc>
              <a:spcBef>
                <a:spcPts val="310"/>
              </a:spcBef>
            </a:pPr>
            <a:r>
              <a:rPr dirty="0" sz="800" spc="-120">
                <a:latin typeface="Arial Black"/>
                <a:cs typeface="Arial Black"/>
              </a:rPr>
              <a:t>OUTROS</a:t>
            </a:r>
            <a:r>
              <a:rPr dirty="0" sz="800" spc="110">
                <a:latin typeface="Arial Black"/>
                <a:cs typeface="Arial Black"/>
              </a:rPr>
              <a:t> </a:t>
            </a:r>
            <a:r>
              <a:rPr dirty="0" sz="800" spc="-140">
                <a:latin typeface="Arial Black"/>
                <a:cs typeface="Arial Black"/>
              </a:rPr>
              <a:t>SERVIR</a:t>
            </a:r>
            <a:r>
              <a:rPr dirty="0" sz="800" spc="-110">
                <a:latin typeface="Arial Black"/>
                <a:cs typeface="Arial Black"/>
              </a:rPr>
              <a:t> </a:t>
            </a:r>
            <a:r>
              <a:rPr dirty="0" sz="800" spc="-135">
                <a:latin typeface="Arial Black"/>
                <a:cs typeface="Arial Black"/>
              </a:rPr>
              <a:t>OS</a:t>
            </a:r>
            <a:r>
              <a:rPr dirty="0" sz="800">
                <a:latin typeface="Arial Black"/>
                <a:cs typeface="Arial Black"/>
              </a:rPr>
              <a:t> </a:t>
            </a:r>
            <a:r>
              <a:rPr dirty="0" sz="800" spc="-120">
                <a:latin typeface="Arial Black"/>
                <a:cs typeface="Arial Black"/>
              </a:rPr>
              <a:t>DE</a:t>
            </a:r>
            <a:r>
              <a:rPr dirty="0" sz="800" spc="-10">
                <a:latin typeface="Arial Black"/>
                <a:cs typeface="Arial Black"/>
              </a:rPr>
              <a:t> </a:t>
            </a:r>
            <a:r>
              <a:rPr dirty="0" sz="800" spc="-114">
                <a:latin typeface="Arial Black"/>
                <a:cs typeface="Arial Black"/>
              </a:rPr>
              <a:t>TERCEIROS</a:t>
            </a:r>
            <a:r>
              <a:rPr dirty="0" sz="800" spc="110">
                <a:latin typeface="Arial Black"/>
                <a:cs typeface="Arial Black"/>
              </a:rPr>
              <a:t> </a:t>
            </a:r>
            <a:r>
              <a:rPr dirty="0" sz="800" spc="-55">
                <a:latin typeface="Arial Black"/>
                <a:cs typeface="Arial Black"/>
              </a:rPr>
              <a:t>-</a:t>
            </a:r>
            <a:r>
              <a:rPr dirty="0" sz="800" spc="-35">
                <a:latin typeface="Arial Black"/>
                <a:cs typeface="Arial Black"/>
              </a:rPr>
              <a:t> </a:t>
            </a:r>
            <a:r>
              <a:rPr dirty="0" sz="800" spc="-114">
                <a:latin typeface="Arial Black"/>
                <a:cs typeface="Arial Black"/>
              </a:rPr>
              <a:t>PESSOA</a:t>
            </a:r>
            <a:r>
              <a:rPr dirty="0" sz="800" spc="65">
                <a:latin typeface="Arial Black"/>
                <a:cs typeface="Arial Black"/>
              </a:rPr>
              <a:t> </a:t>
            </a:r>
            <a:r>
              <a:rPr dirty="0" sz="800" spc="-70">
                <a:latin typeface="Arial Black"/>
                <a:cs typeface="Arial Black"/>
              </a:rPr>
              <a:t>FÍSICA</a:t>
            </a:r>
            <a:endParaRPr sz="800">
              <a:latin typeface="Arial Black"/>
              <a:cs typeface="Arial Black"/>
            </a:endParaRPr>
          </a:p>
        </p:txBody>
      </p:sp>
      <p:sp>
        <p:nvSpPr>
          <p:cNvPr id="27" name="object 27" descr=""/>
          <p:cNvSpPr txBox="1"/>
          <p:nvPr/>
        </p:nvSpPr>
        <p:spPr>
          <a:xfrm>
            <a:off x="4008099" y="4160844"/>
            <a:ext cx="1844675" cy="3486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 indent="457200">
              <a:lnSpc>
                <a:spcPct val="132500"/>
              </a:lnSpc>
              <a:spcBef>
                <a:spcPts val="100"/>
              </a:spcBef>
            </a:pPr>
            <a:r>
              <a:rPr dirty="0" sz="800" spc="-130">
                <a:solidFill>
                  <a:srgbClr val="232323"/>
                </a:solidFill>
                <a:latin typeface="Arial Black"/>
                <a:cs typeface="Arial Black"/>
              </a:rPr>
              <a:t>Out'os</a:t>
            </a:r>
            <a:r>
              <a:rPr dirty="0" sz="800" spc="75">
                <a:solidFill>
                  <a:srgbClr val="232323"/>
                </a:solidFill>
                <a:latin typeface="Arial Black"/>
                <a:cs typeface="Arial Black"/>
              </a:rPr>
              <a:t> </a:t>
            </a:r>
            <a:r>
              <a:rPr dirty="0" sz="800" spc="-150">
                <a:latin typeface="Arial Black"/>
                <a:cs typeface="Arial Black"/>
              </a:rPr>
              <a:t>Recursos</a:t>
            </a:r>
            <a:r>
              <a:rPr dirty="0" sz="800" spc="85">
                <a:latin typeface="Arial Black"/>
                <a:cs typeface="Arial Black"/>
              </a:rPr>
              <a:t> </a:t>
            </a:r>
            <a:r>
              <a:rPr dirty="0" sz="800" spc="-150">
                <a:solidFill>
                  <a:srgbClr val="1D1D1D"/>
                </a:solidFill>
                <a:latin typeface="Arial Black"/>
                <a:cs typeface="Arial Black"/>
              </a:rPr>
              <a:t>náo</a:t>
            </a:r>
            <a:r>
              <a:rPr dirty="0" sz="800" spc="5">
                <a:solidFill>
                  <a:srgbClr val="1D1D1D"/>
                </a:solidFill>
                <a:latin typeface="Arial Black"/>
                <a:cs typeface="Arial Black"/>
              </a:rPr>
              <a:t> </a:t>
            </a:r>
            <a:r>
              <a:rPr dirty="0" sz="800" spc="-100">
                <a:solidFill>
                  <a:srgbClr val="080808"/>
                </a:solidFill>
                <a:latin typeface="Arial Black"/>
                <a:cs typeface="Arial Black"/>
              </a:rPr>
              <a:t>’/inculados</a:t>
            </a:r>
            <a:r>
              <a:rPr dirty="0" sz="800" spc="500">
                <a:solidFill>
                  <a:srgbClr val="080808"/>
                </a:solidFill>
                <a:latin typeface="Arial Black"/>
                <a:cs typeface="Arial Black"/>
              </a:rPr>
              <a:t> </a:t>
            </a:r>
            <a:r>
              <a:rPr dirty="0" sz="800" spc="-114">
                <a:latin typeface="Arial Black"/>
                <a:cs typeface="Arial Black"/>
              </a:rPr>
              <a:t>Total</a:t>
            </a:r>
            <a:r>
              <a:rPr dirty="0" sz="800">
                <a:latin typeface="Arial Black"/>
                <a:cs typeface="Arial Black"/>
              </a:rPr>
              <a:t> </a:t>
            </a:r>
            <a:r>
              <a:rPr dirty="0" sz="800" spc="-110">
                <a:latin typeface="Arial Black"/>
                <a:cs typeface="Arial Black"/>
              </a:rPr>
              <a:t>do</a:t>
            </a:r>
            <a:r>
              <a:rPr dirty="0" sz="800" spc="-20">
                <a:latin typeface="Arial Black"/>
                <a:cs typeface="Arial Black"/>
              </a:rPr>
              <a:t> </a:t>
            </a:r>
            <a:r>
              <a:rPr dirty="0" sz="800" spc="-105">
                <a:latin typeface="Arial Black"/>
                <a:cs typeface="Arial Black"/>
              </a:rPr>
              <a:t>Projeto</a:t>
            </a:r>
            <a:r>
              <a:rPr dirty="0" sz="800" spc="60">
                <a:latin typeface="Arial Black"/>
                <a:cs typeface="Arial Black"/>
              </a:rPr>
              <a:t> </a:t>
            </a:r>
            <a:r>
              <a:rPr dirty="0" sz="800">
                <a:solidFill>
                  <a:srgbClr val="242424"/>
                </a:solidFill>
                <a:latin typeface="Arial Black"/>
                <a:cs typeface="Arial Black"/>
              </a:rPr>
              <a:t>/</a:t>
            </a:r>
            <a:r>
              <a:rPr dirty="0" sz="800" spc="15">
                <a:solidFill>
                  <a:srgbClr val="242424"/>
                </a:solidFill>
                <a:latin typeface="Arial Black"/>
                <a:cs typeface="Arial Black"/>
              </a:rPr>
              <a:t> </a:t>
            </a:r>
            <a:r>
              <a:rPr dirty="0" sz="800" spc="-120">
                <a:latin typeface="Arial Black"/>
                <a:cs typeface="Arial Black"/>
              </a:rPr>
              <a:t>Atividade</a:t>
            </a:r>
            <a:r>
              <a:rPr dirty="0" sz="800" spc="15">
                <a:latin typeface="Arial Black"/>
                <a:cs typeface="Arial Black"/>
              </a:rPr>
              <a:t> </a:t>
            </a:r>
            <a:r>
              <a:rPr dirty="0" sz="800" spc="-25">
                <a:latin typeface="Arial Black"/>
                <a:cs typeface="Arial Black"/>
              </a:rPr>
              <a:t>R$</a:t>
            </a:r>
            <a:endParaRPr sz="800">
              <a:latin typeface="Arial Black"/>
              <a:cs typeface="Arial Black"/>
            </a:endParaRPr>
          </a:p>
        </p:txBody>
      </p:sp>
      <p:sp>
        <p:nvSpPr>
          <p:cNvPr id="28" name="object 28" descr=""/>
          <p:cNvSpPr txBox="1"/>
          <p:nvPr/>
        </p:nvSpPr>
        <p:spPr>
          <a:xfrm>
            <a:off x="4008099" y="4671064"/>
            <a:ext cx="2037080" cy="335280"/>
          </a:xfrm>
          <a:prstGeom prst="rect">
            <a:avLst/>
          </a:prstGeom>
        </p:spPr>
        <p:txBody>
          <a:bodyPr wrap="square" lIns="0" tIns="48260" rIns="0" bIns="0" rtlCol="0" vert="horz">
            <a:spAutoFit/>
          </a:bodyPr>
          <a:lstStyle/>
          <a:p>
            <a:pPr marL="467359">
              <a:lnSpc>
                <a:spcPct val="100000"/>
              </a:lnSpc>
              <a:spcBef>
                <a:spcPts val="380"/>
              </a:spcBef>
            </a:pPr>
            <a:r>
              <a:rPr dirty="0" sz="750" spc="-114">
                <a:latin typeface="Arial Black"/>
                <a:cs typeface="Arial Black"/>
              </a:rPr>
              <a:t>Recursos</a:t>
            </a:r>
            <a:r>
              <a:rPr dirty="0" sz="750" spc="90">
                <a:latin typeface="Arial Black"/>
                <a:cs typeface="Arial Black"/>
              </a:rPr>
              <a:t> </a:t>
            </a:r>
            <a:r>
              <a:rPr dirty="0" sz="750" spc="-135">
                <a:solidFill>
                  <a:srgbClr val="161616"/>
                </a:solidFill>
                <a:latin typeface="Arial Black"/>
                <a:cs typeface="Arial Black"/>
              </a:rPr>
              <a:t>de</a:t>
            </a:r>
            <a:r>
              <a:rPr dirty="0" sz="750" spc="70">
                <a:solidFill>
                  <a:srgbClr val="161616"/>
                </a:solidFill>
                <a:latin typeface="Arial Black"/>
                <a:cs typeface="Arial Black"/>
              </a:rPr>
              <a:t> </a:t>
            </a:r>
            <a:r>
              <a:rPr dirty="0" sz="750" spc="-110">
                <a:latin typeface="Arial Black"/>
                <a:cs typeface="Arial Black"/>
              </a:rPr>
              <a:t>lmoos‹os</a:t>
            </a:r>
            <a:r>
              <a:rPr dirty="0" sz="750" spc="65">
                <a:latin typeface="Arial Black"/>
                <a:cs typeface="Arial Black"/>
              </a:rPr>
              <a:t> </a:t>
            </a:r>
            <a:r>
              <a:rPr dirty="0" sz="750" spc="-120">
                <a:latin typeface="Arial Black"/>
                <a:cs typeface="Arial Black"/>
              </a:rPr>
              <a:t>‘./incuIacloü</a:t>
            </a:r>
            <a:r>
              <a:rPr dirty="0" sz="750" spc="100">
                <a:latin typeface="Arial Black"/>
                <a:cs typeface="Arial Black"/>
              </a:rPr>
              <a:t> </a:t>
            </a:r>
            <a:r>
              <a:rPr dirty="0" sz="750" spc="-25">
                <a:latin typeface="Arial Black"/>
                <a:cs typeface="Arial Black"/>
              </a:rPr>
              <a:t>Sa</a:t>
            </a:r>
            <a:endParaRPr sz="750">
              <a:latin typeface="Arial Black"/>
              <a:cs typeface="Arial Black"/>
            </a:endParaRPr>
          </a:p>
          <a:p>
            <a:pPr marL="12700">
              <a:lnSpc>
                <a:spcPct val="100000"/>
              </a:lnSpc>
              <a:spcBef>
                <a:spcPts val="295"/>
              </a:spcBef>
            </a:pPr>
            <a:r>
              <a:rPr dirty="0" sz="800" spc="-114">
                <a:latin typeface="Arial Black"/>
                <a:cs typeface="Arial Black"/>
              </a:rPr>
              <a:t>Total</a:t>
            </a:r>
            <a:r>
              <a:rPr dirty="0" sz="800" spc="-5">
                <a:latin typeface="Arial Black"/>
                <a:cs typeface="Arial Black"/>
              </a:rPr>
              <a:t> </a:t>
            </a:r>
            <a:r>
              <a:rPr dirty="0" sz="800" spc="-130">
                <a:latin typeface="Arial Black"/>
                <a:cs typeface="Arial Black"/>
              </a:rPr>
              <a:t>do</a:t>
            </a:r>
            <a:r>
              <a:rPr dirty="0" sz="800" spc="-5">
                <a:latin typeface="Arial Black"/>
                <a:cs typeface="Arial Black"/>
              </a:rPr>
              <a:t> </a:t>
            </a:r>
            <a:r>
              <a:rPr dirty="0" sz="800" spc="-105">
                <a:latin typeface="Arial Black"/>
                <a:cs typeface="Arial Black"/>
              </a:rPr>
              <a:t>Projeto</a:t>
            </a:r>
            <a:r>
              <a:rPr dirty="0" sz="800" spc="55">
                <a:latin typeface="Arial Black"/>
                <a:cs typeface="Arial Black"/>
              </a:rPr>
              <a:t> </a:t>
            </a:r>
            <a:r>
              <a:rPr dirty="0" sz="800">
                <a:solidFill>
                  <a:srgbClr val="232323"/>
                </a:solidFill>
                <a:latin typeface="Arial Black"/>
                <a:cs typeface="Arial Black"/>
              </a:rPr>
              <a:t>/</a:t>
            </a:r>
            <a:r>
              <a:rPr dirty="0" sz="800" spc="10">
                <a:solidFill>
                  <a:srgbClr val="232323"/>
                </a:solidFill>
                <a:latin typeface="Arial Black"/>
                <a:cs typeface="Arial Black"/>
              </a:rPr>
              <a:t> </a:t>
            </a:r>
            <a:r>
              <a:rPr dirty="0" sz="800" spc="-120">
                <a:latin typeface="Arial Black"/>
                <a:cs typeface="Arial Black"/>
              </a:rPr>
              <a:t>Atividade</a:t>
            </a:r>
            <a:r>
              <a:rPr dirty="0" sz="800" spc="55">
                <a:latin typeface="Arial Black"/>
                <a:cs typeface="Arial Black"/>
              </a:rPr>
              <a:t> </a:t>
            </a:r>
            <a:r>
              <a:rPr dirty="0" sz="800" spc="-25">
                <a:latin typeface="Arial Black"/>
                <a:cs typeface="Arial Black"/>
              </a:rPr>
              <a:t>RS</a:t>
            </a:r>
            <a:endParaRPr sz="800">
              <a:latin typeface="Arial Black"/>
              <a:cs typeface="Arial Black"/>
            </a:endParaRPr>
          </a:p>
        </p:txBody>
      </p:sp>
      <p:sp>
        <p:nvSpPr>
          <p:cNvPr id="29" name="object 29" descr=""/>
          <p:cNvSpPr txBox="1"/>
          <p:nvPr/>
        </p:nvSpPr>
        <p:spPr>
          <a:xfrm>
            <a:off x="1487297" y="4989662"/>
            <a:ext cx="2544445" cy="671830"/>
          </a:xfrm>
          <a:prstGeom prst="rect">
            <a:avLst/>
          </a:prstGeom>
        </p:spPr>
        <p:txBody>
          <a:bodyPr wrap="square" lIns="0" tIns="5524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34"/>
              </a:spcBef>
            </a:pPr>
            <a:r>
              <a:rPr dirty="0" sz="800" spc="-135">
                <a:latin typeface="Arial Black"/>
                <a:cs typeface="Arial Black"/>
              </a:rPr>
              <a:t>Fe:ra</a:t>
            </a:r>
            <a:r>
              <a:rPr dirty="0" sz="800" spc="75">
                <a:latin typeface="Arial Black"/>
                <a:cs typeface="Arial Black"/>
              </a:rPr>
              <a:t> </a:t>
            </a:r>
            <a:r>
              <a:rPr dirty="0" sz="800" spc="-80">
                <a:latin typeface="Arial Black"/>
                <a:cs typeface="Arial Black"/>
              </a:rPr>
              <a:t>to</a:t>
            </a:r>
            <a:r>
              <a:rPr dirty="0" sz="800" spc="-10">
                <a:latin typeface="Arial Black"/>
                <a:cs typeface="Arial Black"/>
              </a:rPr>
              <a:t> Prcdu!or</a:t>
            </a:r>
            <a:endParaRPr sz="800">
              <a:latin typeface="Arial Black"/>
              <a:cs typeface="Arial Black"/>
            </a:endParaRPr>
          </a:p>
          <a:p>
            <a:pPr marL="19050" marR="715645" indent="-3810">
              <a:lnSpc>
                <a:spcPct val="127499"/>
              </a:lnSpc>
              <a:spcBef>
                <a:spcPts val="70"/>
              </a:spcBef>
            </a:pPr>
            <a:r>
              <a:rPr dirty="0" sz="800" spc="-120">
                <a:latin typeface="Arial Black"/>
                <a:cs typeface="Arial Black"/>
              </a:rPr>
              <a:t>OUTROS</a:t>
            </a:r>
            <a:r>
              <a:rPr dirty="0" sz="800" spc="125">
                <a:latin typeface="Arial Black"/>
                <a:cs typeface="Arial Black"/>
              </a:rPr>
              <a:t> </a:t>
            </a:r>
            <a:r>
              <a:rPr dirty="0" sz="800" spc="-145">
                <a:latin typeface="Arial Black"/>
                <a:cs typeface="Arial Black"/>
              </a:rPr>
              <a:t>\'1ATERIAIS</a:t>
            </a:r>
            <a:r>
              <a:rPr dirty="0" sz="800" spc="95">
                <a:latin typeface="Arial Black"/>
                <a:cs typeface="Arial Black"/>
              </a:rPr>
              <a:t> </a:t>
            </a:r>
            <a:r>
              <a:rPr dirty="0" sz="800" spc="-130">
                <a:latin typeface="Arial Black"/>
                <a:cs typeface="Arial Black"/>
              </a:rPr>
              <a:t>DE</a:t>
            </a:r>
            <a:r>
              <a:rPr dirty="0" sz="800" spc="5">
                <a:latin typeface="Arial Black"/>
                <a:cs typeface="Arial Black"/>
              </a:rPr>
              <a:t> </a:t>
            </a:r>
            <a:r>
              <a:rPr dirty="0" sz="800" spc="-10">
                <a:latin typeface="Arial Black"/>
                <a:cs typeface="Arial Black"/>
              </a:rPr>
              <a:t>CONSUi\1O </a:t>
            </a:r>
            <a:r>
              <a:rPr dirty="0" sz="800" spc="-170">
                <a:latin typeface="Arial Black"/>
                <a:cs typeface="Arial Black"/>
              </a:rPr>
              <a:t>fv1AT</a:t>
            </a:r>
            <a:r>
              <a:rPr dirty="0" sz="800" spc="-170">
                <a:solidFill>
                  <a:srgbClr val="0C0C0C"/>
                </a:solidFill>
                <a:latin typeface="Arial Black"/>
                <a:cs typeface="Arial Black"/>
              </a:rPr>
              <a:t>E</a:t>
            </a:r>
            <a:r>
              <a:rPr dirty="0" sz="800" spc="-170">
                <a:latin typeface="Arial Black"/>
                <a:cs typeface="Arial Black"/>
              </a:rPr>
              <a:t>RIAL</a:t>
            </a:r>
            <a:r>
              <a:rPr dirty="0" sz="800" spc="15">
                <a:latin typeface="Arial Black"/>
                <a:cs typeface="Arial Black"/>
              </a:rPr>
              <a:t> </a:t>
            </a:r>
            <a:r>
              <a:rPr dirty="0" sz="800" spc="-145">
                <a:latin typeface="Arial Black"/>
                <a:cs typeface="Arial Black"/>
              </a:rPr>
              <a:t>GE</a:t>
            </a:r>
            <a:r>
              <a:rPr dirty="0" sz="800" spc="-10">
                <a:latin typeface="Arial Black"/>
                <a:cs typeface="Arial Black"/>
              </a:rPr>
              <a:t> </a:t>
            </a:r>
            <a:r>
              <a:rPr dirty="0" sz="800" spc="-125">
                <a:latin typeface="Arial Black"/>
                <a:cs typeface="Arial Black"/>
              </a:rPr>
              <a:t>DISTRIBUIGAO</a:t>
            </a:r>
            <a:r>
              <a:rPr dirty="0" sz="800" spc="95">
                <a:latin typeface="Arial Black"/>
                <a:cs typeface="Arial Black"/>
              </a:rPr>
              <a:t> </a:t>
            </a:r>
            <a:r>
              <a:rPr dirty="0" sz="800" spc="-125">
                <a:latin typeface="Arial Black"/>
                <a:cs typeface="Arial Black"/>
              </a:rPr>
              <a:t>GRATUITA</a:t>
            </a:r>
            <a:endParaRPr sz="800">
              <a:latin typeface="Arial Black"/>
              <a:cs typeface="Arial Black"/>
            </a:endParaRPr>
          </a:p>
          <a:p>
            <a:pPr marL="15240">
              <a:lnSpc>
                <a:spcPct val="100000"/>
              </a:lnSpc>
              <a:spcBef>
                <a:spcPts val="15"/>
              </a:spcBef>
            </a:pPr>
            <a:r>
              <a:rPr dirty="0" sz="1050" spc="-225">
                <a:latin typeface="Arial Black"/>
                <a:cs typeface="Arial Black"/>
              </a:rPr>
              <a:t>oE/.tAis</a:t>
            </a:r>
            <a:r>
              <a:rPr dirty="0" sz="1050" spc="30">
                <a:latin typeface="Arial Black"/>
                <a:cs typeface="Arial Black"/>
              </a:rPr>
              <a:t> </a:t>
            </a:r>
            <a:r>
              <a:rPr dirty="0" sz="1050" spc="-190">
                <a:latin typeface="Arial Black"/>
                <a:cs typeface="Arial Black"/>
              </a:rPr>
              <a:t>sEevt</a:t>
            </a:r>
            <a:r>
              <a:rPr dirty="0" sz="1050" spc="265">
                <a:latin typeface="Arial Black"/>
                <a:cs typeface="Arial Black"/>
              </a:rPr>
              <a:t> </a:t>
            </a:r>
            <a:r>
              <a:rPr dirty="0" sz="1050" spc="-170">
                <a:latin typeface="Arial Black"/>
                <a:cs typeface="Arial Black"/>
              </a:rPr>
              <a:t>os</a:t>
            </a:r>
            <a:r>
              <a:rPr dirty="0" sz="1050" spc="-105">
                <a:latin typeface="Arial Black"/>
                <a:cs typeface="Arial Black"/>
              </a:rPr>
              <a:t> </a:t>
            </a:r>
            <a:r>
              <a:rPr dirty="0" sz="1050" spc="-350">
                <a:solidFill>
                  <a:srgbClr val="0E0E0E"/>
                </a:solidFill>
                <a:latin typeface="Arial Black"/>
                <a:cs typeface="Arial Black"/>
              </a:rPr>
              <a:t>OE</a:t>
            </a:r>
            <a:r>
              <a:rPr dirty="0" sz="1050" spc="-35">
                <a:solidFill>
                  <a:srgbClr val="0E0E0E"/>
                </a:solidFill>
                <a:latin typeface="Arial Black"/>
                <a:cs typeface="Arial Black"/>
              </a:rPr>
              <a:t> </a:t>
            </a:r>
            <a:r>
              <a:rPr dirty="0" sz="1050" spc="-245">
                <a:solidFill>
                  <a:srgbClr val="0A0A0A"/>
                </a:solidFill>
                <a:latin typeface="Arial Black"/>
                <a:cs typeface="Arial Black"/>
              </a:rPr>
              <a:t>TEecEIF'os</a:t>
            </a:r>
            <a:r>
              <a:rPr dirty="0" sz="1050" spc="5">
                <a:solidFill>
                  <a:srgbClr val="0A0A0A"/>
                </a:solidFill>
                <a:latin typeface="Arial Black"/>
                <a:cs typeface="Arial Black"/>
              </a:rPr>
              <a:t> </a:t>
            </a:r>
            <a:r>
              <a:rPr dirty="0" sz="1050" spc="-175">
                <a:latin typeface="Arial Black"/>
                <a:cs typeface="Arial Black"/>
              </a:rPr>
              <a:t>-</a:t>
            </a:r>
            <a:r>
              <a:rPr dirty="0" sz="1050" spc="-105">
                <a:latin typeface="Arial Black"/>
                <a:cs typeface="Arial Black"/>
              </a:rPr>
              <a:t> </a:t>
            </a:r>
            <a:r>
              <a:rPr dirty="0" sz="1050" spc="-265">
                <a:latin typeface="Arial Black"/>
                <a:cs typeface="Arial Black"/>
              </a:rPr>
              <a:t>PEsSoA</a:t>
            </a:r>
            <a:r>
              <a:rPr dirty="0" sz="1050" spc="30">
                <a:latin typeface="Arial Black"/>
                <a:cs typeface="Arial Black"/>
              </a:rPr>
              <a:t> </a:t>
            </a:r>
            <a:r>
              <a:rPr dirty="0" sz="1050" spc="-180">
                <a:latin typeface="Arial Black"/>
                <a:cs typeface="Arial Black"/>
              </a:rPr>
              <a:t>Juei*IcA</a:t>
            </a:r>
            <a:endParaRPr sz="1050">
              <a:latin typeface="Arial Black"/>
              <a:cs typeface="Arial Black"/>
            </a:endParaRPr>
          </a:p>
        </p:txBody>
      </p:sp>
      <p:sp>
        <p:nvSpPr>
          <p:cNvPr id="30" name="object 30" descr=""/>
          <p:cNvSpPr txBox="1"/>
          <p:nvPr/>
        </p:nvSpPr>
        <p:spPr>
          <a:xfrm>
            <a:off x="4465553" y="5163349"/>
            <a:ext cx="1381760" cy="4984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5875" marR="5080">
              <a:lnSpc>
                <a:spcPct val="127499"/>
              </a:lnSpc>
              <a:spcBef>
                <a:spcPts val="100"/>
              </a:spcBef>
            </a:pPr>
            <a:r>
              <a:rPr dirty="0" sz="800" spc="-145">
                <a:latin typeface="Arial Black"/>
                <a:cs typeface="Arial Black"/>
              </a:rPr>
              <a:t>Outros</a:t>
            </a:r>
            <a:r>
              <a:rPr dirty="0" sz="800" spc="25">
                <a:latin typeface="Arial Black"/>
                <a:cs typeface="Arial Black"/>
              </a:rPr>
              <a:t> </a:t>
            </a:r>
            <a:r>
              <a:rPr dirty="0" sz="800" spc="-150">
                <a:latin typeface="Arial Black"/>
                <a:cs typeface="Arial Black"/>
              </a:rPr>
              <a:t>Recursos</a:t>
            </a:r>
            <a:r>
              <a:rPr dirty="0" sz="800" spc="105">
                <a:latin typeface="Arial Black"/>
                <a:cs typeface="Arial Black"/>
              </a:rPr>
              <a:t> </a:t>
            </a:r>
            <a:r>
              <a:rPr dirty="0" sz="800" spc="-150">
                <a:latin typeface="Arial Black"/>
                <a:cs typeface="Arial Black"/>
              </a:rPr>
              <a:t>não</a:t>
            </a:r>
            <a:r>
              <a:rPr dirty="0" sz="800" spc="-15">
                <a:latin typeface="Arial Black"/>
                <a:cs typeface="Arial Black"/>
              </a:rPr>
              <a:t> </a:t>
            </a:r>
            <a:r>
              <a:rPr dirty="0" sz="800" spc="-130">
                <a:solidFill>
                  <a:srgbClr val="0C0C0C"/>
                </a:solidFill>
                <a:latin typeface="Arial Black"/>
                <a:cs typeface="Arial Black"/>
              </a:rPr>
              <a:t>'7insuladcs</a:t>
            </a:r>
            <a:r>
              <a:rPr dirty="0" sz="800" spc="500">
                <a:solidFill>
                  <a:srgbClr val="0C0C0C"/>
                </a:solidFill>
                <a:latin typeface="Arial Black"/>
                <a:cs typeface="Arial Black"/>
              </a:rPr>
              <a:t> </a:t>
            </a:r>
            <a:r>
              <a:rPr dirty="0" sz="800" spc="-190">
                <a:latin typeface="Arial Black"/>
                <a:cs typeface="Arial Black"/>
              </a:rPr>
              <a:t>Ou1</a:t>
            </a:r>
            <a:r>
              <a:rPr dirty="0" sz="800" spc="-20">
                <a:latin typeface="Arial Black"/>
                <a:cs typeface="Arial Black"/>
              </a:rPr>
              <a:t> </a:t>
            </a:r>
            <a:r>
              <a:rPr dirty="0" sz="800" spc="-204">
                <a:latin typeface="Arial Black"/>
                <a:cs typeface="Arial Black"/>
              </a:rPr>
              <a:t>oS</a:t>
            </a:r>
            <a:r>
              <a:rPr dirty="0" sz="800" spc="20">
                <a:latin typeface="Arial Black"/>
                <a:cs typeface="Arial Black"/>
              </a:rPr>
              <a:t> </a:t>
            </a:r>
            <a:r>
              <a:rPr dirty="0" sz="800" spc="-150">
                <a:latin typeface="Arial Black"/>
                <a:cs typeface="Arial Black"/>
              </a:rPr>
              <a:t>Recursos</a:t>
            </a:r>
            <a:r>
              <a:rPr dirty="0" sz="800" spc="60">
                <a:latin typeface="Arial Black"/>
                <a:cs typeface="Arial Black"/>
              </a:rPr>
              <a:t> </a:t>
            </a:r>
            <a:r>
              <a:rPr dirty="0" sz="800" spc="-155">
                <a:solidFill>
                  <a:srgbClr val="181818"/>
                </a:solidFill>
                <a:latin typeface="Arial Black"/>
                <a:cs typeface="Arial Black"/>
              </a:rPr>
              <a:t>não</a:t>
            </a:r>
            <a:r>
              <a:rPr dirty="0" sz="800" spc="5">
                <a:solidFill>
                  <a:srgbClr val="181818"/>
                </a:solidFill>
                <a:latin typeface="Arial Black"/>
                <a:cs typeface="Arial Black"/>
              </a:rPr>
              <a:t> </a:t>
            </a:r>
            <a:r>
              <a:rPr dirty="0" sz="800" spc="-145">
                <a:latin typeface="Arial Black"/>
                <a:cs typeface="Arial Black"/>
              </a:rPr>
              <a:t>'7inc'ulados</a:t>
            </a:r>
            <a:endParaRPr sz="800">
              <a:latin typeface="Arial Black"/>
              <a:cs typeface="Arial Black"/>
            </a:endParaRPr>
          </a:p>
          <a:p>
            <a:pPr marL="12700">
              <a:lnSpc>
                <a:spcPct val="100000"/>
              </a:lnSpc>
              <a:spcBef>
                <a:spcPts val="10"/>
              </a:spcBef>
            </a:pPr>
            <a:r>
              <a:rPr dirty="0" sz="1050" spc="-250">
                <a:latin typeface="Arial Black"/>
                <a:cs typeface="Arial Black"/>
              </a:rPr>
              <a:t>out</a:t>
            </a:r>
            <a:r>
              <a:rPr dirty="0" sz="1050" spc="-65">
                <a:latin typeface="Arial Black"/>
                <a:cs typeface="Arial Black"/>
              </a:rPr>
              <a:t> </a:t>
            </a:r>
            <a:r>
              <a:rPr dirty="0" sz="1050" spc="-325">
                <a:latin typeface="Arial Black"/>
                <a:cs typeface="Arial Black"/>
              </a:rPr>
              <a:t>ou</a:t>
            </a:r>
            <a:r>
              <a:rPr dirty="0" sz="1050" spc="-75">
                <a:latin typeface="Arial Black"/>
                <a:cs typeface="Arial Black"/>
              </a:rPr>
              <a:t> </a:t>
            </a:r>
            <a:r>
              <a:rPr dirty="0" sz="1050" spc="-265">
                <a:latin typeface="Arial Black"/>
                <a:cs typeface="Arial Black"/>
              </a:rPr>
              <a:t>eecurs‹›s</a:t>
            </a:r>
            <a:r>
              <a:rPr dirty="0" sz="1050" spc="10">
                <a:latin typeface="Arial Black"/>
                <a:cs typeface="Arial Black"/>
              </a:rPr>
              <a:t> </a:t>
            </a:r>
            <a:r>
              <a:rPr dirty="0" sz="1050" spc="-285">
                <a:solidFill>
                  <a:srgbClr val="151515"/>
                </a:solidFill>
                <a:latin typeface="Arial Black"/>
                <a:cs typeface="Arial Black"/>
              </a:rPr>
              <a:t>•›ao</a:t>
            </a:r>
            <a:r>
              <a:rPr dirty="0" sz="1050" spc="15">
                <a:solidFill>
                  <a:srgbClr val="151515"/>
                </a:solidFill>
                <a:latin typeface="Arial Black"/>
                <a:cs typeface="Arial Black"/>
              </a:rPr>
              <a:t> </a:t>
            </a:r>
            <a:r>
              <a:rPr dirty="0" sz="1050" spc="-270">
                <a:latin typeface="Arial Black"/>
                <a:cs typeface="Arial Black"/>
              </a:rPr>
              <a:t>Vi‹›r:ulaJos</a:t>
            </a:r>
            <a:endParaRPr sz="1050">
              <a:latin typeface="Arial Black"/>
              <a:cs typeface="Arial Black"/>
            </a:endParaRPr>
          </a:p>
        </p:txBody>
      </p:sp>
      <p:sp>
        <p:nvSpPr>
          <p:cNvPr id="31" name="object 31" descr=""/>
          <p:cNvSpPr txBox="1"/>
          <p:nvPr/>
        </p:nvSpPr>
        <p:spPr>
          <a:xfrm>
            <a:off x="4008099" y="5617370"/>
            <a:ext cx="1381760" cy="36703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5240" marR="5080" indent="-3175">
              <a:lnSpc>
                <a:spcPct val="140000"/>
              </a:lnSpc>
              <a:spcBef>
                <a:spcPts val="100"/>
              </a:spcBef>
            </a:pPr>
            <a:r>
              <a:rPr dirty="0" sz="800" spc="-114">
                <a:latin typeface="Arial Black"/>
                <a:cs typeface="Arial Black"/>
              </a:rPr>
              <a:t>Total</a:t>
            </a:r>
            <a:r>
              <a:rPr dirty="0" sz="800" spc="5">
                <a:latin typeface="Arial Black"/>
                <a:cs typeface="Arial Black"/>
              </a:rPr>
              <a:t> </a:t>
            </a:r>
            <a:r>
              <a:rPr dirty="0" sz="800" spc="-130">
                <a:latin typeface="Arial Black"/>
                <a:cs typeface="Arial Black"/>
              </a:rPr>
              <a:t>do</a:t>
            </a:r>
            <a:r>
              <a:rPr dirty="0" sz="800">
                <a:latin typeface="Arial Black"/>
                <a:cs typeface="Arial Black"/>
              </a:rPr>
              <a:t> </a:t>
            </a:r>
            <a:r>
              <a:rPr dirty="0" sz="800" spc="-105">
                <a:latin typeface="Arial Black"/>
                <a:cs typeface="Arial Black"/>
              </a:rPr>
              <a:t>Projeto</a:t>
            </a:r>
            <a:r>
              <a:rPr dirty="0" sz="800" spc="65">
                <a:latin typeface="Arial Black"/>
                <a:cs typeface="Arial Black"/>
              </a:rPr>
              <a:t> </a:t>
            </a:r>
            <a:r>
              <a:rPr dirty="0" sz="800">
                <a:solidFill>
                  <a:srgbClr val="242424"/>
                </a:solidFill>
                <a:latin typeface="Arial Black"/>
                <a:cs typeface="Arial Black"/>
              </a:rPr>
              <a:t>/</a:t>
            </a:r>
            <a:r>
              <a:rPr dirty="0" sz="800" spc="20">
                <a:solidFill>
                  <a:srgbClr val="242424"/>
                </a:solidFill>
                <a:latin typeface="Arial Black"/>
                <a:cs typeface="Arial Black"/>
              </a:rPr>
              <a:t> </a:t>
            </a:r>
            <a:r>
              <a:rPr dirty="0" sz="800" spc="-120">
                <a:latin typeface="Arial Black"/>
                <a:cs typeface="Arial Black"/>
              </a:rPr>
              <a:t>Atividade</a:t>
            </a:r>
            <a:r>
              <a:rPr dirty="0" sz="800" spc="20">
                <a:latin typeface="Arial Black"/>
                <a:cs typeface="Arial Black"/>
              </a:rPr>
              <a:t> </a:t>
            </a:r>
            <a:r>
              <a:rPr dirty="0" sz="800" spc="-80">
                <a:latin typeface="Arial Black"/>
                <a:cs typeface="Arial Black"/>
              </a:rPr>
              <a:t>R$</a:t>
            </a:r>
            <a:r>
              <a:rPr dirty="0" sz="800" spc="500">
                <a:latin typeface="Arial Black"/>
                <a:cs typeface="Arial Black"/>
              </a:rPr>
              <a:t> </a:t>
            </a:r>
            <a:r>
              <a:rPr dirty="0" sz="800" spc="-110">
                <a:latin typeface="Arial Black"/>
                <a:cs typeface="Arial Black"/>
              </a:rPr>
              <a:t>Total</a:t>
            </a:r>
            <a:r>
              <a:rPr dirty="0" sz="800" spc="-35">
                <a:latin typeface="Arial Black"/>
                <a:cs typeface="Arial Black"/>
              </a:rPr>
              <a:t> </a:t>
            </a:r>
            <a:r>
              <a:rPr dirty="0" sz="800" spc="-145">
                <a:latin typeface="Arial Black"/>
                <a:cs typeface="Arial Black"/>
              </a:rPr>
              <a:t>da</a:t>
            </a:r>
            <a:r>
              <a:rPr dirty="0" sz="800" spc="-30">
                <a:latin typeface="Arial Black"/>
                <a:cs typeface="Arial Black"/>
              </a:rPr>
              <a:t> </a:t>
            </a:r>
            <a:r>
              <a:rPr dirty="0" sz="800" spc="-100">
                <a:solidFill>
                  <a:srgbClr val="0E0E0E"/>
                </a:solidFill>
                <a:latin typeface="Arial Black"/>
                <a:cs typeface="Arial Black"/>
              </a:rPr>
              <a:t>U</a:t>
            </a:r>
            <a:r>
              <a:rPr dirty="0" sz="800" spc="-100">
                <a:latin typeface="Arial Black"/>
                <a:cs typeface="Arial Black"/>
              </a:rPr>
              <a:t>nidade</a:t>
            </a:r>
            <a:r>
              <a:rPr dirty="0" sz="800" spc="145">
                <a:latin typeface="Arial Black"/>
                <a:cs typeface="Arial Black"/>
              </a:rPr>
              <a:t> </a:t>
            </a:r>
            <a:r>
              <a:rPr dirty="0" sz="800" spc="-25">
                <a:latin typeface="Arial Black"/>
                <a:cs typeface="Arial Black"/>
              </a:rPr>
              <a:t>RS</a:t>
            </a:r>
            <a:endParaRPr sz="800">
              <a:latin typeface="Arial Black"/>
              <a:cs typeface="Arial Black"/>
            </a:endParaRPr>
          </a:p>
        </p:txBody>
      </p:sp>
      <p:sp>
        <p:nvSpPr>
          <p:cNvPr id="32" name="object 32" descr=""/>
          <p:cNvSpPr txBox="1"/>
          <p:nvPr/>
        </p:nvSpPr>
        <p:spPr>
          <a:xfrm>
            <a:off x="4652786" y="5989120"/>
            <a:ext cx="105092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125">
                <a:latin typeface="Arial Black"/>
                <a:cs typeface="Arial Black"/>
              </a:rPr>
              <a:t>Valor</a:t>
            </a:r>
            <a:r>
              <a:rPr dirty="0" sz="800" spc="50">
                <a:latin typeface="Arial Black"/>
                <a:cs typeface="Arial Black"/>
              </a:rPr>
              <a:t> </a:t>
            </a:r>
            <a:r>
              <a:rPr dirty="0" sz="800" spc="-120">
                <a:latin typeface="Arial Black"/>
                <a:cs typeface="Arial Black"/>
              </a:rPr>
              <a:t>Total</a:t>
            </a:r>
            <a:r>
              <a:rPr dirty="0" sz="800" spc="45">
                <a:latin typeface="Arial Black"/>
                <a:cs typeface="Arial Black"/>
              </a:rPr>
              <a:t> </a:t>
            </a:r>
            <a:r>
              <a:rPr dirty="0" sz="800" spc="-114">
                <a:latin typeface="Arial Black"/>
                <a:cs typeface="Arial Black"/>
              </a:rPr>
              <a:t>Anulado</a:t>
            </a:r>
            <a:r>
              <a:rPr dirty="0" sz="800" spc="75">
                <a:latin typeface="Arial Black"/>
                <a:cs typeface="Arial Black"/>
              </a:rPr>
              <a:t> </a:t>
            </a:r>
            <a:r>
              <a:rPr dirty="0" sz="800" spc="-85">
                <a:solidFill>
                  <a:srgbClr val="1C1C1C"/>
                </a:solidFill>
                <a:latin typeface="Arial Black"/>
                <a:cs typeface="Arial Black"/>
              </a:rPr>
              <a:t>RS</a:t>
            </a:r>
            <a:endParaRPr sz="800">
              <a:latin typeface="Arial Black"/>
              <a:cs typeface="Arial Black"/>
            </a:endParaRPr>
          </a:p>
        </p:txBody>
      </p:sp>
      <p:sp>
        <p:nvSpPr>
          <p:cNvPr id="33" name="object 33" descr=""/>
          <p:cNvSpPr txBox="1"/>
          <p:nvPr/>
        </p:nvSpPr>
        <p:spPr>
          <a:xfrm>
            <a:off x="1508417" y="6171948"/>
            <a:ext cx="318325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130">
                <a:solidFill>
                  <a:srgbClr val="0F0F0F"/>
                </a:solidFill>
                <a:latin typeface="Arial Black"/>
                <a:cs typeface="Arial Black"/>
              </a:rPr>
              <a:t>Re'/oraclas</a:t>
            </a:r>
            <a:r>
              <a:rPr dirty="0" sz="800" spc="150">
                <a:solidFill>
                  <a:srgbClr val="0F0F0F"/>
                </a:solidFill>
                <a:latin typeface="Arial Black"/>
                <a:cs typeface="Arial Black"/>
              </a:rPr>
              <a:t> </a:t>
            </a:r>
            <a:r>
              <a:rPr dirty="0" sz="800" spc="-155">
                <a:solidFill>
                  <a:srgbClr val="343434"/>
                </a:solidFill>
                <a:latin typeface="Arial Black"/>
                <a:cs typeface="Arial Black"/>
              </a:rPr>
              <a:t>as</a:t>
            </a:r>
            <a:r>
              <a:rPr dirty="0" sz="800" spc="30">
                <a:solidFill>
                  <a:srgbClr val="343434"/>
                </a:solidFill>
                <a:latin typeface="Arial Black"/>
                <a:cs typeface="Arial Black"/>
              </a:rPr>
              <a:t> </a:t>
            </a:r>
            <a:r>
              <a:rPr dirty="0" sz="800" spc="-150">
                <a:solidFill>
                  <a:srgbClr val="161616"/>
                </a:solidFill>
                <a:latin typeface="Arial Black"/>
                <a:cs typeface="Arial Black"/>
              </a:rPr>
              <a:t>d!socsiçoes</a:t>
            </a:r>
            <a:r>
              <a:rPr dirty="0" sz="800" spc="125">
                <a:solidFill>
                  <a:srgbClr val="161616"/>
                </a:solidFill>
                <a:latin typeface="Arial Black"/>
                <a:cs typeface="Arial Black"/>
              </a:rPr>
              <a:t> </a:t>
            </a:r>
            <a:r>
              <a:rPr dirty="0" sz="800" spc="-200">
                <a:latin typeface="Arial Black"/>
                <a:cs typeface="Arial Black"/>
              </a:rPr>
              <a:t>em</a:t>
            </a:r>
            <a:r>
              <a:rPr dirty="0" sz="800" spc="35">
                <a:latin typeface="Arial Black"/>
                <a:cs typeface="Arial Black"/>
              </a:rPr>
              <a:t> </a:t>
            </a:r>
            <a:r>
              <a:rPr dirty="0" sz="800" spc="-135">
                <a:latin typeface="Arial Black"/>
                <a:cs typeface="Arial Black"/>
              </a:rPr>
              <a:t>oontrãrio.</a:t>
            </a:r>
            <a:r>
              <a:rPr dirty="0" sz="800" spc="70">
                <a:latin typeface="Arial Black"/>
                <a:cs typeface="Arial Black"/>
              </a:rPr>
              <a:t> </a:t>
            </a:r>
            <a:r>
              <a:rPr dirty="0" sz="800" spc="-130">
                <a:solidFill>
                  <a:srgbClr val="0E0E0E"/>
                </a:solidFill>
                <a:latin typeface="Arial Black"/>
                <a:cs typeface="Arial Black"/>
              </a:rPr>
              <a:t>Publ!que-</a:t>
            </a:r>
            <a:r>
              <a:rPr dirty="0" sz="800" spc="-90">
                <a:solidFill>
                  <a:srgbClr val="0E0E0E"/>
                </a:solidFill>
                <a:latin typeface="Arial Black"/>
                <a:cs typeface="Arial Black"/>
              </a:rPr>
              <a:t>se.</a:t>
            </a:r>
            <a:r>
              <a:rPr dirty="0" sz="800" spc="165">
                <a:solidFill>
                  <a:srgbClr val="0E0E0E"/>
                </a:solidFill>
                <a:latin typeface="Arial Black"/>
                <a:cs typeface="Arial Black"/>
              </a:rPr>
              <a:t> </a:t>
            </a:r>
            <a:r>
              <a:rPr dirty="0" sz="800" spc="-130">
                <a:latin typeface="Arial Black"/>
                <a:cs typeface="Arial Black"/>
              </a:rPr>
              <a:t>afixe-</a:t>
            </a:r>
            <a:r>
              <a:rPr dirty="0" sz="800" spc="-160">
                <a:latin typeface="Arial Black"/>
                <a:cs typeface="Arial Black"/>
              </a:rPr>
              <a:t>se</a:t>
            </a:r>
            <a:r>
              <a:rPr dirty="0" sz="800" spc="90">
                <a:latin typeface="Arial Black"/>
                <a:cs typeface="Arial Black"/>
              </a:rPr>
              <a:t> </a:t>
            </a:r>
            <a:r>
              <a:rPr dirty="0" sz="800" spc="-185">
                <a:solidFill>
                  <a:srgbClr val="181818"/>
                </a:solidFill>
                <a:latin typeface="Arial Black"/>
                <a:cs typeface="Arial Black"/>
              </a:rPr>
              <a:t>e</a:t>
            </a:r>
            <a:r>
              <a:rPr dirty="0" sz="800" spc="30">
                <a:solidFill>
                  <a:srgbClr val="181818"/>
                </a:solidFill>
                <a:latin typeface="Arial Black"/>
                <a:cs typeface="Arial Black"/>
              </a:rPr>
              <a:t> </a:t>
            </a:r>
            <a:r>
              <a:rPr dirty="0" sz="800" spc="-145">
                <a:solidFill>
                  <a:srgbClr val="151515"/>
                </a:solidFill>
                <a:latin typeface="Arial Black"/>
                <a:cs typeface="Arial Black"/>
              </a:rPr>
              <a:t>cumpra-</a:t>
            </a:r>
            <a:r>
              <a:rPr dirty="0" sz="800" spc="-25">
                <a:solidFill>
                  <a:srgbClr val="151515"/>
                </a:solidFill>
                <a:latin typeface="Arial Black"/>
                <a:cs typeface="Arial Black"/>
              </a:rPr>
              <a:t>se.</a:t>
            </a:r>
            <a:endParaRPr sz="800">
              <a:latin typeface="Arial Black"/>
              <a:cs typeface="Arial Black"/>
            </a:endParaRPr>
          </a:p>
        </p:txBody>
      </p:sp>
      <p:sp>
        <p:nvSpPr>
          <p:cNvPr id="34" name="object 34" descr=""/>
          <p:cNvSpPr txBox="1"/>
          <p:nvPr/>
        </p:nvSpPr>
        <p:spPr>
          <a:xfrm>
            <a:off x="2771930" y="6894370"/>
            <a:ext cx="1814830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 spc="-10">
                <a:latin typeface="Arial MT"/>
                <a:cs typeface="Arial MT"/>
              </a:rPr>
              <a:t>Gabinete</a:t>
            </a:r>
            <a:r>
              <a:rPr dirty="0" sz="750" spc="2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do</a:t>
            </a:r>
            <a:r>
              <a:rPr dirty="0" sz="750" spc="-20">
                <a:latin typeface="Arial MT"/>
                <a:cs typeface="Arial MT"/>
              </a:rPr>
              <a:t> </a:t>
            </a:r>
            <a:r>
              <a:rPr dirty="0" sz="750" spc="-25">
                <a:solidFill>
                  <a:srgbClr val="242424"/>
                </a:solidFill>
                <a:latin typeface="Arial MT"/>
                <a:cs typeface="Arial MT"/>
              </a:rPr>
              <a:t>Pre</a:t>
            </a:r>
            <a:r>
              <a:rPr dirty="0" sz="750" spc="-130">
                <a:solidFill>
                  <a:srgbClr val="242424"/>
                </a:solidFill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feito.</a:t>
            </a:r>
            <a:r>
              <a:rPr dirty="0" sz="750" spc="1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28</a:t>
            </a:r>
            <a:r>
              <a:rPr dirty="0" sz="750" spc="37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de</a:t>
            </a:r>
            <a:r>
              <a:rPr dirty="0" sz="750" spc="15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agos'o.</a:t>
            </a:r>
            <a:r>
              <a:rPr dirty="0" sz="750" spc="30">
                <a:latin typeface="Arial MT"/>
                <a:cs typeface="Arial MT"/>
              </a:rPr>
              <a:t> </a:t>
            </a:r>
            <a:r>
              <a:rPr dirty="0" sz="750" spc="-25">
                <a:solidFill>
                  <a:srgbClr val="0A0A0A"/>
                </a:solidFill>
                <a:latin typeface="Arial MT"/>
                <a:cs typeface="Arial MT"/>
              </a:rPr>
              <a:t>2G24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35" name="object 35" descr=""/>
          <p:cNvSpPr txBox="1"/>
          <p:nvPr/>
        </p:nvSpPr>
        <p:spPr>
          <a:xfrm>
            <a:off x="6241567" y="2843216"/>
            <a:ext cx="485775" cy="665480"/>
          </a:xfrm>
          <a:prstGeom prst="rect">
            <a:avLst/>
          </a:prstGeom>
        </p:spPr>
        <p:txBody>
          <a:bodyPr wrap="square" lIns="0" tIns="59690" rIns="0" bIns="0" rtlCol="0" vert="horz">
            <a:spAutoFit/>
          </a:bodyPr>
          <a:lstStyle/>
          <a:p>
            <a:pPr marL="67310">
              <a:lnSpc>
                <a:spcPct val="100000"/>
              </a:lnSpc>
              <a:spcBef>
                <a:spcPts val="470"/>
              </a:spcBef>
            </a:pPr>
            <a:r>
              <a:rPr dirty="0" sz="750" spc="-75">
                <a:latin typeface="Arial MT"/>
                <a:cs typeface="Arial MT"/>
              </a:rPr>
              <a:t>35.Ó50.GO</a:t>
            </a:r>
            <a:endParaRPr sz="750">
              <a:latin typeface="Arial MT"/>
              <a:cs typeface="Arial MT"/>
            </a:endParaRPr>
          </a:p>
          <a:p>
            <a:pPr marL="67310">
              <a:lnSpc>
                <a:spcPct val="100000"/>
              </a:lnSpc>
              <a:spcBef>
                <a:spcPts val="370"/>
              </a:spcBef>
            </a:pPr>
            <a:r>
              <a:rPr dirty="0" sz="750" spc="-45">
                <a:latin typeface="Arial MT"/>
                <a:cs typeface="Arial MT"/>
              </a:rPr>
              <a:t>5Ü.0C0.00</a:t>
            </a:r>
            <a:endParaRPr sz="750">
              <a:latin typeface="Arial MT"/>
              <a:cs typeface="Arial MT"/>
            </a:endParaRPr>
          </a:p>
          <a:p>
            <a:pPr marL="68580">
              <a:lnSpc>
                <a:spcPct val="100000"/>
              </a:lnSpc>
              <a:spcBef>
                <a:spcPts val="375"/>
              </a:spcBef>
            </a:pPr>
            <a:r>
              <a:rPr dirty="0" sz="750" spc="-10">
                <a:solidFill>
                  <a:srgbClr val="0C0C0C"/>
                </a:solidFill>
                <a:latin typeface="Arial MT"/>
                <a:cs typeface="Arial MT"/>
              </a:rPr>
              <a:t>25.000.†0</a:t>
            </a:r>
            <a:endParaRPr sz="75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320"/>
              </a:spcBef>
            </a:pPr>
            <a:r>
              <a:rPr dirty="0" sz="750" spc="-10">
                <a:latin typeface="Arial MT"/>
                <a:cs typeface="Arial MT"/>
              </a:rPr>
              <a:t>115.650,00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36" name="object 36" descr=""/>
          <p:cNvSpPr txBox="1"/>
          <p:nvPr/>
        </p:nvSpPr>
        <p:spPr>
          <a:xfrm>
            <a:off x="6295425" y="3664165"/>
            <a:ext cx="432434" cy="342900"/>
          </a:xfrm>
          <a:prstGeom prst="rect">
            <a:avLst/>
          </a:prstGeom>
        </p:spPr>
        <p:txBody>
          <a:bodyPr wrap="square" lIns="0" tIns="48895" rIns="0" bIns="0" rtlCol="0" vert="horz">
            <a:spAutoFit/>
          </a:bodyPr>
          <a:lstStyle/>
          <a:p>
            <a:pPr marL="18415">
              <a:lnSpc>
                <a:spcPct val="100000"/>
              </a:lnSpc>
              <a:spcBef>
                <a:spcPts val="385"/>
              </a:spcBef>
            </a:pPr>
            <a:r>
              <a:rPr dirty="0" sz="800" spc="-160">
                <a:solidFill>
                  <a:srgbClr val="232323"/>
                </a:solidFill>
                <a:latin typeface="Arial Black"/>
                <a:cs typeface="Arial Black"/>
              </a:rPr>
              <a:t>1</a:t>
            </a:r>
            <a:r>
              <a:rPr dirty="0" sz="800" spc="-160">
                <a:solidFill>
                  <a:srgbClr val="3A3A3A"/>
                </a:solidFill>
                <a:latin typeface="Arial Black"/>
                <a:cs typeface="Arial Black"/>
              </a:rPr>
              <a:t>1</a:t>
            </a:r>
            <a:r>
              <a:rPr dirty="0" sz="800" spc="-160">
                <a:solidFill>
                  <a:srgbClr val="111111"/>
                </a:solidFill>
                <a:latin typeface="Arial Black"/>
                <a:cs typeface="Arial Black"/>
              </a:rPr>
              <a:t>.</a:t>
            </a:r>
            <a:r>
              <a:rPr dirty="0" sz="800" spc="-160">
                <a:latin typeface="Arial Black"/>
                <a:cs typeface="Arial Black"/>
              </a:rPr>
              <a:t>1</a:t>
            </a:r>
            <a:r>
              <a:rPr dirty="0" sz="800" spc="-160">
                <a:solidFill>
                  <a:srgbClr val="262626"/>
                </a:solidFill>
                <a:latin typeface="Arial Black"/>
                <a:cs typeface="Arial Black"/>
              </a:rPr>
              <a:t>DO.C0</a:t>
            </a:r>
            <a:endParaRPr sz="800">
              <a:latin typeface="Arial Black"/>
              <a:cs typeface="Arial Black"/>
            </a:endParaRPr>
          </a:p>
          <a:p>
            <a:pPr marL="12700">
              <a:lnSpc>
                <a:spcPct val="100000"/>
              </a:lnSpc>
              <a:spcBef>
                <a:spcPts val="290"/>
              </a:spcBef>
            </a:pPr>
            <a:r>
              <a:rPr dirty="0" sz="800" spc="-120">
                <a:latin typeface="Arial Black"/>
                <a:cs typeface="Arial Black"/>
              </a:rPr>
              <a:t>11.100,00</a:t>
            </a:r>
            <a:endParaRPr sz="800">
              <a:latin typeface="Arial Black"/>
              <a:cs typeface="Arial Black"/>
            </a:endParaRPr>
          </a:p>
        </p:txBody>
      </p:sp>
      <p:sp>
        <p:nvSpPr>
          <p:cNvPr id="37" name="object 37" descr=""/>
          <p:cNvSpPr txBox="1"/>
          <p:nvPr/>
        </p:nvSpPr>
        <p:spPr>
          <a:xfrm>
            <a:off x="6349317" y="4162624"/>
            <a:ext cx="380365" cy="348615"/>
          </a:xfrm>
          <a:prstGeom prst="rect">
            <a:avLst/>
          </a:prstGeom>
        </p:spPr>
        <p:txBody>
          <a:bodyPr wrap="square" lIns="0" tIns="5969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70"/>
              </a:spcBef>
            </a:pPr>
            <a:r>
              <a:rPr dirty="0" sz="750" spc="-105">
                <a:solidFill>
                  <a:srgbClr val="212121"/>
                </a:solidFill>
                <a:latin typeface="Arial Black"/>
                <a:cs typeface="Arial Black"/>
              </a:rPr>
              <a:t>5.000.Ü0</a:t>
            </a:r>
            <a:endParaRPr sz="750">
              <a:latin typeface="Arial Black"/>
              <a:cs typeface="Arial Black"/>
            </a:endParaRPr>
          </a:p>
          <a:p>
            <a:pPr marL="12700">
              <a:lnSpc>
                <a:spcPct val="100000"/>
              </a:lnSpc>
              <a:spcBef>
                <a:spcPts val="370"/>
              </a:spcBef>
            </a:pPr>
            <a:r>
              <a:rPr dirty="0" sz="750" spc="-90">
                <a:latin typeface="Arial Black"/>
                <a:cs typeface="Arial Black"/>
              </a:rPr>
              <a:t>5.000.00</a:t>
            </a:r>
            <a:endParaRPr sz="750">
              <a:latin typeface="Arial Black"/>
              <a:cs typeface="Arial Black"/>
            </a:endParaRPr>
          </a:p>
        </p:txBody>
      </p:sp>
      <p:sp>
        <p:nvSpPr>
          <p:cNvPr id="38" name="object 38" descr=""/>
          <p:cNvSpPr txBox="1"/>
          <p:nvPr/>
        </p:nvSpPr>
        <p:spPr>
          <a:xfrm>
            <a:off x="6349110" y="4663621"/>
            <a:ext cx="376555" cy="348615"/>
          </a:xfrm>
          <a:prstGeom prst="rect">
            <a:avLst/>
          </a:prstGeom>
        </p:spPr>
        <p:txBody>
          <a:bodyPr wrap="square" lIns="0" tIns="52069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09"/>
              </a:spcBef>
            </a:pPr>
            <a:r>
              <a:rPr dirty="0" sz="800" spc="-150">
                <a:latin typeface="Arial Black"/>
                <a:cs typeface="Arial Black"/>
              </a:rPr>
              <a:t>5.0C0.Ú0</a:t>
            </a:r>
            <a:endParaRPr sz="800">
              <a:latin typeface="Arial Black"/>
              <a:cs typeface="Arial Black"/>
            </a:endParaRPr>
          </a:p>
          <a:p>
            <a:pPr marL="12700">
              <a:lnSpc>
                <a:spcPct val="100000"/>
              </a:lnSpc>
              <a:spcBef>
                <a:spcPts val="310"/>
              </a:spcBef>
            </a:pPr>
            <a:r>
              <a:rPr dirty="0" sz="800" spc="-125">
                <a:latin typeface="Arial Black"/>
                <a:cs typeface="Arial Black"/>
              </a:rPr>
              <a:t>5.000,00</a:t>
            </a:r>
            <a:endParaRPr sz="800">
              <a:latin typeface="Arial Black"/>
              <a:cs typeface="Arial Black"/>
            </a:endParaRPr>
          </a:p>
        </p:txBody>
      </p:sp>
      <p:sp>
        <p:nvSpPr>
          <p:cNvPr id="39" name="object 39" descr=""/>
          <p:cNvSpPr txBox="1"/>
          <p:nvPr/>
        </p:nvSpPr>
        <p:spPr>
          <a:xfrm>
            <a:off x="6301026" y="5358365"/>
            <a:ext cx="43116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105">
                <a:latin typeface="Arial Black"/>
                <a:cs typeface="Arial Black"/>
              </a:rPr>
              <a:t>20000.00</a:t>
            </a:r>
            <a:endParaRPr sz="800">
              <a:latin typeface="Arial Black"/>
              <a:cs typeface="Arial Black"/>
            </a:endParaRPr>
          </a:p>
        </p:txBody>
      </p:sp>
      <p:sp>
        <p:nvSpPr>
          <p:cNvPr id="40" name="object 40" descr=""/>
          <p:cNvSpPr txBox="1"/>
          <p:nvPr/>
        </p:nvSpPr>
        <p:spPr>
          <a:xfrm>
            <a:off x="6298836" y="5684916"/>
            <a:ext cx="427990" cy="1320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00" spc="-60">
                <a:latin typeface="Arial Black"/>
                <a:cs typeface="Arial Black"/>
              </a:rPr>
              <a:t>45.000,00</a:t>
            </a:r>
            <a:endParaRPr sz="700">
              <a:latin typeface="Arial Black"/>
              <a:cs typeface="Arial Black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2025-07-24T13:20:54Z</dcterms:created>
  <dcterms:modified xsi:type="dcterms:W3CDTF">2025-07-24T13:20:54Z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2024-08-28T00:00:00Z</vt:filetime>
  </property>
  <property fmtid="{D5CDD505-2E9C-101B-9397-08002B2CF9AE}" pid="3" name="Creator">
    <vt:lpwstr>Scanner System</vt:lpwstr>
  </property>
  <property fmtid="{D5CDD505-2E9C-101B-9397-08002B2CF9AE}" pid="4" name="LastSaved">
    <vt:filetime>2025-07-24T00:00:00Z</vt:filetime>
  </property>
  <property fmtid="{D5CDD505-2E9C-101B-9397-08002B2CF9AE}" pid="5" name="Producer">
    <vt:lpwstr>Scanner System Image Conversion</vt:lpwstr>
  </property>
</Properties>
</file>