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8648" y="773969"/>
            <a:ext cx="627376" cy="60333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11647" y="9621297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98328" y="9048437"/>
            <a:ext cx="1812289" cy="0"/>
          </a:xfrm>
          <a:custGeom>
            <a:avLst/>
            <a:gdLst/>
            <a:ahLst/>
            <a:cxnLst/>
            <a:rect l="l" t="t" r="r" b="b"/>
            <a:pathLst>
              <a:path w="1812289" h="0">
                <a:moveTo>
                  <a:pt x="0" y="0"/>
                </a:moveTo>
                <a:lnTo>
                  <a:pt x="1812083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96419" y="1525085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95282" y="8568515"/>
            <a:ext cx="3943945" cy="11365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4423" y="588090"/>
            <a:ext cx="2933065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11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8415" marR="1851660" indent="-3175">
              <a:lnSpc>
                <a:spcPct val="125299"/>
              </a:lnSpc>
              <a:spcBef>
                <a:spcPts val="505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12030" y="1732286"/>
            <a:ext cx="2729865" cy="668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X°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61616"/>
                </a:solidFill>
                <a:latin typeface="Arial MT"/>
                <a:cs typeface="Arial MT"/>
              </a:rPr>
              <a:t>2733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28</a:t>
            </a:r>
            <a:r>
              <a:rPr dirty="0" sz="800" spc="3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agos!o.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2†24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800">
              <a:latin typeface="Arial MT"/>
              <a:cs typeface="Arial MT"/>
            </a:endParaRPr>
          </a:p>
          <a:p>
            <a:pPr marL="12700" marR="166370" indent="635">
              <a:lnSpc>
                <a:spcPts val="89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crédilo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no</a:t>
            </a:r>
            <a:r>
              <a:rPr dirty="0" sz="80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tolal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RS56.000.00.</a:t>
            </a:r>
            <a:r>
              <a:rPr dirty="0" sz="800" spc="6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D1D1D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espec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fica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80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ou•ras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9620" y="2861500"/>
            <a:ext cx="5995035" cy="9029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57555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7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F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latin typeface="Arial MT"/>
                <a:cs typeface="Arial MT"/>
              </a:rPr>
              <a:t>ITO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85">
                <a:latin typeface="Arial MT"/>
                <a:cs typeface="Arial MT"/>
              </a:rPr>
              <a:t>I\JUIZ</a:t>
            </a:r>
            <a:r>
              <a:rPr dirty="0" sz="750" spc="-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lCl*AL.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no</a:t>
            </a:r>
            <a:r>
              <a:rPr dirty="0" sz="75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uso</a:t>
            </a:r>
            <a:r>
              <a:rPr dirty="0" sz="7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õe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suas</a:t>
            </a:r>
            <a:r>
              <a:rPr dirty="0" sz="75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atribuicões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legais.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constituc.onais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40">
                <a:solidFill>
                  <a:srgbClr val="111111"/>
                </a:solidFill>
                <a:latin typeface="Arial MT"/>
                <a:cs typeface="Arial MT"/>
              </a:rPr>
              <a:t>aCordo</a:t>
            </a:r>
            <a:r>
              <a:rPr dirty="0" sz="7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con</a:t>
            </a:r>
            <a:r>
              <a:rPr dirty="0" sz="750" spc="28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7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que</a:t>
            </a:r>
            <a:r>
              <a:rPr dirty="0" sz="7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lhe</a:t>
            </a:r>
            <a:r>
              <a:rPr dirty="0" sz="75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confere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75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aí.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8‘</a:t>
            </a:r>
            <a:r>
              <a:rPr dirty="0" sz="750" spc="25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ôa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LEI</a:t>
            </a:r>
            <a:r>
              <a:rPr dirty="0" sz="75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N'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080808"/>
                </a:solidFill>
                <a:latin typeface="Arial MT"/>
                <a:cs typeface="Arial MT"/>
              </a:rPr>
              <a:t>823.’2023</a:t>
            </a:r>
            <a:r>
              <a:rPr dirty="0" sz="750" spc="4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datada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21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*12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2023.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publicada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21/12.*2023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114">
                <a:solidFill>
                  <a:srgbClr val="2B2B2B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O</a:t>
            </a:r>
            <a:r>
              <a:rPr dirty="0" u="sng" sz="750" spc="55">
                <a:solidFill>
                  <a:srgbClr val="2B2B2B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4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2F2F2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Ü</a:t>
            </a:r>
            <a:r>
              <a:rPr dirty="0" u="sng" sz="750" spc="-55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8282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750">
                <a:solidFill>
                  <a:srgbClr val="18181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solidFill>
                  <a:srgbClr val="18181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1D1D1D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75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</a:pP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Arligu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1”</a:t>
            </a:r>
            <a:r>
              <a:rPr dirty="0" sz="75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ah.rto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srédi'o</a:t>
            </a:r>
            <a:r>
              <a:rPr dirty="0" sz="7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suplen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en'ar</a:t>
            </a:r>
            <a:r>
              <a:rPr dirty="0" sz="7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segriinles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4241" y="4443672"/>
            <a:ext cx="2500630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9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40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latin typeface="Arial MT"/>
                <a:cs typeface="Arial MT"/>
              </a:rPr>
              <a:t>DE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3583" y="4771602"/>
            <a:ext cx="565785" cy="50927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00" spc="-10">
                <a:latin typeface="Arial MT"/>
                <a:cs typeface="Arial MT"/>
              </a:rPr>
              <a:t>01.09</a:t>
            </a:r>
            <a:endParaRPr sz="7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5"/>
              </a:spcBef>
            </a:pPr>
            <a:r>
              <a:rPr dirty="0" sz="800" spc="-10">
                <a:latin typeface="Arial MT"/>
                <a:cs typeface="Arial MT"/>
              </a:rPr>
              <a:t>2.8C8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00">
                <a:latin typeface="Arial MT"/>
                <a:cs typeface="Arial MT"/>
              </a:rPr>
              <a:t>3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1A1A1A"/>
                </a:solidFill>
                <a:latin typeface="Arial MT"/>
                <a:cs typeface="Arial MT"/>
              </a:rPr>
              <a:t>3.</a:t>
            </a:r>
            <a:r>
              <a:rPr dirty="0" sz="700" spc="-10">
                <a:solidFill>
                  <a:srgbClr val="111111"/>
                </a:solidFill>
                <a:latin typeface="Arial MT"/>
                <a:cs typeface="Arial MT"/>
              </a:rPr>
              <a:t>9.0.39.05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93384" y="4771602"/>
            <a:ext cx="2691765" cy="50927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00" spc="20">
                <a:latin typeface="Arial MT"/>
                <a:cs typeface="Arial MT"/>
              </a:rPr>
              <a:t>Secretaria</a:t>
            </a:r>
            <a:r>
              <a:rPr dirty="0" sz="700" spc="190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Municipal</a:t>
            </a:r>
            <a:r>
              <a:rPr dirty="0" sz="700" spc="150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de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Educação</a:t>
            </a:r>
            <a:endParaRPr sz="7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405"/>
              </a:spcBef>
            </a:pPr>
            <a:r>
              <a:rPr dirty="0" sz="800" spc="-65">
                <a:latin typeface="Arial MT"/>
                <a:cs typeface="Arial MT"/>
              </a:rPr>
              <a:t>f.4ónutencúo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14">
                <a:latin typeface="Arial MT"/>
                <a:cs typeface="Arial MT"/>
              </a:rPr>
              <a:t>°-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Goeracionatiza4ão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Uriüaces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Adrr'.nistrativas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700">
                <a:latin typeface="Arial MT"/>
                <a:cs typeface="Arial MT"/>
              </a:rPr>
              <a:t>lJAlS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C0C0C"/>
                </a:solidFill>
                <a:latin typeface="Arial MT"/>
                <a:cs typeface="Arial MT"/>
              </a:rPr>
              <a:t>SER</a:t>
            </a:r>
            <a:r>
              <a:rPr dirty="0" sz="70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VU</a:t>
            </a:r>
            <a:r>
              <a:rPr dirty="0" sz="700" spc="114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OS</a:t>
            </a:r>
            <a:r>
              <a:rPr dirty="0" sz="700" spc="114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80808"/>
                </a:solidFill>
                <a:latin typeface="Arial MT"/>
                <a:cs typeface="Arial MT"/>
              </a:rPr>
              <a:t>TE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RC</a:t>
            </a:r>
            <a:r>
              <a:rPr dirty="0" sz="700">
                <a:latin typeface="Arial MT"/>
                <a:cs typeface="Arial MT"/>
              </a:rPr>
              <a:t>EIROS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-</a:t>
            </a:r>
            <a:r>
              <a:rPr dirty="0" sz="700" spc="8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PES3OA</a:t>
            </a:r>
            <a:r>
              <a:rPr dirty="0" sz="700" spc="2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JURIDICA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75000" y="5148621"/>
            <a:ext cx="7346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Royalties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-</a:t>
            </a:r>
            <a:r>
              <a:rPr dirty="0" sz="700" spc="8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União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11698" y="5148621"/>
            <a:ext cx="43560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solidFill>
                  <a:srgbClr val="0F0F0F"/>
                </a:solidFill>
                <a:latin typeface="Arial MT"/>
                <a:cs typeface="Arial MT"/>
              </a:rPr>
              <a:t>5ô.00Ü.</a:t>
            </a:r>
            <a:r>
              <a:rPr dirty="0" sz="700" spc="-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1D1D1D"/>
                </a:solidFill>
                <a:latin typeface="Arial MT"/>
                <a:cs typeface="Arial MT"/>
              </a:rPr>
              <a:t>C0</a:t>
            </a:r>
            <a:endParaRPr sz="7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897782" y="5331585"/>
          <a:ext cx="2840990" cy="428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3585"/>
                <a:gridCol w="751205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28905">
                <a:tc>
                  <a:txBody>
                    <a:bodyPr/>
                    <a:lstStyle/>
                    <a:p>
                      <a:pPr marL="40449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65051" y="5811117"/>
            <a:ext cx="553402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230" marR="5080" indent="-431165">
              <a:lnSpc>
                <a:spcPct val="106600"/>
              </a:lnSpc>
              <a:spcBef>
                <a:spcPts val="100"/>
              </a:spcBef>
            </a:pP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Artigo</a:t>
            </a:r>
            <a:r>
              <a:rPr dirty="0" sz="750" spc="-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2”</a:t>
            </a:r>
            <a:r>
              <a:rPr dirty="0" sz="750" spc="-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75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desses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as </a:t>
            </a:r>
            <a:r>
              <a:rPr dirty="0" sz="750" spc="-10">
                <a:solidFill>
                  <a:srgbClr val="080808"/>
                </a:solidFill>
                <a:latin typeface="Arial MT"/>
                <a:cs typeface="Arial MT"/>
              </a:rPr>
              <a:t>decorrentes</a:t>
            </a:r>
            <a:r>
              <a:rPr dirty="0" sz="75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abertura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do </a:t>
            </a:r>
            <a:r>
              <a:rPr dirty="0" sz="750" spc="-20">
                <a:latin typeface="Arial MT"/>
                <a:cs typeface="Arial MT"/>
              </a:rPr>
              <a:t>pressnt°-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crédito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suplementar.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seráo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cobertas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com</a:t>
            </a:r>
            <a:r>
              <a:rPr dirty="0" sz="7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recursos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q</a:t>
            </a:r>
            <a:r>
              <a:rPr dirty="0" sz="750" spc="-1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1C1C1C"/>
                </a:solidFill>
                <a:latin typeface="Arial MT"/>
                <a:cs typeface="Arial MT"/>
              </a:rPr>
              <a:t>ue</a:t>
            </a:r>
            <a:r>
              <a:rPr dirty="0" sz="7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!rata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o </a:t>
            </a: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Anigo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43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paragrafo</a:t>
            </a:r>
            <a:r>
              <a:rPr dirty="0" sz="75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1'</a:t>
            </a:r>
            <a:r>
              <a:rPr dirty="0" sz="750" spc="9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õa</a:t>
            </a:r>
            <a:r>
              <a:rPr dirty="0" sz="7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Federal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N-</a:t>
            </a:r>
            <a:r>
              <a:rPr dirty="0" sz="7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4.320.'64,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Inciso</a:t>
            </a:r>
            <a:r>
              <a:rPr dirty="0" sz="75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74687" y="6159101"/>
            <a:ext cx="1527810" cy="34734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Inciso</a:t>
            </a:r>
            <a:r>
              <a:rPr dirty="0" sz="800" spc="1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II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Excesso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oe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Arrecadação:</a:t>
            </a: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  <a:spcBef>
                <a:spcPts val="290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III </a:t>
            </a:r>
            <a:r>
              <a:rPr dirty="0" sz="850" spc="-114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85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145">
                <a:solidFill>
                  <a:srgbClr val="1A1A1A"/>
                </a:solidFill>
                <a:latin typeface="Arial MT"/>
                <a:cs typeface="Arial MT"/>
              </a:rPr>
              <a:t>Ano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Arial MT"/>
                <a:cs typeface="Arial MT"/>
              </a:rPr>
              <a:t>'açâo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Do!açAo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0332" y="6454776"/>
            <a:ext cx="2494915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sng" sz="75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18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4610">
              <a:lnSpc>
                <a:spcPct val="100000"/>
              </a:lnSpc>
              <a:spcBef>
                <a:spcPts val="440"/>
              </a:spcBef>
            </a:pPr>
            <a:r>
              <a:rPr dirty="0" sz="800" spc="65">
                <a:latin typeface="Arial MT"/>
                <a:cs typeface="Arial MT"/>
              </a:rPr>
              <a:t>PREFEITURA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latin typeface="Arial MT"/>
                <a:cs typeface="Arial MT"/>
              </a:rPr>
              <a:t>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783171" y="6147569"/>
            <a:ext cx="5505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0000"/>
              </a:lnSpc>
              <a:spcBef>
                <a:spcPts val="100"/>
              </a:spcBef>
            </a:pPr>
            <a:r>
              <a:rPr dirty="0" sz="800" spc="-45">
                <a:latin typeface="Arial MT"/>
                <a:cs typeface="Arial MT"/>
              </a:rPr>
              <a:t>RS5d000.00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SOB.000.00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632708" y="6846006"/>
          <a:ext cx="6104890" cy="930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2465"/>
                <a:gridCol w="2922905"/>
                <a:gridCol w="1855470"/>
                <a:gridCol w="575310"/>
              </a:tblGrid>
              <a:tr h="136525">
                <a:tc>
                  <a:txBody>
                    <a:bodyPr/>
                    <a:lstStyle/>
                    <a:p>
                      <a:pPr marL="3619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86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750" spc="-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^.</a:t>
                      </a:r>
                      <a:r>
                        <a:rPr dirty="0" sz="7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Manutencác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Ur.</a:t>
                      </a: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idaaes</a:t>
                      </a:r>
                      <a:r>
                        <a:rPr dirty="0" sz="750" spc="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Adm'nis!rati’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as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9969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EQUIPAIJENTGS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IJATE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RIAL</a:t>
                      </a:r>
                      <a:r>
                        <a:rPr dirty="0" sz="7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PERí/A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57480">
                        <a:lnSpc>
                          <a:spcPts val="869"/>
                        </a:lnSpc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R°-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ele</a:t>
                      </a:r>
                      <a:r>
                        <a:rPr dirty="0" sz="800" spc="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/insulaúos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102235">
                        <a:lnSpc>
                          <a:spcPts val="869"/>
                        </a:lnSpc>
                      </a:pPr>
                      <a:r>
                        <a:rPr dirty="0" sz="80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38.000.GO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8580"/>
                </a:tc>
              </a:tr>
              <a:tr h="191770">
                <a:tc gridSpan="3">
                  <a:txBody>
                    <a:bodyPr/>
                    <a:lstStyle/>
                    <a:p>
                      <a:pPr marL="329946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2560">
                <a:tc gridSpan="3">
                  <a:txBody>
                    <a:bodyPr/>
                    <a:lstStyle/>
                    <a:p>
                      <a:pPr marL="32994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0810">
                <a:tc gridSpan="3">
                  <a:txBody>
                    <a:bodyPr/>
                    <a:lstStyle/>
                    <a:p>
                      <a:pPr algn="r" marR="47434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350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 i="1">
                          <a:latin typeface="Arial"/>
                          <a:cs typeface="Arial"/>
                        </a:rPr>
                        <a:t>58.000,00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52366" y="7826790"/>
            <a:ext cx="37522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865" algn="l"/>
              </a:tabLst>
            </a:pPr>
            <a:r>
              <a:rPr dirty="0" sz="750">
                <a:latin typeface="Arial MT"/>
                <a:cs typeface="Arial MT"/>
              </a:rPr>
              <a:t>Ar:iyc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3”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	</a:t>
            </a:r>
            <a:r>
              <a:rPr dirty="0" sz="750" spc="-25">
                <a:solidFill>
                  <a:srgbClr val="1C1C1C"/>
                </a:solidFill>
                <a:latin typeface="Arial MT"/>
                <a:cs typeface="Arial MT"/>
              </a:rPr>
              <a:t>Re</a:t>
            </a:r>
            <a:r>
              <a:rPr dirty="0" sz="750" spc="-1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vogaJas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disposições</a:t>
            </a:r>
            <a:r>
              <a:rPr dirty="0" sz="750" spc="9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em</a:t>
            </a:r>
            <a:r>
              <a:rPr dirty="0" sz="75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contráric.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Publiqu°-</a:t>
            </a:r>
            <a:r>
              <a:rPr dirty="0" sz="750">
                <a:latin typeface="Arial MT"/>
                <a:cs typeface="Arial MT"/>
              </a:rPr>
              <a:t>se.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151515"/>
                </a:solidFill>
                <a:latin typeface="Arial MT"/>
                <a:cs typeface="Arial MT"/>
              </a:rPr>
              <a:t>a</a:t>
            </a:r>
            <a:r>
              <a:rPr dirty="0" sz="750" spc="-60">
                <a:latin typeface="Arial MT"/>
                <a:cs typeface="Arial MT"/>
              </a:rPr>
              <a:t>faxe-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cumpre-</a:t>
            </a:r>
            <a:r>
              <a:rPr dirty="0" sz="750" spc="-20">
                <a:latin typeface="Arial MT"/>
                <a:cs typeface="Arial MT"/>
              </a:rPr>
              <a:t>s°..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2025-07-23T19:13:09Z</dcterms:created>
  <dcterms:modified xsi:type="dcterms:W3CDTF">2025-07-23T19:13:09Z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