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2196" y="572859"/>
            <a:ext cx="688287" cy="694744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642604" y="8354334"/>
          <a:ext cx="6249670" cy="1271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6290"/>
                <a:gridCol w="4672330"/>
                <a:gridCol w="704214"/>
              </a:tblGrid>
              <a:tr h="135255">
                <a:tc>
                  <a:txBody>
                    <a:bodyPr/>
                    <a:lstStyle/>
                    <a:p>
                      <a:pPr marL="160020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01.07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83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8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Fazenda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2.6C^.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703" sz="1125" spc="-52">
                          <a:latin typeface="Arial MT"/>
                          <a:cs typeface="Arial MT"/>
                        </a:rPr>
                        <a:t>I.1üntilen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c/ao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°-</a:t>
                      </a:r>
                      <a:r>
                        <a:rPr dirty="0" baseline="3703" sz="1125" spc="82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44">
                          <a:latin typeface="Arial MT"/>
                          <a:cs typeface="Arial MT"/>
                        </a:rPr>
                        <a:t>Gperac:!ona!izocüo</a:t>
                      </a:r>
                      <a:r>
                        <a:rPr dirty="0" baseline="3703" sz="1125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703" sz="1125" spc="6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Ul</a:t>
                      </a:r>
                      <a:r>
                        <a:rPr dirty="0" baseline="3703" sz="1125" spc="-7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.ôaoes</a:t>
                      </a:r>
                      <a:r>
                        <a:rPr dirty="0" baseline="3703" sz="1125" spc="112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AdilJ.nis!ralivas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0416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ü.3.</a:t>
                      </a:r>
                      <a:r>
                        <a:rPr dirty="0" sz="750" spc="-114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9.0.3s".05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081655" algn="l"/>
                        </a:tabLst>
                      </a:pPr>
                      <a:r>
                        <a:rPr dirty="0" sz="750" spc="-55">
                          <a:latin typeface="Arial MT"/>
                          <a:cs typeface="Arial MT"/>
                        </a:rPr>
                        <a:t>DEí‘.1AlS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SER\/ICOS</a:t>
                      </a:r>
                      <a:r>
                        <a:rPr dirty="0" sz="750" spc="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TE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RC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IROS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2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Out°os</a:t>
                      </a:r>
                      <a:r>
                        <a:rPr dirty="0" sz="75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4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262445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9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50165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19.000,00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7625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44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19.000,00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5684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Municipa</a:t>
                      </a:r>
                      <a:r>
                        <a:rPr dirty="0" sz="750" spc="-1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50" spc="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7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Obra</a:t>
                      </a:r>
                      <a:r>
                        <a:rPr dirty="0" sz="750" spc="-114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latin typeface="Arial MT"/>
                          <a:cs typeface="Arial MT"/>
                        </a:rPr>
                        <a:t>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43204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1.0*2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>
                    <a:lnB w="9525">
                      <a:solidFill>
                        <a:srgbClr val="57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nfraestruture.</a:t>
                      </a: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750" spc="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sax'ime</a:t>
                      </a:r>
                      <a:r>
                        <a:rPr dirty="0" sz="750" spc="19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taCáO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>
                    <a:lnB w="9525">
                      <a:solidFill>
                        <a:srgbClr val="57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575B5B"/>
                      </a:solidFill>
                      <a:prstDash val="solid"/>
                    </a:lnB>
                  </a:tcPr>
                </a:tc>
              </a:tr>
              <a:tr h="106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575B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575B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ts val="745"/>
                        </a:lnSpc>
                      </a:pPr>
                      <a:r>
                        <a:rPr dirty="0" sz="750" spc="-6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+*</a:t>
                      </a:r>
                      <a:r>
                        <a:rPr dirty="0" sz="75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9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,.-</a:t>
                      </a:r>
                      <a:r>
                        <a:rPr dirty="0" sz="75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..</a:t>
                      </a:r>
                      <a:r>
                        <a:rPr dirty="0" sz="750" spc="16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750" spc="235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4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z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9525">
                      <a:solidFill>
                        <a:srgbClr val="575B5B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630422" y="1421482"/>
            <a:ext cx="6173470" cy="0"/>
          </a:xfrm>
          <a:custGeom>
            <a:avLst/>
            <a:gdLst/>
            <a:ahLst/>
            <a:cxnLst/>
            <a:rect l="l" t="t" r="r" b="b"/>
            <a:pathLst>
              <a:path w="6173470" h="0">
                <a:moveTo>
                  <a:pt x="0" y="0"/>
                </a:moveTo>
                <a:lnTo>
                  <a:pt x="6173266" y="0"/>
                </a:lnTo>
              </a:path>
            </a:pathLst>
          </a:custGeom>
          <a:ln w="9141">
            <a:solidFill>
              <a:srgbClr val="484F4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62086" y="8696494"/>
            <a:ext cx="402008" cy="6703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50539" y="2084233"/>
            <a:ext cx="2673964" cy="20720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33969" y="2846015"/>
            <a:ext cx="5950941" cy="262052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94880" y="4924154"/>
            <a:ext cx="3395752" cy="85319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514434" y="487790"/>
            <a:ext cx="2935605" cy="531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solidFill>
                  <a:srgbClr val="232323"/>
                </a:solidFill>
                <a:latin typeface="Arial MT"/>
                <a:cs typeface="Arial MT"/>
              </a:rPr>
              <a:t>PREFEITURA</a:t>
            </a:r>
            <a:r>
              <a:rPr dirty="0" sz="1050" spc="3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0E0E0E"/>
                </a:solidFill>
                <a:latin typeface="Arial MT"/>
                <a:cs typeface="Arial MT"/>
              </a:rPr>
              <a:t>MUNICIPAL</a:t>
            </a:r>
            <a:r>
              <a:rPr dirty="0" sz="1050" spc="28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1050" spc="18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SEROPEDICA</a:t>
            </a:r>
            <a:endParaRPr sz="1050">
              <a:latin typeface="Arial MT"/>
              <a:cs typeface="Arial MT"/>
            </a:endParaRPr>
          </a:p>
          <a:p>
            <a:pPr marL="12700" marR="1854200" indent="3175">
              <a:lnSpc>
                <a:spcPct val="128000"/>
              </a:lnSpc>
              <a:spcBef>
                <a:spcPts val="420"/>
              </a:spcBef>
            </a:pP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Rua</a:t>
            </a:r>
            <a:r>
              <a:rPr dirty="0" sz="750" spc="7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Maria</a:t>
            </a:r>
            <a:r>
              <a:rPr dirty="0" sz="750" spc="8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Lourenço,</a:t>
            </a:r>
            <a:r>
              <a:rPr dirty="0" sz="750" spc="7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111111"/>
                </a:solidFill>
                <a:latin typeface="Arial MT"/>
                <a:cs typeface="Arial MT"/>
              </a:rPr>
              <a:t>18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Fazenda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020288" y="1650269"/>
            <a:ext cx="34544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Decreto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438919" y="1650269"/>
            <a:ext cx="5454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°</a:t>
            </a:r>
            <a:r>
              <a:rPr dirty="0" sz="750" spc="-2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2735</a:t>
            </a:r>
            <a:r>
              <a:rPr dirty="0" sz="75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75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1F1F1F"/>
                </a:solidFill>
                <a:latin typeface="Arial MT"/>
                <a:cs typeface="Arial MT"/>
              </a:rPr>
              <a:t>*ü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053763" y="1650269"/>
            <a:ext cx="66738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de</a:t>
            </a:r>
            <a:r>
              <a:rPr dirty="0" sz="750" spc="18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81818"/>
                </a:solidFill>
                <a:latin typeface="Arial MT"/>
                <a:cs typeface="Arial MT"/>
              </a:rPr>
              <a:t>ag</a:t>
            </a:r>
            <a:r>
              <a:rPr dirty="0" sz="750" spc="-10">
                <a:solidFill>
                  <a:srgbClr val="212121"/>
                </a:solidFill>
                <a:latin typeface="Arial MT"/>
                <a:cs typeface="Arial MT"/>
              </a:rPr>
              <a:t>os:o.</a:t>
            </a:r>
            <a:r>
              <a:rPr dirty="0" sz="750" spc="4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0F0F0F"/>
                </a:solidFill>
                <a:latin typeface="Arial MT"/>
                <a:cs typeface="Arial MT"/>
              </a:rPr>
              <a:t>2?2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04790" y="3250008"/>
            <a:ext cx="3036570" cy="398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3540" algn="l"/>
              </a:tabLst>
            </a:pPr>
            <a:r>
              <a:rPr dirty="0" u="sng" sz="750">
                <a:solidFill>
                  <a:srgbClr val="333333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-30">
                <a:solidFill>
                  <a:srgbClr val="333333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13131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15">
                <a:solidFill>
                  <a:srgbClr val="313131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50">
                <a:solidFill>
                  <a:srgbClr val="545454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>
                <a:solidFill>
                  <a:srgbClr val="545454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	</a:t>
            </a:r>
            <a:r>
              <a:rPr dirty="0" u="sng" sz="750">
                <a:solidFill>
                  <a:srgbClr val="3D3D3D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-15">
                <a:solidFill>
                  <a:srgbClr val="3D3D3D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B2B2B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-20">
                <a:solidFill>
                  <a:srgbClr val="2B2B2B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50">
                <a:solidFill>
                  <a:srgbClr val="2D2D2D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A</a:t>
            </a:r>
            <a:r>
              <a:rPr dirty="0" u="sng" sz="750" spc="500">
                <a:solidFill>
                  <a:srgbClr val="2D2D2D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750">
              <a:latin typeface="Arial MT"/>
              <a:cs typeface="Arial MT"/>
            </a:endParaRPr>
          </a:p>
          <a:p>
            <a:pPr marL="309245">
              <a:lnSpc>
                <a:spcPct val="100000"/>
              </a:lnSpc>
            </a:pPr>
            <a:r>
              <a:rPr dirty="0" sz="750" spc="-45">
                <a:solidFill>
                  <a:srgbClr val="1F1F1F"/>
                </a:solidFill>
                <a:latin typeface="Arial MT"/>
                <a:cs typeface="Arial MT"/>
              </a:rPr>
              <a:t>Ar!igO</a:t>
            </a:r>
            <a:r>
              <a:rPr dirty="0" sz="750" spc="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1”</a:t>
            </a:r>
            <a:r>
              <a:rPr dirty="0" sz="75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-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Fica</a:t>
            </a:r>
            <a:r>
              <a:rPr dirty="0" sz="750" spc="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757575"/>
                </a:solidFill>
                <a:latin typeface="Arial MT"/>
                <a:cs typeface="Arial MT"/>
              </a:rPr>
              <a:t>a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h..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rio</a:t>
            </a:r>
            <a:r>
              <a:rPr dirty="0" sz="750" spc="-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 spc="-30">
                <a:solidFill>
                  <a:srgbClr val="2A2A2A"/>
                </a:solidFill>
                <a:latin typeface="Arial MT"/>
                <a:cs typeface="Arial MT"/>
              </a:rPr>
              <a:t>ürecii.o</a:t>
            </a:r>
            <a:r>
              <a:rPr dirty="0" sz="750" spc="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64646"/>
                </a:solidFill>
                <a:latin typeface="Arial MT"/>
                <a:cs typeface="Arial MT"/>
              </a:rPr>
              <a:t>su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plen</a:t>
            </a:r>
            <a:r>
              <a:rPr dirty="0" sz="750" spc="-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70">
                <a:solidFill>
                  <a:srgbClr val="282828"/>
                </a:solidFill>
                <a:latin typeface="Arial MT"/>
                <a:cs typeface="Arial MT"/>
              </a:rPr>
              <a:t>e</a:t>
            </a:r>
            <a:r>
              <a:rPr dirty="0" sz="750" spc="-1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F3F3F"/>
                </a:solidFill>
                <a:latin typeface="Arial MT"/>
                <a:cs typeface="Arial MT"/>
              </a:rPr>
              <a:t>o:ar</a:t>
            </a:r>
            <a:r>
              <a:rPr dirty="0" sz="750" spc="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1A1A1A"/>
                </a:solidFill>
                <a:latin typeface="Arial MT"/>
                <a:cs typeface="Arial MT"/>
              </a:rPr>
              <a:t>sEgri</a:t>
            </a:r>
            <a:r>
              <a:rPr dirty="0" sz="750" spc="-20">
                <a:solidFill>
                  <a:srgbClr val="131313"/>
                </a:solidFill>
                <a:latin typeface="Arial MT"/>
                <a:cs typeface="Arial MT"/>
              </a:rPr>
              <a:t>intes</a:t>
            </a:r>
            <a:r>
              <a:rPr dirty="0" sz="75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 spc="-60">
                <a:solidFill>
                  <a:srgbClr val="0E0E0E"/>
                </a:solidFill>
                <a:latin typeface="Arial MT"/>
                <a:cs typeface="Arial MT"/>
              </a:rPr>
              <a:t>cm(aCÊ'es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62152" y="4357004"/>
            <a:ext cx="2495550" cy="36258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750"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225"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Suplementad</a:t>
            </a:r>
            <a:r>
              <a:rPr dirty="0" u="sng" sz="750" spc="-50"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as</a:t>
            </a:r>
            <a:endParaRPr sz="75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65"/>
              </a:spcBef>
            </a:pPr>
            <a:r>
              <a:rPr dirty="0" sz="900">
                <a:latin typeface="Arial MT"/>
                <a:cs typeface="Arial MT"/>
              </a:rPr>
              <a:t>PREFEITURA</a:t>
            </a:r>
            <a:r>
              <a:rPr dirty="0" sz="900" spc="1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140">
                <a:latin typeface="Arial MT"/>
                <a:cs typeface="Arial MT"/>
              </a:rPr>
              <a:t> </a:t>
            </a:r>
            <a:r>
              <a:rPr dirty="0" sz="900" b="1">
                <a:solidFill>
                  <a:srgbClr val="111111"/>
                </a:solidFill>
                <a:latin typeface="Arial"/>
                <a:cs typeface="Arial"/>
              </a:rPr>
              <a:t>DE</a:t>
            </a:r>
            <a:r>
              <a:rPr dirty="0" sz="900" spc="9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SEROPEDICA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758947" y="4740443"/>
          <a:ext cx="6107430" cy="2515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6275"/>
                <a:gridCol w="2563495"/>
                <a:gridCol w="2139950"/>
                <a:gridCol w="652145"/>
              </a:tblGrid>
              <a:tr h="214629">
                <a:tc>
                  <a:txBody>
                    <a:bodyPr/>
                    <a:lstStyle/>
                    <a:p>
                      <a:pPr marL="34925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ts val="83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Fazenda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0640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?</a:t>
                      </a:r>
                      <a:r>
                        <a:rPr dirty="0" sz="750" spc="-3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3.9.0</a:t>
                      </a:r>
                      <a:r>
                        <a:rPr dirty="0" sz="750" spc="-1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94.00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9906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INDENIZA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703" sz="1125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RE</a:t>
                      </a:r>
                      <a:r>
                        <a:rPr dirty="0" baseline="3703" sz="1125" spc="-1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STITUIGOES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107950"/>
                </a:tc>
                <a:tc>
                  <a:txBody>
                    <a:bodyPr/>
                    <a:lstStyle/>
                    <a:p>
                      <a:pPr marL="52705" marR="70485" indent="457200">
                        <a:lnSpc>
                          <a:spcPct val="141300"/>
                        </a:lnSpc>
                        <a:spcBef>
                          <a:spcPts val="409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5">
                          <a:latin typeface="Arial MT"/>
                          <a:cs typeface="Arial MT"/>
                        </a:rPr>
                        <a:t>V.nem.ados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õe 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2069"/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1?</a:t>
                      </a:r>
                      <a:r>
                        <a:rPr dirty="0" sz="750" spc="-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OOG</a:t>
                      </a:r>
                      <a:r>
                        <a:rPr dirty="0" sz="750" spc="254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20447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19.000,00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99060"/>
                </a:tc>
              </a:tr>
              <a:tr h="319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41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101600">
                        <a:lnSpc>
                          <a:spcPct val="10000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4135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19.000,00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?.OU</a:t>
                      </a:r>
                      <a:r>
                        <a:rPr dirty="0" sz="75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*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oricacüo</a:t>
                      </a:r>
                      <a:r>
                        <a:rPr dirty="0" sz="750" spc="-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B2sioa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!</a:t>
                      </a: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7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RN</a:t>
                      </a:r>
                      <a:r>
                        <a:rPr dirty="0" sz="7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B</a:t>
                      </a:r>
                      <a:r>
                        <a:rPr dirty="0" sz="750" spc="-114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)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6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ü.</a:t>
                      </a:r>
                      <a:r>
                        <a:rPr dirty="0" sz="750" spc="-6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750" spc="-6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.9.0.^U4</a:t>
                      </a:r>
                      <a:r>
                        <a:rPr dirty="0" sz="750" spc="9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Cortra:ace</a:t>
                      </a:r>
                      <a:r>
                        <a:rPr dirty="0" sz="750" spc="-1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750" spc="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d-</a:t>
                      </a:r>
                      <a:r>
                        <a:rPr dirty="0" sz="750" spc="1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750" spc="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ce</a:t>
                      </a:r>
                      <a:r>
                        <a:rPr dirty="0" sz="750" spc="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Aoo:'o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Ensino</a:t>
                      </a:r>
                      <a:r>
                        <a:rPr dirty="0" sz="750" spc="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uridame</a:t>
                      </a:r>
                      <a:r>
                        <a:rPr dirty="0" sz="750" spc="-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stan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5327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50" spc="-1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ran</a:t>
                      </a:r>
                      <a:r>
                        <a:rPr dirty="0" sz="750" spc="-1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sferên-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ias</a:t>
                      </a:r>
                      <a:r>
                        <a:rPr dirty="0" sz="750" spc="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FL</a:t>
                      </a:r>
                      <a:r>
                        <a:rPr dirty="0" sz="750" spc="-1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NDEB</a:t>
                      </a:r>
                      <a:r>
                        <a:rPr dirty="0" sz="750" spc="6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lnJDcs‹c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1.24C.úGÚ.Ü0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i="1">
                          <a:solidFill>
                            <a:srgbClr val="595959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50" spc="170" i="1">
                          <a:solidFill>
                            <a:srgbClr val="59595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RJ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1.240.000.00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1.240.000.00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6256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01.13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Municip</a:t>
                      </a:r>
                      <a:r>
                        <a:rPr dirty="0" sz="750" spc="-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Serviços 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Pú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blicos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1940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2."xS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r>
                        <a:rPr dirty="0" sz="750" spc="4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.9OJ0U3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7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fv1anri</a:t>
                      </a:r>
                      <a:r>
                        <a:rPr dirty="0" sz="750" spc="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encáo</a:t>
                      </a:r>
                      <a:r>
                        <a:rPr dirty="0" sz="750" spc="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Operac.onalizacáo</a:t>
                      </a:r>
                      <a:r>
                        <a:rPr dirty="0" sz="75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-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S°.cre!ária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OUTCOS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CONSUMO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516255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Re’/alties</a:t>
                      </a:r>
                      <a:r>
                        <a:rPr dirty="0" sz="750" spc="5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Un</a:t>
                      </a:r>
                      <a:r>
                        <a:rPr dirty="0" sz="750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5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29209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2.217.†ü0.00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540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25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2.217.000,00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7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750" spc="5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2.217.000,00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276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810"/>
                        </a:lnSpc>
                        <a:spcBef>
                          <a:spcPts val="9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8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uplementado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1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3.476.000.00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1096008" y="7310304"/>
            <a:ext cx="5532120" cy="27559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750" spc="-25">
                <a:solidFill>
                  <a:srgbClr val="282828"/>
                </a:solidFill>
                <a:latin typeface="Arial MT"/>
                <a:cs typeface="Arial MT"/>
              </a:rPr>
              <a:t>Ar*igo</a:t>
            </a:r>
            <a:r>
              <a:rPr dirty="0" sz="750" spc="-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2’</a:t>
            </a:r>
            <a:r>
              <a:rPr dirty="0" sz="750" spc="6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B2B2B"/>
                </a:solidFill>
                <a:latin typeface="Arial MT"/>
                <a:cs typeface="Arial MT"/>
              </a:rPr>
              <a:t>-</a:t>
            </a:r>
            <a:r>
              <a:rPr dirty="0" sz="750" spc="-3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As</a:t>
            </a: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45">
                <a:solidFill>
                  <a:srgbClr val="0A0A0A"/>
                </a:solidFill>
                <a:latin typeface="Arial MT"/>
                <a:cs typeface="Arial MT"/>
              </a:rPr>
              <a:t>des°gesas</a:t>
            </a:r>
            <a:r>
              <a:rPr dirty="0" sz="750" spc="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õecorreü:es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da</a:t>
            </a:r>
            <a:r>
              <a:rPr dirty="0" sz="75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aõerturü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do</a:t>
            </a:r>
            <a:r>
              <a:rPr dirty="0" sz="75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presente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crédito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lemeütar.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0F0F0F"/>
                </a:solidFill>
                <a:latin typeface="Arial MT"/>
                <a:cs typeface="Arial MT"/>
              </a:rPr>
              <a:t>Eerãc</a:t>
            </a:r>
            <a:r>
              <a:rPr dirty="0" sz="75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A0A0A"/>
                </a:solidFill>
                <a:latin typeface="Arial MT"/>
                <a:cs typeface="Arial MT"/>
              </a:rPr>
              <a:t>cobertas</a:t>
            </a:r>
            <a:r>
              <a:rPr dirty="0" sz="750" spc="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som</a:t>
            </a:r>
            <a:r>
              <a:rPr dirty="0" sz="750" spc="-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recursos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75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55">
                <a:solidFill>
                  <a:srgbClr val="1C1C1C"/>
                </a:solidFill>
                <a:latin typeface="Arial MT"/>
                <a:cs typeface="Arial MT"/>
              </a:rPr>
              <a:t>qu-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°</a:t>
            </a:r>
            <a:r>
              <a:rPr dirty="0" sz="75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trüta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o</a:t>
            </a:r>
            <a:r>
              <a:rPr dirty="0" sz="75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50">
                <a:latin typeface="Arial MT"/>
                <a:cs typeface="Arial MT"/>
              </a:rPr>
              <a:t>Atue</a:t>
            </a:r>
            <a:endParaRPr sz="750">
              <a:latin typeface="Arial MT"/>
              <a:cs typeface="Arial MT"/>
            </a:endParaRPr>
          </a:p>
          <a:p>
            <a:pPr marL="445134">
              <a:lnSpc>
                <a:spcPct val="100000"/>
              </a:lnSpc>
              <a:spcBef>
                <a:spcPts val="85"/>
              </a:spcBef>
            </a:pP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^3</a:t>
            </a:r>
            <a:r>
              <a:rPr dirty="0" sz="75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61616"/>
                </a:solidFill>
                <a:latin typeface="Arial MT"/>
                <a:cs typeface="Arial MT"/>
              </a:rPr>
              <a:t>parãgrüfo</a:t>
            </a:r>
            <a:r>
              <a:rPr dirty="0" sz="750" spc="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1'</a:t>
            </a:r>
            <a:r>
              <a:rPr dirty="0" sz="750" spc="9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da</a:t>
            </a:r>
            <a:r>
              <a:rPr dirty="0" sz="750" spc="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rei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E0E0E"/>
                </a:solidFill>
                <a:latin typeface="Arial MT"/>
                <a:cs typeface="Arial MT"/>
              </a:rPr>
              <a:t>Federal</a:t>
            </a:r>
            <a:r>
              <a:rPr dirty="0" sz="750" spc="2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N’</a:t>
            </a:r>
            <a:r>
              <a:rPr dirty="0" sz="750" spc="7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4.?20.'64.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Inciso</a:t>
            </a:r>
            <a:r>
              <a:rPr dirty="0" sz="750" spc="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B2B2B"/>
                </a:solidFill>
                <a:latin typeface="Arial MT"/>
                <a:cs typeface="Arial MT"/>
              </a:rPr>
              <a:t>III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909282" y="7648532"/>
            <a:ext cx="152463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6865" marR="5080" indent="-304800">
              <a:lnSpc>
                <a:spcPct val="146600"/>
              </a:lnSpc>
              <a:spcBef>
                <a:spcPts val="100"/>
              </a:spcBef>
            </a:pPr>
            <a:r>
              <a:rPr dirty="0" sz="750" spc="-10">
                <a:solidFill>
                  <a:srgbClr val="1F1F1F"/>
                </a:solidFill>
                <a:latin typeface="Arial MT"/>
                <a:cs typeface="Arial MT"/>
              </a:rPr>
              <a:t>Inciso.</a:t>
            </a:r>
            <a:r>
              <a:rPr dirty="0" sz="750" spc="9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II</a:t>
            </a:r>
            <a:r>
              <a:rPr dirty="0" sz="750" spc="-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-</a:t>
            </a:r>
            <a:r>
              <a:rPr dirty="0" sz="75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65">
                <a:solidFill>
                  <a:srgbClr val="0A0A0A"/>
                </a:solidFill>
                <a:latin typeface="Arial MT"/>
                <a:cs typeface="Arial MT"/>
              </a:rPr>
              <a:t>E</a:t>
            </a:r>
            <a:r>
              <a:rPr dirty="0" sz="750" spc="-114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x.es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so</a:t>
            </a:r>
            <a:r>
              <a:rPr dirty="0" sz="75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ôe</a:t>
            </a:r>
            <a:r>
              <a:rPr dirty="0" sz="750" spc="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Arrecadação:</a:t>
            </a:r>
            <a:r>
              <a:rPr dirty="0" sz="7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III</a:t>
            </a:r>
            <a:r>
              <a:rPr dirty="0" sz="750" spc="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-</a:t>
            </a:r>
            <a:r>
              <a:rPr dirty="0" sz="750" spc="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Anulaç</a:t>
            </a:r>
            <a:r>
              <a:rPr dirty="0" sz="750" spc="-14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ao</a:t>
            </a:r>
            <a:r>
              <a:rPr dirty="0" sz="750" spc="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d*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0A0A0A"/>
                </a:solidFill>
                <a:latin typeface="Arial MT"/>
                <a:cs typeface="Arial MT"/>
              </a:rPr>
              <a:t>Do*ac</a:t>
            </a:r>
            <a:r>
              <a:rPr dirty="0" sz="750" spc="-10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áo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74334" y="7990699"/>
            <a:ext cx="2492375" cy="345440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u="sng" sz="75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Dotacões</a:t>
            </a:r>
            <a:r>
              <a:rPr dirty="0" u="sng" sz="750" spc="175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1A1A1A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An</a:t>
            </a:r>
            <a:r>
              <a:rPr dirty="0" u="sng" sz="750" spc="-1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uladas</a:t>
            </a:r>
            <a:r>
              <a:rPr dirty="0" u="sng" sz="750" spc="50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3975">
              <a:lnSpc>
                <a:spcPct val="100000"/>
              </a:lnSpc>
              <a:spcBef>
                <a:spcPts val="290"/>
              </a:spcBef>
            </a:pPr>
            <a:r>
              <a:rPr dirty="0" sz="900" b="1">
                <a:latin typeface="Arial"/>
                <a:cs typeface="Arial"/>
              </a:rPr>
              <a:t>PREFEITURA</a:t>
            </a:r>
            <a:r>
              <a:rPr dirty="0" sz="900" spc="75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MUNICIPAL</a:t>
            </a:r>
            <a:r>
              <a:rPr dirty="0" sz="900" spc="95" b="1"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161616"/>
                </a:solidFill>
                <a:latin typeface="Arial"/>
                <a:cs typeface="Arial"/>
              </a:rPr>
              <a:t>DE</a:t>
            </a:r>
            <a:r>
              <a:rPr dirty="0" sz="900" spc="3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SEROPEDICA</a:t>
            </a:r>
            <a:endParaRPr sz="9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914627" y="7639393"/>
            <a:ext cx="685165" cy="36703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750" spc="-20">
                <a:latin typeface="Arial MT"/>
                <a:cs typeface="Arial MT"/>
              </a:rPr>
              <a:t>RS&amp;476.00O0G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Arial MT"/>
                <a:cs typeface="Arial MT"/>
              </a:rPr>
              <a:t>$3.476.UC0,C0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4378" y="615519"/>
            <a:ext cx="676104" cy="65208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66968" y="9517695"/>
            <a:ext cx="4531995" cy="0"/>
          </a:xfrm>
          <a:custGeom>
            <a:avLst/>
            <a:gdLst/>
            <a:ahLst/>
            <a:cxnLst/>
            <a:rect l="l" t="t" r="r" b="b"/>
            <a:pathLst>
              <a:path w="4531995" h="0">
                <a:moveTo>
                  <a:pt x="0" y="0"/>
                </a:moveTo>
                <a:lnTo>
                  <a:pt x="4531732" y="0"/>
                </a:lnTo>
              </a:path>
            </a:pathLst>
          </a:custGeom>
          <a:ln w="9141">
            <a:solidFill>
              <a:srgbClr val="57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41468" y="5559479"/>
            <a:ext cx="1806575" cy="0"/>
          </a:xfrm>
          <a:custGeom>
            <a:avLst/>
            <a:gdLst/>
            <a:ahLst/>
            <a:cxnLst/>
            <a:rect l="l" t="t" r="r" b="b"/>
            <a:pathLst>
              <a:path w="1806575" h="0">
                <a:moveTo>
                  <a:pt x="0" y="0"/>
                </a:moveTo>
                <a:lnTo>
                  <a:pt x="1805992" y="0"/>
                </a:lnTo>
              </a:path>
            </a:pathLst>
          </a:custGeom>
          <a:ln w="9141">
            <a:solidFill>
              <a:srgbClr val="4F54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27376" y="1435195"/>
            <a:ext cx="6164580" cy="0"/>
          </a:xfrm>
          <a:custGeom>
            <a:avLst/>
            <a:gdLst/>
            <a:ahLst/>
            <a:cxnLst/>
            <a:rect l="l" t="t" r="r" b="b"/>
            <a:pathLst>
              <a:path w="6164580" h="0">
                <a:moveTo>
                  <a:pt x="0" y="0"/>
                </a:moveTo>
                <a:lnTo>
                  <a:pt x="6164130" y="0"/>
                </a:lnTo>
              </a:path>
            </a:pathLst>
          </a:custGeom>
          <a:ln w="12188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32331" y="5049085"/>
            <a:ext cx="3965263" cy="4534122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477366" y="527402"/>
            <a:ext cx="2933065" cy="535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solidFill>
                  <a:srgbClr val="181818"/>
                </a:solidFill>
                <a:latin typeface="Arial MT"/>
                <a:cs typeface="Arial MT"/>
              </a:rPr>
              <a:t>PREFEITURA</a:t>
            </a:r>
            <a:r>
              <a:rPr dirty="0" sz="1050" spc="35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0A0A0A"/>
                </a:solidFill>
                <a:latin typeface="Arial MT"/>
                <a:cs typeface="Arial MT"/>
              </a:rPr>
              <a:t>MUNICIPAL</a:t>
            </a:r>
            <a:r>
              <a:rPr dirty="0" sz="1050" spc="28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1050" spc="18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SEROPEDICA</a:t>
            </a:r>
            <a:endParaRPr sz="1050">
              <a:latin typeface="Arial MT"/>
              <a:cs typeface="Arial MT"/>
            </a:endParaRPr>
          </a:p>
          <a:p>
            <a:pPr marL="12700" marR="1854835" indent="635">
              <a:lnSpc>
                <a:spcPct val="120000"/>
              </a:lnSpc>
              <a:spcBef>
                <a:spcPts val="450"/>
              </a:spcBef>
            </a:pPr>
            <a:r>
              <a:rPr dirty="0" sz="800" spc="-55">
                <a:latin typeface="Arial MT"/>
                <a:cs typeface="Arial MT"/>
              </a:rPr>
              <a:t>Qua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Maria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Louren</a:t>
            </a:r>
            <a:r>
              <a:rPr dirty="0" sz="800" spc="-14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ço.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18</a:t>
            </a:r>
            <a:r>
              <a:rPr dirty="0" sz="800" spc="50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11111"/>
                </a:solidFill>
                <a:latin typeface="Arial MT"/>
                <a:cs typeface="Arial MT"/>
              </a:rPr>
              <a:t>Fazenda</a:t>
            </a:r>
            <a:r>
              <a:rPr dirty="0" sz="800" spc="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Cax</a:t>
            </a:r>
            <a:r>
              <a:rPr dirty="0" sz="800" spc="-1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73845" y="2137554"/>
            <a:ext cx="249237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u="sng" sz="800" spc="-35">
                <a:solidFill>
                  <a:srgbClr val="181818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Dotaç</a:t>
            </a:r>
            <a:r>
              <a:rPr dirty="0" u="sng" sz="800" spc="-114">
                <a:solidFill>
                  <a:srgbClr val="181818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0C0C0C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ões</a:t>
            </a:r>
            <a:r>
              <a:rPr dirty="0" u="sng" sz="800" spc="10">
                <a:solidFill>
                  <a:srgbClr val="0C0C0C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5244">
              <a:lnSpc>
                <a:spcPct val="100000"/>
              </a:lnSpc>
              <a:spcBef>
                <a:spcPts val="430"/>
              </a:spcBef>
            </a:pPr>
            <a:r>
              <a:rPr dirty="0" sz="800" spc="60">
                <a:latin typeface="Arial MT"/>
                <a:cs typeface="Arial MT"/>
              </a:rPr>
              <a:t>PREFEITURA</a:t>
            </a:r>
            <a:r>
              <a:rPr dirty="0" sz="800" spc="220">
                <a:latin typeface="Arial MT"/>
                <a:cs typeface="Arial MT"/>
              </a:rPr>
              <a:t> </a:t>
            </a:r>
            <a:r>
              <a:rPr dirty="0" sz="800" spc="65">
                <a:latin typeface="Arial MT"/>
                <a:cs typeface="Arial MT"/>
              </a:rPr>
              <a:t>MUNICIPAL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 spc="8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00" spc="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50">
                <a:solidFill>
                  <a:srgbClr val="050505"/>
                </a:solidFill>
                <a:latin typeface="Arial MT"/>
                <a:cs typeface="Arial MT"/>
              </a:rPr>
              <a:t>SEROPEDICA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767303" y="2531625"/>
          <a:ext cx="6102985" cy="17284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5640"/>
                <a:gridCol w="2307590"/>
                <a:gridCol w="2397760"/>
                <a:gridCol w="645795"/>
              </a:tblGrid>
              <a:tr h="301625">
                <a:tc>
                  <a:txBody>
                    <a:bodyPr/>
                    <a:lstStyle/>
                    <a:p>
                      <a:pPr marL="3492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01.08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1.4?2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ts val="885"/>
                        </a:lnSpc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r>
                        <a:rPr dirty="0" sz="80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un</a:t>
                      </a:r>
                      <a:r>
                        <a:rPr dirty="0" sz="800" spc="-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ic</a:t>
                      </a:r>
                      <a:r>
                        <a:rPr dirty="0" sz="800" spc="-1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ipa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Ob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ra</a:t>
                      </a:r>
                      <a:r>
                        <a:rPr dirty="0" sz="800" spc="-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s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97790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dirty="0" sz="800" spc="-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Infra</a:t>
                      </a:r>
                      <a:r>
                        <a:rPr dirty="0" sz="800" spc="-4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strutura.</a:t>
                      </a:r>
                      <a:r>
                        <a:rPr dirty="0" sz="800" spc="4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5">
                          <a:latin typeface="Arial MT"/>
                          <a:cs typeface="Arial MT"/>
                        </a:rPr>
                        <a:t>oa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’imentacüo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4.4.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9.0.5'.DO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6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7696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Ro‘/altics</a:t>
                      </a:r>
                      <a:r>
                        <a:rPr dirty="0" sz="800" spc="8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Uniáo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3238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2.217.00u0,G0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24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349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2.217.000,00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319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90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Edu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412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2.217.000.00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446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4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2.*L</a:t>
                      </a:r>
                      <a:r>
                        <a:rPr dirty="0" sz="800" spc="-7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6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MafJu\encao</a:t>
                      </a:r>
                      <a:r>
                        <a:rPr dirty="0" sz="800" spc="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Opei</a:t>
                      </a:r>
                      <a:r>
                        <a:rPr dirty="0" sz="800" spc="-7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oc.ona.izaÇão</a:t>
                      </a:r>
                      <a:r>
                        <a:rPr dirty="0" sz="800" spc="8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Uriõaões</a:t>
                      </a:r>
                      <a:r>
                        <a:rPr dirty="0" sz="800" spc="8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Acír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nistrali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las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6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3.1.9.G</a:t>
                      </a:r>
                      <a:r>
                        <a:rPr dirty="0" sz="800" spc="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5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OUT</a:t>
                      </a:r>
                      <a:r>
                        <a:rPr dirty="0" sz="80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RATACÃO</a:t>
                      </a:r>
                      <a:r>
                        <a:rPr dirty="0" sz="800" spc="6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00" spc="5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TEIviPO</a:t>
                      </a:r>
                      <a:r>
                        <a:rPr dirty="0" sz="800" spc="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DET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RF1INADÚ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7696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I'roostos</a:t>
                      </a:r>
                      <a:r>
                        <a:rPr dirty="0" sz="800" spc="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Eõ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800" spc="-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.240</a:t>
                      </a:r>
                      <a:r>
                        <a:rPr dirty="0" sz="800" spc="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Atividade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368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1.240.000.00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nidade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368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2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3769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ctr" marL="4445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3.476.000,00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992470" y="4313201"/>
            <a:ext cx="4286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181818"/>
                </a:solidFill>
                <a:latin typeface="Arial MT"/>
                <a:cs typeface="Arial MT"/>
              </a:rPr>
              <a:t>Antçc</a:t>
            </a:r>
            <a:r>
              <a:rPr dirty="0" sz="80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3”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D4D4D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550807" y="4313201"/>
            <a:ext cx="31597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solidFill>
                  <a:srgbClr val="080808"/>
                </a:solidFill>
                <a:latin typeface="Arial MT"/>
                <a:cs typeface="Arial MT"/>
              </a:rPr>
              <a:t>Revogadas</a:t>
            </a:r>
            <a:r>
              <a:rPr dirty="0" sz="800" spc="4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A0A0A"/>
                </a:solidFill>
                <a:latin typeface="Arial MT"/>
                <a:cs typeface="Arial MT"/>
              </a:rPr>
              <a:t>as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61616"/>
                </a:solidFill>
                <a:latin typeface="Arial MT"/>
                <a:cs typeface="Arial MT"/>
              </a:rPr>
              <a:t>disposições</a:t>
            </a:r>
            <a:r>
              <a:rPr dirty="0" sz="800" spc="5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75">
                <a:solidFill>
                  <a:srgbClr val="080808"/>
                </a:solidFill>
                <a:latin typeface="Arial MT"/>
                <a:cs typeface="Arial MT"/>
              </a:rPr>
              <a:t>em</a:t>
            </a:r>
            <a:r>
              <a:rPr dirty="0" sz="800" spc="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cortrãrio.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Publ'que-</a:t>
            </a:r>
            <a:r>
              <a:rPr dirty="0" sz="800" spc="-25">
                <a:latin typeface="Arial MT"/>
                <a:cs typeface="Arial MT"/>
              </a:rPr>
              <a:t>s=..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afixe-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e</a:t>
            </a:r>
            <a:r>
              <a:rPr dirty="0" sz="80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cumpro-</a:t>
            </a:r>
            <a:r>
              <a:rPr dirty="0" sz="800" spc="-25">
                <a:latin typeface="Arial MT"/>
                <a:cs typeface="Arial MT"/>
              </a:rPr>
              <a:t>se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2025-07-23T19:09:22Z</dcterms:created>
  <dcterms:modified xsi:type="dcterms:W3CDTF">2025-07-23T19:09:22Z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2024-08-30T00:00:00Z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