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6737" y="3314954"/>
            <a:ext cx="6423025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3475" y="5988304"/>
            <a:ext cx="5289550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7825" y="2459482"/>
            <a:ext cx="3287077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1597" y="2459482"/>
            <a:ext cx="3287077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345168" y="1194418"/>
            <a:ext cx="6668134" cy="0"/>
          </a:xfrm>
          <a:custGeom>
            <a:avLst/>
            <a:gdLst/>
            <a:ahLst/>
            <a:cxnLst/>
            <a:rect l="l" t="t" r="r" b="b"/>
            <a:pathLst>
              <a:path w="6668134" h="0">
                <a:moveTo>
                  <a:pt x="0" y="0"/>
                </a:moveTo>
                <a:lnTo>
                  <a:pt x="6667527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17" name="bg object 17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383256" y="256176"/>
            <a:ext cx="790560" cy="79056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825" y="427736"/>
            <a:ext cx="6800850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825" y="2459482"/>
            <a:ext cx="6800850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69210" y="9944862"/>
            <a:ext cx="2418080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7825" y="9944862"/>
            <a:ext cx="173799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0680" y="9944862"/>
            <a:ext cx="173799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313540" y="186311"/>
            <a:ext cx="3192780" cy="5695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PREFEITURA MUNICIPAL DE </a:t>
            </a:r>
            <a:r>
              <a:rPr dirty="0" sz="1200" spc="-10" b="1">
                <a:latin typeface="Arial"/>
                <a:cs typeface="Arial"/>
              </a:rPr>
              <a:t>SEROPEDICA</a:t>
            </a:r>
            <a:endParaRPr sz="1200">
              <a:latin typeface="Arial"/>
              <a:cs typeface="Arial"/>
            </a:endParaRPr>
          </a:p>
          <a:p>
            <a:pPr marL="12700" marR="2025650">
              <a:lnSpc>
                <a:spcPct val="125000"/>
              </a:lnSpc>
              <a:spcBef>
                <a:spcPts val="445"/>
              </a:spcBef>
            </a:pPr>
            <a:r>
              <a:rPr dirty="0" sz="800" b="1">
                <a:latin typeface="Arial"/>
                <a:cs typeface="Arial"/>
              </a:rPr>
              <a:t>Rua</a:t>
            </a:r>
            <a:r>
              <a:rPr dirty="0" sz="800" spc="-2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Maria</a:t>
            </a:r>
            <a:r>
              <a:rPr dirty="0" sz="800" spc="-2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Lourenço,</a:t>
            </a:r>
            <a:r>
              <a:rPr dirty="0" sz="800" spc="-25" b="1">
                <a:latin typeface="Arial"/>
                <a:cs typeface="Arial"/>
              </a:rPr>
              <a:t> 18</a:t>
            </a:r>
            <a:r>
              <a:rPr dirty="0" sz="800" b="1">
                <a:latin typeface="Arial"/>
                <a:cs typeface="Arial"/>
              </a:rPr>
              <a:t> Fazenda</a:t>
            </a:r>
            <a:r>
              <a:rPr dirty="0" sz="800" spc="-35" b="1">
                <a:latin typeface="Arial"/>
                <a:cs typeface="Arial"/>
              </a:rPr>
              <a:t> </a:t>
            </a:r>
            <a:r>
              <a:rPr dirty="0" sz="800" spc="-10" b="1">
                <a:latin typeface="Arial"/>
                <a:cs typeface="Arial"/>
              </a:rPr>
              <a:t>Caxias</a:t>
            </a:r>
            <a:endParaRPr sz="800">
              <a:latin typeface="Arial"/>
              <a:cs typeface="Arial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437228" y="2616456"/>
            <a:ext cx="6482080" cy="9658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2225" marR="5080" indent="819150">
              <a:lnSpc>
                <a:spcPct val="1484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PREFEITO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MUNICIPAL,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uso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suas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atribuições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legais,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constitucionais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acordo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com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que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lhe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confere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art.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8º</a:t>
            </a:r>
            <a:r>
              <a:rPr dirty="0" sz="800" spc="18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da</a:t>
            </a:r>
            <a:r>
              <a:rPr dirty="0" sz="800">
                <a:latin typeface="Arial MT"/>
                <a:cs typeface="Arial MT"/>
              </a:rPr>
              <a:t> LEI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Nº </a:t>
            </a:r>
            <a:r>
              <a:rPr dirty="0" sz="800" spc="-10">
                <a:latin typeface="Arial MT"/>
                <a:cs typeface="Arial MT"/>
              </a:rPr>
              <a:t>823/2023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datada</a:t>
            </a:r>
            <a:r>
              <a:rPr dirty="0" sz="800">
                <a:latin typeface="Arial MT"/>
                <a:cs typeface="Arial MT"/>
              </a:rPr>
              <a:t> de </a:t>
            </a:r>
            <a:r>
              <a:rPr dirty="0" sz="800" spc="-10">
                <a:latin typeface="Arial MT"/>
                <a:cs typeface="Arial MT"/>
              </a:rPr>
              <a:t>21/12/2023,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publicada</a:t>
            </a:r>
            <a:r>
              <a:rPr dirty="0" sz="800">
                <a:latin typeface="Arial MT"/>
                <a:cs typeface="Arial MT"/>
              </a:rPr>
              <a:t> em</a:t>
            </a:r>
            <a:r>
              <a:rPr dirty="0" sz="800" spc="2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21/12/2023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445"/>
              </a:spcBef>
            </a:pP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u="sng" sz="800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D</a:t>
            </a:r>
            <a:r>
              <a:rPr dirty="0" u="sng" sz="800" spc="-5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E C</a:t>
            </a:r>
            <a:r>
              <a:rPr dirty="0" u="sng" sz="800" spc="-5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R E T</a:t>
            </a:r>
            <a:r>
              <a:rPr dirty="0" u="sng" sz="800" spc="-5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25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A: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45"/>
              </a:spcBef>
            </a:pPr>
            <a:endParaRPr sz="800">
              <a:latin typeface="Arial MT"/>
              <a:cs typeface="Arial MT"/>
            </a:endParaRPr>
          </a:p>
          <a:p>
            <a:pPr marL="328295">
              <a:lnSpc>
                <a:spcPct val="100000"/>
              </a:lnSpc>
            </a:pPr>
            <a:r>
              <a:rPr dirty="0" sz="800">
                <a:latin typeface="Arial MT"/>
                <a:cs typeface="Arial MT"/>
              </a:rPr>
              <a:t>Artigo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1º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Fica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aberto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crédito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suplementar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seguintes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dotações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4037698" y="1854086"/>
            <a:ext cx="2783840" cy="264795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marL="12700" marR="5080">
              <a:lnSpc>
                <a:spcPts val="919"/>
              </a:lnSpc>
              <a:spcBef>
                <a:spcPts val="160"/>
              </a:spcBef>
            </a:pPr>
            <a:r>
              <a:rPr dirty="0" sz="800">
                <a:latin typeface="Arial MT"/>
                <a:cs typeface="Arial MT"/>
              </a:rPr>
              <a:t>Abre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crédito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suplementar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valor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total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R$80.000,00,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para </a:t>
            </a:r>
            <a:r>
              <a:rPr dirty="0" sz="800">
                <a:latin typeface="Arial MT"/>
                <a:cs typeface="Arial MT"/>
              </a:rPr>
              <a:t>fins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que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especifíca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outras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providências.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5100680" y="1418211"/>
            <a:ext cx="189865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Decreto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Nº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2730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27</a:t>
            </a:r>
            <a:r>
              <a:rPr dirty="0" sz="800" spc="4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204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agosto,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2024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389600" y="4342894"/>
            <a:ext cx="1957070" cy="377825"/>
          </a:xfrm>
          <a:prstGeom prst="rect">
            <a:avLst/>
          </a:prstGeom>
        </p:spPr>
        <p:txBody>
          <a:bodyPr wrap="square" lIns="0" tIns="4699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70"/>
              </a:spcBef>
            </a:pPr>
            <a:r>
              <a:rPr dirty="0" u="sng" sz="80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Dotações</a:t>
            </a:r>
            <a:r>
              <a:rPr dirty="0" u="sng" sz="800" spc="-45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u="sng" sz="800" spc="-1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Suplementadas</a:t>
            </a:r>
            <a:endParaRPr sz="800">
              <a:latin typeface="Arial"/>
              <a:cs typeface="Arial"/>
            </a:endParaRPr>
          </a:p>
          <a:p>
            <a:pPr marL="60325">
              <a:lnSpc>
                <a:spcPct val="100000"/>
              </a:lnSpc>
              <a:spcBef>
                <a:spcPts val="340"/>
              </a:spcBef>
            </a:pPr>
            <a:r>
              <a:rPr dirty="0" sz="1000" b="1">
                <a:latin typeface="Arial"/>
                <a:cs typeface="Arial"/>
              </a:rPr>
              <a:t>FUNDO</a:t>
            </a:r>
            <a:r>
              <a:rPr dirty="0" sz="1000" spc="-35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MUNICIPAL</a:t>
            </a:r>
            <a:r>
              <a:rPr dirty="0" sz="1000" spc="-30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DE</a:t>
            </a:r>
            <a:r>
              <a:rPr dirty="0" sz="1000" spc="-30" b="1">
                <a:latin typeface="Arial"/>
                <a:cs typeface="Arial"/>
              </a:rPr>
              <a:t> </a:t>
            </a:r>
            <a:r>
              <a:rPr dirty="0" sz="1000" spc="-10" b="1">
                <a:latin typeface="Arial"/>
                <a:cs typeface="Arial"/>
              </a:rPr>
              <a:t>SAÚDE</a:t>
            </a:r>
            <a:endParaRPr sz="1000">
              <a:latin typeface="Arial"/>
              <a:cs typeface="Arial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513440" y="4661283"/>
            <a:ext cx="619125" cy="558800"/>
          </a:xfrm>
          <a:prstGeom prst="rect">
            <a:avLst/>
          </a:prstGeom>
        </p:spPr>
        <p:txBody>
          <a:bodyPr wrap="square" lIns="0" tIns="717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65"/>
              </a:spcBef>
            </a:pPr>
            <a:r>
              <a:rPr dirty="0" sz="800" spc="-10" b="1">
                <a:latin typeface="Arial"/>
                <a:cs typeface="Arial"/>
              </a:rPr>
              <a:t>05.22</a:t>
            </a:r>
            <a:endParaRPr sz="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464"/>
              </a:spcBef>
            </a:pPr>
            <a:r>
              <a:rPr dirty="0" sz="800" spc="-10">
                <a:latin typeface="Arial MT"/>
                <a:cs typeface="Arial MT"/>
              </a:rPr>
              <a:t>2.020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90"/>
              </a:spcBef>
            </a:pPr>
            <a:r>
              <a:rPr dirty="0" sz="800" spc="-10">
                <a:latin typeface="Arial MT"/>
                <a:cs typeface="Arial MT"/>
              </a:rPr>
              <a:t>3.3.9.0.39.05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313540" y="4661283"/>
            <a:ext cx="2763520" cy="558800"/>
          </a:xfrm>
          <a:prstGeom prst="rect">
            <a:avLst/>
          </a:prstGeom>
        </p:spPr>
        <p:txBody>
          <a:bodyPr wrap="square" lIns="0" tIns="717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65"/>
              </a:spcBef>
            </a:pPr>
            <a:r>
              <a:rPr dirty="0" sz="800" b="1">
                <a:latin typeface="Arial"/>
                <a:cs typeface="Arial"/>
              </a:rPr>
              <a:t>Fundo</a:t>
            </a:r>
            <a:r>
              <a:rPr dirty="0" sz="800" spc="-20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Municipal</a:t>
            </a:r>
            <a:r>
              <a:rPr dirty="0" sz="800" spc="-1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de</a:t>
            </a:r>
            <a:r>
              <a:rPr dirty="0" sz="800" spc="-15" b="1">
                <a:latin typeface="Arial"/>
                <a:cs typeface="Arial"/>
              </a:rPr>
              <a:t> </a:t>
            </a:r>
            <a:r>
              <a:rPr dirty="0" sz="800" spc="-10" b="1">
                <a:latin typeface="Arial"/>
                <a:cs typeface="Arial"/>
              </a:rPr>
              <a:t>Saúde</a:t>
            </a:r>
            <a:endParaRPr sz="800">
              <a:latin typeface="Arial"/>
              <a:cs typeface="Arial"/>
            </a:endParaRPr>
          </a:p>
          <a:p>
            <a:pPr marL="12700" marR="5080">
              <a:lnSpc>
                <a:spcPct val="140600"/>
              </a:lnSpc>
              <a:spcBef>
                <a:spcPts val="75"/>
              </a:spcBef>
            </a:pPr>
            <a:r>
              <a:rPr dirty="0" sz="800">
                <a:latin typeface="Arial MT"/>
                <a:cs typeface="Arial MT"/>
              </a:rPr>
              <a:t>MANUTENÇÃO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OPERACIONALIZAÇÃO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DO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FMS</a:t>
            </a:r>
            <a:r>
              <a:rPr dirty="0" sz="800">
                <a:latin typeface="Arial MT"/>
                <a:cs typeface="Arial MT"/>
              </a:rPr>
              <a:t> DEMAIS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SERVIÇOS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TERCEIROS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PESSOA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JURÍDICA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6511128" y="5072763"/>
            <a:ext cx="47752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80.000,00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4532986" y="5072763"/>
            <a:ext cx="171450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Recursos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Impostos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Vinculados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Sa</a:t>
            </a:r>
            <a:endParaRPr sz="800">
              <a:latin typeface="Arial MT"/>
              <a:cs typeface="Arial MT"/>
            </a:endParaRPr>
          </a:p>
        </p:txBody>
      </p:sp>
      <p:graphicFrame>
        <p:nvGraphicFramePr>
          <p:cNvPr id="11" name="object 11" descr=""/>
          <p:cNvGraphicFramePr>
            <a:graphicFrameLocks noGrp="1"/>
          </p:cNvGraphicFramePr>
          <p:nvPr/>
        </p:nvGraphicFramePr>
        <p:xfrm>
          <a:off x="4018648" y="5266664"/>
          <a:ext cx="3065145" cy="45529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173605"/>
                <a:gridCol w="815340"/>
              </a:tblGrid>
              <a:tr h="146685">
                <a:tc>
                  <a:txBody>
                    <a:bodyPr/>
                    <a:lstStyle/>
                    <a:p>
                      <a:pPr marL="31750">
                        <a:lnSpc>
                          <a:spcPts val="885"/>
                        </a:lnSpc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885"/>
                        </a:lnSpc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80.000,00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</a:tr>
              <a:tr h="17145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da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Unidade</a:t>
                      </a:r>
                      <a:r>
                        <a:rPr dirty="0" sz="800" spc="19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80.000,00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4130"/>
                </a:tc>
              </a:tr>
              <a:tr h="137160">
                <a:tc>
                  <a:txBody>
                    <a:bodyPr/>
                    <a:lstStyle/>
                    <a:p>
                      <a:pPr marL="430530">
                        <a:lnSpc>
                          <a:spcPts val="869"/>
                        </a:lnSpc>
                        <a:spcBef>
                          <a:spcPts val="115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Valor</a:t>
                      </a:r>
                      <a:r>
                        <a:rPr dirty="0" sz="800" spc="-3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Suplementado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4605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869"/>
                        </a:lnSpc>
                        <a:spcBef>
                          <a:spcPts val="11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80.000,00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4605"/>
                </a:tc>
              </a:tr>
            </a:tbl>
          </a:graphicData>
        </a:graphic>
      </p:graphicFrame>
      <p:sp>
        <p:nvSpPr>
          <p:cNvPr id="12" name="object 12" descr=""/>
          <p:cNvSpPr txBox="1"/>
          <p:nvPr/>
        </p:nvSpPr>
        <p:spPr>
          <a:xfrm>
            <a:off x="845297" y="5775835"/>
            <a:ext cx="5988685" cy="2921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80695" marR="5080" indent="-468630">
              <a:lnSpc>
                <a:spcPct val="1094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Artigo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2º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7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despesas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decorrentes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abertura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presente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crédito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suplementar,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serão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cobertas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com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recursos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que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trata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Artigo </a:t>
            </a:r>
            <a:r>
              <a:rPr dirty="0" sz="800">
                <a:latin typeface="Arial MT"/>
                <a:cs typeface="Arial MT"/>
              </a:rPr>
              <a:t>43</a:t>
            </a:r>
            <a:r>
              <a:rPr dirty="0" sz="800" spc="-10">
                <a:latin typeface="Arial MT"/>
                <a:cs typeface="Arial MT"/>
              </a:rPr>
              <a:t> parágrafo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1º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Lei</a:t>
            </a:r>
            <a:r>
              <a:rPr dirty="0" sz="800" spc="-10">
                <a:latin typeface="Arial MT"/>
                <a:cs typeface="Arial MT"/>
              </a:rPr>
              <a:t> Federal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Nº</a:t>
            </a:r>
            <a:r>
              <a:rPr dirty="0" sz="800" spc="-10">
                <a:latin typeface="Arial MT"/>
                <a:cs typeface="Arial MT"/>
              </a:rPr>
              <a:t> 4.320/64,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Inciso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III.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1725744" y="6137785"/>
            <a:ext cx="1661160" cy="3873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42900" marR="5080" indent="-330835">
              <a:lnSpc>
                <a:spcPct val="1484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Inciso: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II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10">
                <a:latin typeface="Arial MT"/>
                <a:cs typeface="Arial MT"/>
              </a:rPr>
              <a:t> Excesso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10">
                <a:latin typeface="Arial MT"/>
                <a:cs typeface="Arial MT"/>
              </a:rPr>
              <a:t> Arrecadação: </a:t>
            </a:r>
            <a:r>
              <a:rPr dirty="0" sz="800">
                <a:latin typeface="Arial MT"/>
                <a:cs typeface="Arial MT"/>
              </a:rPr>
              <a:t>III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 </a:t>
            </a:r>
            <a:r>
              <a:rPr dirty="0" sz="800" spc="-10">
                <a:latin typeface="Arial MT"/>
                <a:cs typeface="Arial MT"/>
              </a:rPr>
              <a:t>Anulação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 </a:t>
            </a:r>
            <a:r>
              <a:rPr dirty="0" sz="800" spc="-10">
                <a:latin typeface="Arial MT"/>
                <a:cs typeface="Arial MT"/>
              </a:rPr>
              <a:t>Dotação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: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389600" y="6505196"/>
            <a:ext cx="1957070" cy="377825"/>
          </a:xfrm>
          <a:prstGeom prst="rect">
            <a:avLst/>
          </a:prstGeom>
        </p:spPr>
        <p:txBody>
          <a:bodyPr wrap="square" lIns="0" tIns="4699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70"/>
              </a:spcBef>
            </a:pPr>
            <a:r>
              <a:rPr dirty="0" u="sng" sz="80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Dotações</a:t>
            </a:r>
            <a:r>
              <a:rPr dirty="0" u="sng" sz="800" spc="-45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u="sng" sz="800" spc="-1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Anuladas</a:t>
            </a:r>
            <a:endParaRPr sz="800">
              <a:latin typeface="Arial"/>
              <a:cs typeface="Arial"/>
            </a:endParaRPr>
          </a:p>
          <a:p>
            <a:pPr marL="60325">
              <a:lnSpc>
                <a:spcPct val="100000"/>
              </a:lnSpc>
              <a:spcBef>
                <a:spcPts val="340"/>
              </a:spcBef>
            </a:pPr>
            <a:r>
              <a:rPr dirty="0" sz="1000" b="1">
                <a:latin typeface="Arial"/>
                <a:cs typeface="Arial"/>
              </a:rPr>
              <a:t>FUNDO</a:t>
            </a:r>
            <a:r>
              <a:rPr dirty="0" sz="1000" spc="-35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MUNICIPAL</a:t>
            </a:r>
            <a:r>
              <a:rPr dirty="0" sz="1000" spc="-30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DE</a:t>
            </a:r>
            <a:r>
              <a:rPr dirty="0" sz="1000" spc="-30" b="1">
                <a:latin typeface="Arial"/>
                <a:cs typeface="Arial"/>
              </a:rPr>
              <a:t> </a:t>
            </a:r>
            <a:r>
              <a:rPr dirty="0" sz="1000" spc="-10" b="1">
                <a:latin typeface="Arial"/>
                <a:cs typeface="Arial"/>
              </a:rPr>
              <a:t>SAÚDE</a:t>
            </a:r>
            <a:endParaRPr sz="1000">
              <a:latin typeface="Arial"/>
              <a:cs typeface="Arial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3894814" y="6137785"/>
            <a:ext cx="607695" cy="387350"/>
          </a:xfrm>
          <a:prstGeom prst="rect">
            <a:avLst/>
          </a:prstGeom>
        </p:spPr>
        <p:txBody>
          <a:bodyPr wrap="square" lIns="0" tIns="717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65"/>
              </a:spcBef>
            </a:pPr>
            <a:r>
              <a:rPr dirty="0" sz="800" spc="-10">
                <a:latin typeface="Arial MT"/>
                <a:cs typeface="Arial MT"/>
              </a:rPr>
              <a:t>R$80.000,00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64"/>
              </a:spcBef>
            </a:pPr>
            <a:r>
              <a:rPr dirty="0" sz="800" spc="-10">
                <a:latin typeface="Arial MT"/>
                <a:cs typeface="Arial MT"/>
              </a:rPr>
              <a:t>$80.000,00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1313540" y="6823331"/>
            <a:ext cx="5445760" cy="387985"/>
          </a:xfrm>
          <a:prstGeom prst="rect">
            <a:avLst/>
          </a:prstGeom>
        </p:spPr>
        <p:txBody>
          <a:bodyPr wrap="square" lIns="0" tIns="717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65"/>
              </a:spcBef>
            </a:pPr>
            <a:r>
              <a:rPr dirty="0" sz="800" b="1">
                <a:latin typeface="Arial"/>
                <a:cs typeface="Arial"/>
              </a:rPr>
              <a:t>Fundo</a:t>
            </a:r>
            <a:r>
              <a:rPr dirty="0" sz="800" spc="-20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Municipal</a:t>
            </a:r>
            <a:r>
              <a:rPr dirty="0" sz="800" spc="-1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de</a:t>
            </a:r>
            <a:r>
              <a:rPr dirty="0" sz="800" spc="-15" b="1">
                <a:latin typeface="Arial"/>
                <a:cs typeface="Arial"/>
              </a:rPr>
              <a:t> </a:t>
            </a:r>
            <a:r>
              <a:rPr dirty="0" sz="800" spc="-10" b="1">
                <a:latin typeface="Arial"/>
                <a:cs typeface="Arial"/>
              </a:rPr>
              <a:t>Saúde</a:t>
            </a:r>
            <a:endParaRPr sz="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465"/>
              </a:spcBef>
            </a:pPr>
            <a:r>
              <a:rPr dirty="0" sz="800">
                <a:latin typeface="Arial MT"/>
                <a:cs typeface="Arial MT"/>
              </a:rPr>
              <a:t>MANUTENÇÃO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/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OPERACIONALIZAÇÃO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DAS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UNIDADES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SAÚDE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/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CEMES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/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SAMU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192/SAÚDE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MENTAL/UPA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2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513440" y="6823331"/>
            <a:ext cx="619125" cy="559435"/>
          </a:xfrm>
          <a:prstGeom prst="rect">
            <a:avLst/>
          </a:prstGeom>
        </p:spPr>
        <p:txBody>
          <a:bodyPr wrap="square" lIns="0" tIns="717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65"/>
              </a:spcBef>
            </a:pPr>
            <a:r>
              <a:rPr dirty="0" sz="800" spc="-10" b="1">
                <a:latin typeface="Arial"/>
                <a:cs typeface="Arial"/>
              </a:rPr>
              <a:t>05.22</a:t>
            </a:r>
            <a:endParaRPr sz="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465"/>
              </a:spcBef>
            </a:pPr>
            <a:r>
              <a:rPr dirty="0" sz="800" spc="-10">
                <a:latin typeface="Arial MT"/>
                <a:cs typeface="Arial MT"/>
              </a:rPr>
              <a:t>2.133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90"/>
              </a:spcBef>
            </a:pPr>
            <a:r>
              <a:rPr dirty="0" sz="800" spc="-10">
                <a:latin typeface="Arial MT"/>
                <a:cs typeface="Arial MT"/>
              </a:rPr>
              <a:t>3.3.9.0.39.05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1313540" y="7235065"/>
            <a:ext cx="567499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231515" algn="l"/>
                <a:tab pos="5210175" algn="l"/>
              </a:tabLst>
            </a:pPr>
            <a:r>
              <a:rPr dirty="0" sz="800">
                <a:latin typeface="Arial MT"/>
                <a:cs typeface="Arial MT"/>
              </a:rPr>
              <a:t>DEMAIS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SERVIÇOS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TERCEIROS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PESSOA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JURÍDICA</a:t>
            </a:r>
            <a:r>
              <a:rPr dirty="0" sz="800">
                <a:latin typeface="Arial MT"/>
                <a:cs typeface="Arial MT"/>
              </a:rPr>
              <a:t>	SUS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Manutenção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ASPS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Governo</a:t>
            </a:r>
            <a:r>
              <a:rPr dirty="0" sz="800">
                <a:latin typeface="Arial MT"/>
                <a:cs typeface="Arial MT"/>
              </a:rPr>
              <a:t>	</a:t>
            </a:r>
            <a:r>
              <a:rPr dirty="0" sz="800" spc="-10">
                <a:latin typeface="Arial MT"/>
                <a:cs typeface="Arial MT"/>
              </a:rPr>
              <a:t>80.000,00</a:t>
            </a:r>
            <a:endParaRPr sz="800">
              <a:latin typeface="Arial MT"/>
              <a:cs typeface="Arial MT"/>
            </a:endParaRPr>
          </a:p>
        </p:txBody>
      </p:sp>
      <p:graphicFrame>
        <p:nvGraphicFramePr>
          <p:cNvPr id="19" name="object 19" descr=""/>
          <p:cNvGraphicFramePr>
            <a:graphicFrameLocks noGrp="1"/>
          </p:cNvGraphicFramePr>
          <p:nvPr/>
        </p:nvGraphicFramePr>
        <p:xfrm>
          <a:off x="4018648" y="7428839"/>
          <a:ext cx="3065145" cy="45529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173605"/>
                <a:gridCol w="815340"/>
              </a:tblGrid>
              <a:tr h="146685">
                <a:tc>
                  <a:txBody>
                    <a:bodyPr/>
                    <a:lstStyle/>
                    <a:p>
                      <a:pPr marL="31750">
                        <a:lnSpc>
                          <a:spcPts val="885"/>
                        </a:lnSpc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885"/>
                        </a:lnSpc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80.000,00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</a:tr>
              <a:tr h="17145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da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Unidade</a:t>
                      </a:r>
                      <a:r>
                        <a:rPr dirty="0" sz="800" spc="19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80.000,00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4130"/>
                </a:tc>
              </a:tr>
              <a:tr h="137160">
                <a:tc>
                  <a:txBody>
                    <a:bodyPr/>
                    <a:lstStyle/>
                    <a:p>
                      <a:pPr marL="723900">
                        <a:lnSpc>
                          <a:spcPts val="869"/>
                        </a:lnSpc>
                        <a:spcBef>
                          <a:spcPts val="115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Valor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Anulado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 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4605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869"/>
                        </a:lnSpc>
                        <a:spcBef>
                          <a:spcPts val="11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80.000,00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4605"/>
                </a:tc>
              </a:tr>
            </a:tbl>
          </a:graphicData>
        </a:graphic>
      </p:graphicFrame>
      <p:sp>
        <p:nvSpPr>
          <p:cNvPr id="20" name="object 20" descr=""/>
          <p:cNvSpPr txBox="1"/>
          <p:nvPr/>
        </p:nvSpPr>
        <p:spPr>
          <a:xfrm>
            <a:off x="724517" y="7949440"/>
            <a:ext cx="47498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Artigo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3º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-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1332584" y="7949440"/>
            <a:ext cx="345376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Revogadas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disposições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em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contrário.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Publique-</a:t>
            </a:r>
            <a:r>
              <a:rPr dirty="0" sz="800">
                <a:latin typeface="Arial MT"/>
                <a:cs typeface="Arial MT"/>
              </a:rPr>
              <a:t>se,</a:t>
            </a:r>
            <a:r>
              <a:rPr dirty="0" sz="800" spc="-10">
                <a:latin typeface="Arial MT"/>
                <a:cs typeface="Arial MT"/>
              </a:rPr>
              <a:t> afixe-</a:t>
            </a:r>
            <a:r>
              <a:rPr dirty="0" sz="800">
                <a:latin typeface="Arial MT"/>
                <a:cs typeface="Arial MT"/>
              </a:rPr>
              <a:t>se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10">
                <a:latin typeface="Arial MT"/>
                <a:cs typeface="Arial MT"/>
              </a:rPr>
              <a:t> cumpra-</a:t>
            </a:r>
            <a:r>
              <a:rPr dirty="0" sz="800" spc="-25">
                <a:latin typeface="Arial MT"/>
                <a:cs typeface="Arial MT"/>
              </a:rPr>
              <a:t>se.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2" name="object 22" descr=""/>
          <p:cNvSpPr/>
          <p:nvPr/>
        </p:nvSpPr>
        <p:spPr>
          <a:xfrm>
            <a:off x="2707345" y="9297230"/>
            <a:ext cx="1953260" cy="0"/>
          </a:xfrm>
          <a:custGeom>
            <a:avLst/>
            <a:gdLst/>
            <a:ahLst/>
            <a:cxnLst/>
            <a:rect l="l" t="t" r="r" b="b"/>
            <a:pathLst>
              <a:path w="1953260" h="0">
                <a:moveTo>
                  <a:pt x="0" y="0"/>
                </a:moveTo>
                <a:lnTo>
                  <a:pt x="1952641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3" name="object 23" descr=""/>
          <p:cNvSpPr txBox="1"/>
          <p:nvPr/>
        </p:nvSpPr>
        <p:spPr>
          <a:xfrm>
            <a:off x="2696177" y="8711440"/>
            <a:ext cx="196850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Gabinete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do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Prefeito,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27</a:t>
            </a:r>
            <a:r>
              <a:rPr dirty="0" sz="800" spc="4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20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agosto,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2024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4" name="object 24" descr=""/>
          <p:cNvSpPr/>
          <p:nvPr/>
        </p:nvSpPr>
        <p:spPr>
          <a:xfrm>
            <a:off x="345168" y="9933495"/>
            <a:ext cx="6668134" cy="0"/>
          </a:xfrm>
          <a:custGeom>
            <a:avLst/>
            <a:gdLst/>
            <a:ahLst/>
            <a:cxnLst/>
            <a:rect l="l" t="t" r="r" b="b"/>
            <a:pathLst>
              <a:path w="6668134" h="0">
                <a:moveTo>
                  <a:pt x="0" y="0"/>
                </a:moveTo>
                <a:lnTo>
                  <a:pt x="6667527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5" name="object 25" descr=""/>
          <p:cNvSpPr txBox="1"/>
          <p:nvPr/>
        </p:nvSpPr>
        <p:spPr>
          <a:xfrm>
            <a:off x="6501998" y="9935085"/>
            <a:ext cx="495934" cy="11683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00" spc="-10">
                <a:latin typeface="Arial MT"/>
                <a:cs typeface="Arial MT"/>
              </a:rPr>
              <a:t>Página </a:t>
            </a:r>
            <a:r>
              <a:rPr dirty="0" sz="600">
                <a:latin typeface="Arial MT"/>
                <a:cs typeface="Arial MT"/>
              </a:rPr>
              <a:t>1</a:t>
            </a:r>
            <a:r>
              <a:rPr dirty="0" sz="600" spc="-10">
                <a:latin typeface="Arial MT"/>
                <a:cs typeface="Arial MT"/>
              </a:rPr>
              <a:t> </a:t>
            </a:r>
            <a:r>
              <a:rPr dirty="0" sz="600">
                <a:latin typeface="Arial MT"/>
                <a:cs typeface="Arial MT"/>
              </a:rPr>
              <a:t>de</a:t>
            </a:r>
            <a:r>
              <a:rPr dirty="0" sz="600" spc="-10">
                <a:latin typeface="Arial MT"/>
                <a:cs typeface="Arial MT"/>
              </a:rPr>
              <a:t> </a:t>
            </a:r>
            <a:r>
              <a:rPr dirty="0" sz="600" spc="-50">
                <a:latin typeface="Arial MT"/>
                <a:cs typeface="Arial MT"/>
              </a:rPr>
              <a:t>1</a:t>
            </a:r>
            <a:endParaRPr sz="600">
              <a:latin typeface="Arial MT"/>
              <a:cs typeface="Arial MT"/>
            </a:endParaRPr>
          </a:p>
        </p:txBody>
      </p:sp>
      <p:sp>
        <p:nvSpPr>
          <p:cNvPr id="26" name="object 26" descr=""/>
          <p:cNvSpPr txBox="1"/>
          <p:nvPr/>
        </p:nvSpPr>
        <p:spPr>
          <a:xfrm>
            <a:off x="2942289" y="9935085"/>
            <a:ext cx="305435" cy="11683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00" spc="-10">
                <a:latin typeface="Arial MT"/>
                <a:cs typeface="Arial MT"/>
              </a:rPr>
              <a:t>Servaux</a:t>
            </a:r>
            <a:endParaRPr sz="6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Decreto de Suplementação</dc:title>
  <dcterms:created xsi:type="dcterms:W3CDTF">2025-07-23T19:16:21Z</dcterms:created>
  <dcterms:modified xsi:type="dcterms:W3CDTF">2025-07-23T19:16:21Z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2024-08-27T00:00:00Z</vt:filetime>
  </property>
  <property fmtid="{D5CDD505-2E9C-101B-9397-08002B2CF9AE}" pid="3" name="Creator">
    <vt:lpwstr>Softwell Maker - http://www.softwell.com.br</vt:lpwstr>
  </property>
  <property fmtid="{D5CDD505-2E9C-101B-9397-08002B2CF9AE}" pid="4" name="Producer">
    <vt:lpwstr>ReportBuilder</vt:lpwstr>
  </property>
  <property fmtid="{D5CDD505-2E9C-101B-9397-08002B2CF9AE}" pid="5" name="LastSaved">
    <vt:filetime>2024-08-27T00:00:00Z</vt:filetime>
  </property>
</Properties>
</file>