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Relationship Id="rId3" Type="http://schemas.openxmlformats.org/officeDocument/2006/relationships/image" Target="../media/image2.jpg"/></Relationships>

</file>

<file path=ppt/slides/_rels/slide1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Relationship Id="rId3" Type="http://schemas.openxmlformats.org/officeDocument/2006/relationships/image" Target="../media/image2.jpg"/></Relationships>

</file>

<file path=ppt/slides/_rels/slide1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Relationship Id="rId3" Type="http://schemas.openxmlformats.org/officeDocument/2006/relationships/image" Target="../media/image2.jpg"/></Relationships>

</file>

<file path=ppt/slides/_rels/slide1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Relationship Id="rId3" Type="http://schemas.openxmlformats.org/officeDocument/2006/relationships/image" Target="../media/image2.jp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Relationship Id="rId3" Type="http://schemas.openxmlformats.org/officeDocument/2006/relationships/image" Target="../media/image2.jpg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Relationship Id="rId3" Type="http://schemas.openxmlformats.org/officeDocument/2006/relationships/image" Target="../media/image2.jpg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Relationship Id="rId3" Type="http://schemas.openxmlformats.org/officeDocument/2006/relationships/image" Target="../media/image2.jpg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Relationship Id="rId3" Type="http://schemas.openxmlformats.org/officeDocument/2006/relationships/image" Target="../media/image2.jpg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Relationship Id="rId3" Type="http://schemas.openxmlformats.org/officeDocument/2006/relationships/image" Target="../media/image2.jpg"/></Relationships>
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Relationship Id="rId3" Type="http://schemas.openxmlformats.org/officeDocument/2006/relationships/image" Target="../media/image2.jpg"/></Relationships>

</file>

<file path=ppt/slides/_rels/slide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Relationship Id="rId3" Type="http://schemas.openxmlformats.org/officeDocument/2006/relationships/image" Target="../media/image2.jpg"/></Relationships>

</file>

<file path=ppt/slides/_rels/slide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Relationship Id="rId3" Type="http://schemas.openxmlformats.org/officeDocument/2006/relationships/image" Target="../media/image2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868551" y="403911"/>
            <a:ext cx="2609850" cy="729615"/>
          </a:xfrm>
          <a:prstGeom prst="rect">
            <a:avLst/>
          </a:prstGeom>
        </p:spPr>
        <p:txBody>
          <a:bodyPr wrap="square" lIns="0" tIns="3429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70"/>
              </a:spcBef>
            </a:pPr>
            <a:r>
              <a:rPr dirty="0" sz="1400" spc="-10" b="1">
                <a:latin typeface="Calibri"/>
                <a:cs typeface="Calibri"/>
              </a:rPr>
              <a:t>Estado </a:t>
            </a:r>
            <a:r>
              <a:rPr dirty="0" sz="1400" b="1">
                <a:latin typeface="Calibri"/>
                <a:cs typeface="Calibri"/>
              </a:rPr>
              <a:t>do</a:t>
            </a:r>
            <a:r>
              <a:rPr dirty="0" sz="1400" spc="-2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Rio</a:t>
            </a:r>
            <a:r>
              <a:rPr dirty="0" sz="1400" spc="-2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de</a:t>
            </a:r>
            <a:r>
              <a:rPr dirty="0" sz="1400" spc="-10" b="1">
                <a:latin typeface="Calibri"/>
                <a:cs typeface="Calibri"/>
              </a:rPr>
              <a:t> Janeiro</a:t>
            </a:r>
            <a:endParaRPr sz="1400">
              <a:latin typeface="Calibri"/>
              <a:cs typeface="Calibri"/>
            </a:endParaRPr>
          </a:p>
          <a:p>
            <a:pPr marL="12700" marR="5080">
              <a:lnSpc>
                <a:spcPct val="110000"/>
              </a:lnSpc>
            </a:pPr>
            <a:r>
              <a:rPr dirty="0" sz="1400" spc="-10" b="1">
                <a:latin typeface="Calibri"/>
                <a:cs typeface="Calibri"/>
              </a:rPr>
              <a:t>Prefeitura</a:t>
            </a:r>
            <a:r>
              <a:rPr dirty="0" sz="1400" spc="-20" b="1">
                <a:latin typeface="Calibri"/>
                <a:cs typeface="Calibri"/>
              </a:rPr>
              <a:t> </a:t>
            </a:r>
            <a:r>
              <a:rPr dirty="0" sz="1400" spc="-10" b="1">
                <a:latin typeface="Calibri"/>
                <a:cs typeface="Calibri"/>
              </a:rPr>
              <a:t>Municipal</a:t>
            </a:r>
            <a:r>
              <a:rPr dirty="0" sz="1400" spc="-1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de</a:t>
            </a:r>
            <a:r>
              <a:rPr dirty="0" sz="1400" spc="-20" b="1">
                <a:latin typeface="Calibri"/>
                <a:cs typeface="Calibri"/>
              </a:rPr>
              <a:t> </a:t>
            </a:r>
            <a:r>
              <a:rPr dirty="0" sz="1400" spc="-10" b="1">
                <a:latin typeface="Calibri"/>
                <a:cs typeface="Calibri"/>
              </a:rPr>
              <a:t>Seropédica Gabinete</a:t>
            </a:r>
            <a:r>
              <a:rPr dirty="0" sz="1400" spc="-1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do</a:t>
            </a:r>
            <a:r>
              <a:rPr dirty="0" sz="1400" spc="-15" b="1">
                <a:latin typeface="Calibri"/>
                <a:cs typeface="Calibri"/>
              </a:rPr>
              <a:t> </a:t>
            </a:r>
            <a:r>
              <a:rPr dirty="0" sz="1400" spc="-10" b="1">
                <a:latin typeface="Calibri"/>
                <a:cs typeface="Calibri"/>
              </a:rPr>
              <a:t>Prefeito</a:t>
            </a:r>
            <a:endParaRPr sz="1400">
              <a:latin typeface="Calibri"/>
              <a:cs typeface="Calibri"/>
            </a:endParaRPr>
          </a:p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97205" y="218439"/>
            <a:ext cx="1165225" cy="1012190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137784" y="458469"/>
            <a:ext cx="2136774" cy="727709"/>
          </a:xfrm>
          <a:prstGeom prst="rect">
            <a:avLst/>
          </a:prstGeom>
        </p:spPr>
      </p:pic>
      <p:sp>
        <p:nvSpPr>
          <p:cNvPr id="5" name="object 5" descr=""/>
          <p:cNvSpPr txBox="1"/>
          <p:nvPr/>
        </p:nvSpPr>
        <p:spPr>
          <a:xfrm>
            <a:off x="1057452" y="1966086"/>
            <a:ext cx="5399405" cy="768730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L="39370">
              <a:lnSpc>
                <a:spcPct val="100000"/>
              </a:lnSpc>
              <a:spcBef>
                <a:spcPts val="100"/>
              </a:spcBef>
            </a:pPr>
            <a:r>
              <a:rPr dirty="0" sz="1200" spc="-10" b="1">
                <a:latin typeface="Calibri"/>
                <a:cs typeface="Calibri"/>
              </a:rPr>
              <a:t>DECRETO</a:t>
            </a:r>
            <a:r>
              <a:rPr dirty="0" sz="1200" spc="-25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Nº</a:t>
            </a:r>
            <a:r>
              <a:rPr dirty="0" sz="1200" spc="-20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2734, 28</a:t>
            </a:r>
            <a:r>
              <a:rPr dirty="0" sz="1200" spc="-35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DE</a:t>
            </a:r>
            <a:r>
              <a:rPr dirty="0" sz="1200" spc="-10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AGOSTO</a:t>
            </a:r>
            <a:r>
              <a:rPr dirty="0" sz="1200" spc="-20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DE</a:t>
            </a:r>
            <a:r>
              <a:rPr dirty="0" sz="1200" spc="-35" b="1">
                <a:latin typeface="Calibri"/>
                <a:cs typeface="Calibri"/>
              </a:rPr>
              <a:t> </a:t>
            </a:r>
            <a:r>
              <a:rPr dirty="0" sz="1200" spc="-10" b="1">
                <a:latin typeface="Calibri"/>
                <a:cs typeface="Calibri"/>
              </a:rPr>
              <a:t>2024.</a:t>
            </a: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1200">
              <a:latin typeface="Calibri"/>
              <a:cs typeface="Calibri"/>
            </a:endParaRPr>
          </a:p>
          <a:p>
            <a:pPr algn="just" marL="2903220" marR="5080">
              <a:lnSpc>
                <a:spcPct val="100000"/>
              </a:lnSpc>
            </a:pPr>
            <a:r>
              <a:rPr dirty="0" sz="1200">
                <a:latin typeface="Calibri"/>
                <a:cs typeface="Calibri"/>
              </a:rPr>
              <a:t>REGULAMENTA</a:t>
            </a:r>
            <a:r>
              <a:rPr dirty="0" sz="1200" spc="229">
                <a:latin typeface="Calibri"/>
                <a:cs typeface="Calibri"/>
              </a:rPr>
              <a:t>  </a:t>
            </a:r>
            <a:r>
              <a:rPr dirty="0" sz="1200">
                <a:latin typeface="Calibri"/>
                <a:cs typeface="Calibri"/>
              </a:rPr>
              <a:t>A</a:t>
            </a:r>
            <a:r>
              <a:rPr dirty="0" sz="1200" spc="245">
                <a:latin typeface="Calibri"/>
                <a:cs typeface="Calibri"/>
              </a:rPr>
              <a:t>  </a:t>
            </a:r>
            <a:r>
              <a:rPr dirty="0" sz="1200">
                <a:latin typeface="Calibri"/>
                <a:cs typeface="Calibri"/>
              </a:rPr>
              <a:t>LEI</a:t>
            </a:r>
            <a:r>
              <a:rPr dirty="0" sz="1200" spc="240">
                <a:latin typeface="Calibri"/>
                <a:cs typeface="Calibri"/>
              </a:rPr>
              <a:t>  </a:t>
            </a:r>
            <a:r>
              <a:rPr dirty="0" sz="1200">
                <a:latin typeface="Calibri"/>
                <a:cs typeface="Calibri"/>
              </a:rPr>
              <a:t>FEDERAL</a:t>
            </a:r>
            <a:r>
              <a:rPr dirty="0" sz="1200" spc="240">
                <a:latin typeface="Calibri"/>
                <a:cs typeface="Calibri"/>
              </a:rPr>
              <a:t>  </a:t>
            </a:r>
            <a:r>
              <a:rPr dirty="0" sz="1200" spc="-25">
                <a:latin typeface="Calibri"/>
                <a:cs typeface="Calibri"/>
              </a:rPr>
              <a:t>Nº </a:t>
            </a:r>
            <a:r>
              <a:rPr dirty="0" sz="1200">
                <a:latin typeface="Calibri"/>
                <a:cs typeface="Calibri"/>
              </a:rPr>
              <a:t>13.709,</a:t>
            </a:r>
            <a:r>
              <a:rPr dirty="0" sz="1200" spc="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14</a:t>
            </a:r>
            <a:r>
              <a:rPr dirty="0" sz="1200" spc="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AGOSTO</a:t>
            </a:r>
            <a:r>
              <a:rPr dirty="0" sz="1200" spc="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5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2018,</a:t>
            </a:r>
            <a:r>
              <a:rPr dirty="0" sz="1200" spc="50">
                <a:latin typeface="Calibri"/>
                <a:cs typeface="Calibri"/>
              </a:rPr>
              <a:t> </a:t>
            </a:r>
            <a:r>
              <a:rPr dirty="0" sz="1200" spc="-25">
                <a:latin typeface="Calibri"/>
                <a:cs typeface="Calibri"/>
              </a:rPr>
              <a:t>LEI </a:t>
            </a:r>
            <a:r>
              <a:rPr dirty="0" sz="1200">
                <a:latin typeface="Calibri"/>
                <a:cs typeface="Calibri"/>
              </a:rPr>
              <a:t>GERAL</a:t>
            </a:r>
            <a:r>
              <a:rPr dirty="0" sz="1200" spc="315">
                <a:latin typeface="Calibri"/>
                <a:cs typeface="Calibri"/>
              </a:rPr>
              <a:t> 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310">
                <a:latin typeface="Calibri"/>
                <a:cs typeface="Calibri"/>
              </a:rPr>
              <a:t>  </a:t>
            </a:r>
            <a:r>
              <a:rPr dirty="0" sz="1200">
                <a:latin typeface="Calibri"/>
                <a:cs typeface="Calibri"/>
              </a:rPr>
              <a:t>PROTEÇÃO</a:t>
            </a:r>
            <a:r>
              <a:rPr dirty="0" sz="1200" spc="320">
                <a:latin typeface="Calibri"/>
                <a:cs typeface="Calibri"/>
              </a:rPr>
              <a:t> 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315">
                <a:latin typeface="Calibri"/>
                <a:cs typeface="Calibri"/>
              </a:rPr>
              <a:t>  </a:t>
            </a:r>
            <a:r>
              <a:rPr dirty="0" sz="1200" spc="-20">
                <a:latin typeface="Calibri"/>
                <a:cs typeface="Calibri"/>
              </a:rPr>
              <a:t>DADOS </a:t>
            </a:r>
            <a:r>
              <a:rPr dirty="0" sz="1200">
                <a:latin typeface="Calibri"/>
                <a:cs typeface="Calibri"/>
              </a:rPr>
              <a:t>PESSOAIS</a:t>
            </a:r>
            <a:r>
              <a:rPr dirty="0" sz="1200" spc="229">
                <a:latin typeface="Calibri"/>
                <a:cs typeface="Calibri"/>
              </a:rPr>
              <a:t>  </a:t>
            </a:r>
            <a:r>
              <a:rPr dirty="0" sz="1200">
                <a:latin typeface="Calibri"/>
                <a:cs typeface="Calibri"/>
              </a:rPr>
              <a:t>(LGPD),</a:t>
            </a:r>
            <a:r>
              <a:rPr dirty="0" sz="1200" spc="220">
                <a:latin typeface="Calibri"/>
                <a:cs typeface="Calibri"/>
              </a:rPr>
              <a:t>  </a:t>
            </a:r>
            <a:r>
              <a:rPr dirty="0" sz="1200">
                <a:latin typeface="Calibri"/>
                <a:cs typeface="Calibri"/>
              </a:rPr>
              <a:t>NO</a:t>
            </a:r>
            <a:r>
              <a:rPr dirty="0" sz="1200" spc="240">
                <a:latin typeface="Calibri"/>
                <a:cs typeface="Calibri"/>
              </a:rPr>
              <a:t>  </a:t>
            </a:r>
            <a:r>
              <a:rPr dirty="0" sz="1200">
                <a:latin typeface="Calibri"/>
                <a:cs typeface="Calibri"/>
              </a:rPr>
              <a:t>ÂMBITO</a:t>
            </a:r>
            <a:r>
              <a:rPr dirty="0" sz="1200" spc="229">
                <a:latin typeface="Calibri"/>
                <a:cs typeface="Calibri"/>
              </a:rPr>
              <a:t>  </a:t>
            </a:r>
            <a:r>
              <a:rPr dirty="0" sz="1200" spc="-25">
                <a:latin typeface="Calibri"/>
                <a:cs typeface="Calibri"/>
              </a:rPr>
              <a:t>DA </a:t>
            </a:r>
            <a:r>
              <a:rPr dirty="0" sz="1200">
                <a:latin typeface="Calibri"/>
                <a:cs typeface="Calibri"/>
              </a:rPr>
              <a:t>ADMINISTRAÇÃO</a:t>
            </a:r>
            <a:r>
              <a:rPr dirty="0" sz="1200" spc="36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PÚBLICA</a:t>
            </a:r>
            <a:r>
              <a:rPr dirty="0" sz="1200" spc="35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MUNICIPAL </a:t>
            </a:r>
            <a:r>
              <a:rPr dirty="0" sz="1200">
                <a:latin typeface="Calibri"/>
                <a:cs typeface="Calibri"/>
              </a:rPr>
              <a:t>DIRETA</a:t>
            </a:r>
            <a:r>
              <a:rPr dirty="0" sz="1200" spc="150">
                <a:latin typeface="Calibri"/>
                <a:cs typeface="Calibri"/>
              </a:rPr>
              <a:t>  </a:t>
            </a:r>
            <a:r>
              <a:rPr dirty="0" sz="1200">
                <a:latin typeface="Calibri"/>
                <a:cs typeface="Calibri"/>
              </a:rPr>
              <a:t>E</a:t>
            </a:r>
            <a:r>
              <a:rPr dirty="0" sz="1200" spc="155">
                <a:latin typeface="Calibri"/>
                <a:cs typeface="Calibri"/>
              </a:rPr>
              <a:t>  </a:t>
            </a:r>
            <a:r>
              <a:rPr dirty="0" sz="1200">
                <a:latin typeface="Calibri"/>
                <a:cs typeface="Calibri"/>
              </a:rPr>
              <a:t>INDIRETA,</a:t>
            </a:r>
            <a:r>
              <a:rPr dirty="0" sz="1200" spc="160">
                <a:latin typeface="Calibri"/>
                <a:cs typeface="Calibri"/>
              </a:rPr>
              <a:t>  </a:t>
            </a:r>
            <a:r>
              <a:rPr dirty="0" sz="1200">
                <a:latin typeface="Calibri"/>
                <a:cs typeface="Calibri"/>
              </a:rPr>
              <a:t>E</a:t>
            </a:r>
            <a:r>
              <a:rPr dirty="0" sz="1200" spc="150">
                <a:latin typeface="Calibri"/>
                <a:cs typeface="Calibri"/>
              </a:rPr>
              <a:t>  </a:t>
            </a:r>
            <a:r>
              <a:rPr dirty="0" sz="1200">
                <a:latin typeface="Calibri"/>
                <a:cs typeface="Calibri"/>
              </a:rPr>
              <a:t>DÁ</a:t>
            </a:r>
            <a:r>
              <a:rPr dirty="0" sz="1200" spc="155">
                <a:latin typeface="Calibri"/>
                <a:cs typeface="Calibri"/>
              </a:rPr>
              <a:t>  </a:t>
            </a:r>
            <a:r>
              <a:rPr dirty="0" sz="1200" spc="-10">
                <a:latin typeface="Calibri"/>
                <a:cs typeface="Calibri"/>
              </a:rPr>
              <a:t>OUTRAS PROVIDÊNCIAS.</a:t>
            </a: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770"/>
              </a:spcBef>
            </a:pPr>
            <a:endParaRPr sz="1200">
              <a:latin typeface="Calibri"/>
              <a:cs typeface="Calibri"/>
            </a:endParaRPr>
          </a:p>
          <a:p>
            <a:pPr algn="ctr" marL="6350">
              <a:lnSpc>
                <a:spcPct val="100000"/>
              </a:lnSpc>
            </a:pPr>
            <a:r>
              <a:rPr dirty="0" sz="1200">
                <a:latin typeface="Calibri"/>
                <a:cs typeface="Calibri"/>
              </a:rPr>
              <a:t>O</a:t>
            </a:r>
            <a:r>
              <a:rPr dirty="0" sz="1200" spc="5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PREFEITO</a:t>
            </a:r>
            <a:r>
              <a:rPr dirty="0" sz="1200" spc="7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DO</a:t>
            </a:r>
            <a:r>
              <a:rPr dirty="0" sz="1200" spc="5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MUNICÍPIO</a:t>
            </a:r>
            <a:r>
              <a:rPr dirty="0" sz="1200" spc="5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SEROPÉDICA,</a:t>
            </a:r>
            <a:r>
              <a:rPr dirty="0" sz="1200" spc="6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ESTADO</a:t>
            </a:r>
            <a:r>
              <a:rPr dirty="0" sz="1200" spc="5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DO</a:t>
            </a:r>
            <a:r>
              <a:rPr dirty="0" sz="1200" spc="5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RIO</a:t>
            </a:r>
            <a:r>
              <a:rPr dirty="0" sz="1200" spc="5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8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JANEIRO,</a:t>
            </a:r>
            <a:r>
              <a:rPr dirty="0" sz="1200" spc="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no</a:t>
            </a:r>
            <a:r>
              <a:rPr dirty="0" sz="1200" spc="6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uso</a:t>
            </a:r>
            <a:r>
              <a:rPr dirty="0" sz="1200" spc="45">
                <a:latin typeface="Calibri"/>
                <a:cs typeface="Calibri"/>
              </a:rPr>
              <a:t> </a:t>
            </a:r>
            <a:r>
              <a:rPr dirty="0" sz="1200" spc="-25">
                <a:latin typeface="Calibri"/>
                <a:cs typeface="Calibri"/>
              </a:rPr>
              <a:t>de</a:t>
            </a:r>
            <a:endParaRPr sz="1200">
              <a:latin typeface="Calibri"/>
              <a:cs typeface="Calibri"/>
            </a:endParaRPr>
          </a:p>
          <a:p>
            <a:pPr marL="21590">
              <a:lnSpc>
                <a:spcPct val="100000"/>
              </a:lnSpc>
              <a:spcBef>
                <a:spcPts val="120"/>
              </a:spcBef>
            </a:pPr>
            <a:r>
              <a:rPr dirty="0" sz="1200">
                <a:latin typeface="Calibri"/>
                <a:cs typeface="Calibri"/>
              </a:rPr>
              <a:t>suas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atribuições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legais,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conforme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disposto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na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Lei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Orgânica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do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Município,</a:t>
            </a: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04"/>
              </a:spcBef>
            </a:pPr>
            <a:endParaRPr sz="1200">
              <a:latin typeface="Calibri"/>
              <a:cs typeface="Calibri"/>
            </a:endParaRPr>
          </a:p>
          <a:p>
            <a:pPr algn="just" marL="21590" marR="5715">
              <a:lnSpc>
                <a:spcPct val="109200"/>
              </a:lnSpc>
            </a:pPr>
            <a:r>
              <a:rPr dirty="0" sz="1200">
                <a:latin typeface="Calibri"/>
                <a:cs typeface="Calibri"/>
              </a:rPr>
              <a:t>CONSIDERANDO</a:t>
            </a:r>
            <a:r>
              <a:rPr dirty="0" sz="1200" spc="18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</a:t>
            </a:r>
            <a:r>
              <a:rPr dirty="0" sz="1200" spc="18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LEI</a:t>
            </a:r>
            <a:r>
              <a:rPr dirty="0" sz="1200" spc="2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FEDERAL</a:t>
            </a:r>
            <a:r>
              <a:rPr dirty="0" sz="1200" spc="204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nº</a:t>
            </a:r>
            <a:r>
              <a:rPr dirty="0" sz="1200" spc="20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13.709,</a:t>
            </a:r>
            <a:r>
              <a:rPr dirty="0" sz="1200" spc="19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2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14</a:t>
            </a:r>
            <a:r>
              <a:rPr dirty="0" sz="1200" spc="18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204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agosto</a:t>
            </a:r>
            <a:r>
              <a:rPr dirty="0" sz="1200" spc="18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204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2018,</a:t>
            </a:r>
            <a:r>
              <a:rPr dirty="0" sz="1200" spc="20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Lei</a:t>
            </a:r>
            <a:r>
              <a:rPr dirty="0" sz="1200" spc="17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Geral</a:t>
            </a:r>
            <a:r>
              <a:rPr dirty="0" sz="1200" spc="250">
                <a:latin typeface="Calibri"/>
                <a:cs typeface="Calibri"/>
              </a:rPr>
              <a:t> </a:t>
            </a:r>
            <a:r>
              <a:rPr dirty="0" sz="1200" spc="-25">
                <a:latin typeface="Calibri"/>
                <a:cs typeface="Calibri"/>
              </a:rPr>
              <a:t>de </a:t>
            </a:r>
            <a:r>
              <a:rPr dirty="0" sz="1200" spc="-20">
                <a:latin typeface="Calibri"/>
                <a:cs typeface="Calibri"/>
              </a:rPr>
              <a:t>Proteção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de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Dados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Pessoais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(LGPD)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 spc="-20">
                <a:latin typeface="Calibri"/>
                <a:cs typeface="Calibri"/>
              </a:rPr>
              <a:t>no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âmbito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da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 spc="-20">
                <a:latin typeface="Calibri"/>
                <a:cs typeface="Calibri"/>
              </a:rPr>
              <a:t>Administração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Pública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 spc="-20">
                <a:latin typeface="Calibri"/>
                <a:cs typeface="Calibri"/>
              </a:rPr>
              <a:t>direta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indireta Municipal;</a:t>
            </a: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35"/>
              </a:spcBef>
            </a:pPr>
            <a:endParaRPr sz="1200">
              <a:latin typeface="Calibri"/>
              <a:cs typeface="Calibri"/>
            </a:endParaRPr>
          </a:p>
          <a:p>
            <a:pPr algn="ctr" marL="7620">
              <a:lnSpc>
                <a:spcPct val="100000"/>
              </a:lnSpc>
              <a:spcBef>
                <a:spcPts val="5"/>
              </a:spcBef>
            </a:pPr>
            <a:r>
              <a:rPr dirty="0" sz="1200">
                <a:latin typeface="Calibri"/>
                <a:cs typeface="Calibri"/>
              </a:rPr>
              <a:t>CONSIDERANDO</a:t>
            </a:r>
            <a:r>
              <a:rPr dirty="0" sz="1200" spc="37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</a:t>
            </a:r>
            <a:r>
              <a:rPr dirty="0" sz="1200" spc="39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DECRETO</a:t>
            </a:r>
            <a:r>
              <a:rPr dirty="0" sz="1200" spc="38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FEDERAL</a:t>
            </a:r>
            <a:r>
              <a:rPr dirty="0" sz="1200" spc="4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N°</a:t>
            </a:r>
            <a:r>
              <a:rPr dirty="0" sz="1200" spc="4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11.129,</a:t>
            </a:r>
            <a:r>
              <a:rPr dirty="0" sz="1200" spc="40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4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11de</a:t>
            </a:r>
            <a:r>
              <a:rPr dirty="0" sz="1200" spc="4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julho</a:t>
            </a:r>
            <a:r>
              <a:rPr dirty="0" sz="1200" spc="40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4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2022,</a:t>
            </a:r>
            <a:r>
              <a:rPr dirty="0" sz="1200" spc="450">
                <a:latin typeface="Calibri"/>
                <a:cs typeface="Calibri"/>
              </a:rPr>
              <a:t> </a:t>
            </a:r>
            <a:r>
              <a:rPr dirty="0" sz="1200" spc="-25">
                <a:latin typeface="Calibri"/>
                <a:cs typeface="Calibri"/>
              </a:rPr>
              <a:t>que</a:t>
            </a:r>
            <a:endParaRPr sz="1200">
              <a:latin typeface="Calibri"/>
              <a:cs typeface="Calibri"/>
            </a:endParaRPr>
          </a:p>
          <a:p>
            <a:pPr marL="21590">
              <a:lnSpc>
                <a:spcPct val="100000"/>
              </a:lnSpc>
              <a:spcBef>
                <a:spcPts val="120"/>
              </a:spcBef>
            </a:pPr>
            <a:r>
              <a:rPr dirty="0" sz="1200" spc="-10">
                <a:latin typeface="Calibri"/>
                <a:cs typeface="Calibri"/>
              </a:rPr>
              <a:t>regulamenta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Lei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n°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12.846/2013;</a:t>
            </a: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10"/>
              </a:spcBef>
            </a:pPr>
            <a:endParaRPr sz="1200">
              <a:latin typeface="Calibri"/>
              <a:cs typeface="Calibri"/>
            </a:endParaRPr>
          </a:p>
          <a:p>
            <a:pPr marL="21590">
              <a:lnSpc>
                <a:spcPct val="100000"/>
              </a:lnSpc>
            </a:pPr>
            <a:r>
              <a:rPr dirty="0" sz="1200" spc="-10">
                <a:latin typeface="Calibri"/>
                <a:cs typeface="Calibri"/>
              </a:rPr>
              <a:t>CONSIDERANDO </a:t>
            </a:r>
            <a:r>
              <a:rPr dirty="0" sz="1200">
                <a:latin typeface="Calibri"/>
                <a:cs typeface="Calibri"/>
              </a:rPr>
              <a:t>o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previsto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no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Código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Boas </a:t>
            </a:r>
            <a:r>
              <a:rPr dirty="0" sz="1200" spc="-10">
                <a:latin typeface="Calibri"/>
                <a:cs typeface="Calibri"/>
              </a:rPr>
              <a:t>Práticas</a:t>
            </a:r>
            <a:r>
              <a:rPr dirty="0" sz="1200">
                <a:latin typeface="Calibri"/>
                <a:cs typeface="Calibri"/>
              </a:rPr>
              <a:t> em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Governança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Pública,</a:t>
            </a: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25"/>
              </a:spcBef>
            </a:pPr>
            <a:endParaRPr sz="1200">
              <a:latin typeface="Calibri"/>
              <a:cs typeface="Calibri"/>
            </a:endParaRPr>
          </a:p>
          <a:p>
            <a:pPr marL="21590">
              <a:lnSpc>
                <a:spcPct val="100000"/>
              </a:lnSpc>
              <a:spcBef>
                <a:spcPts val="5"/>
              </a:spcBef>
            </a:pPr>
            <a:r>
              <a:rPr dirty="0" u="sng" sz="120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D</a:t>
            </a:r>
            <a:r>
              <a:rPr dirty="0" u="sng" sz="1200" spc="-1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dirty="0" u="sng" sz="120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E</a:t>
            </a:r>
            <a:r>
              <a:rPr dirty="0" u="sng" sz="1200" spc="-2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dirty="0" u="sng" sz="120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C</a:t>
            </a:r>
            <a:r>
              <a:rPr dirty="0" u="sng" sz="1200" spc="-2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dirty="0" u="sng" sz="120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R</a:t>
            </a:r>
            <a:r>
              <a:rPr dirty="0" u="sng" sz="1200" spc="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dirty="0" u="sng" sz="120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E</a:t>
            </a:r>
            <a:r>
              <a:rPr dirty="0" u="sng" sz="1200" spc="-2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dirty="0" u="sng" sz="120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T</a:t>
            </a:r>
            <a:r>
              <a:rPr dirty="0" u="sng" sz="1200" spc="1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dirty="0" u="sng" sz="1200" spc="-2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A:</a:t>
            </a: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80"/>
              </a:spcBef>
            </a:pPr>
            <a:endParaRPr sz="1200">
              <a:latin typeface="Calibri"/>
              <a:cs typeface="Calibri"/>
            </a:endParaRPr>
          </a:p>
          <a:p>
            <a:pPr marL="21590">
              <a:lnSpc>
                <a:spcPct val="100000"/>
              </a:lnSpc>
            </a:pPr>
            <a:r>
              <a:rPr dirty="0" sz="1200" spc="-10" b="1">
                <a:latin typeface="Calibri"/>
                <a:cs typeface="Calibri"/>
              </a:rPr>
              <a:t>CAPÍTULO</a:t>
            </a:r>
            <a:r>
              <a:rPr dirty="0" sz="1200" spc="-20" b="1">
                <a:latin typeface="Calibri"/>
                <a:cs typeface="Calibri"/>
              </a:rPr>
              <a:t> </a:t>
            </a:r>
            <a:r>
              <a:rPr dirty="0" sz="1200" spc="-50" b="1">
                <a:latin typeface="Calibri"/>
                <a:cs typeface="Calibri"/>
              </a:rPr>
              <a:t>I</a:t>
            </a: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40"/>
              </a:spcBef>
            </a:pPr>
            <a:endParaRPr sz="1200">
              <a:latin typeface="Calibri"/>
              <a:cs typeface="Calibri"/>
            </a:endParaRPr>
          </a:p>
          <a:p>
            <a:pPr marL="21590">
              <a:lnSpc>
                <a:spcPct val="100000"/>
              </a:lnSpc>
            </a:pPr>
            <a:r>
              <a:rPr dirty="0" sz="1200" b="1">
                <a:latin typeface="Calibri"/>
                <a:cs typeface="Calibri"/>
              </a:rPr>
              <a:t>DAS</a:t>
            </a:r>
            <a:r>
              <a:rPr dirty="0" sz="1200" spc="-10" b="1">
                <a:latin typeface="Calibri"/>
                <a:cs typeface="Calibri"/>
              </a:rPr>
              <a:t> DISPOSIÇÕES</a:t>
            </a:r>
            <a:r>
              <a:rPr dirty="0" sz="1200" spc="-5" b="1">
                <a:latin typeface="Calibri"/>
                <a:cs typeface="Calibri"/>
              </a:rPr>
              <a:t> </a:t>
            </a:r>
            <a:r>
              <a:rPr dirty="0" sz="1200" spc="-10" b="1">
                <a:latin typeface="Calibri"/>
                <a:cs typeface="Calibri"/>
              </a:rPr>
              <a:t>PRELIMINARES</a:t>
            </a: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95"/>
              </a:spcBef>
            </a:pPr>
            <a:endParaRPr sz="1200">
              <a:latin typeface="Calibri"/>
              <a:cs typeface="Calibri"/>
            </a:endParaRPr>
          </a:p>
          <a:p>
            <a:pPr algn="just" marL="12700" marR="5080">
              <a:lnSpc>
                <a:spcPct val="109500"/>
              </a:lnSpc>
            </a:pPr>
            <a:r>
              <a:rPr dirty="0" sz="1200" b="1">
                <a:latin typeface="Calibri"/>
                <a:cs typeface="Calibri"/>
              </a:rPr>
              <a:t>Art.</a:t>
            </a:r>
            <a:r>
              <a:rPr dirty="0" sz="1200" spc="-25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1º </a:t>
            </a:r>
            <a:r>
              <a:rPr dirty="0" sz="1200">
                <a:latin typeface="Calibri"/>
                <a:cs typeface="Calibri"/>
              </a:rPr>
              <a:t>Este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Decreto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regulamenta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Lei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Federal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nº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13.709,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14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agosto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2018,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 spc="-25">
                <a:latin typeface="Calibri"/>
                <a:cs typeface="Calibri"/>
              </a:rPr>
              <a:t>Lei </a:t>
            </a:r>
            <a:r>
              <a:rPr dirty="0" sz="1200">
                <a:latin typeface="Calibri"/>
                <a:cs typeface="Calibri"/>
              </a:rPr>
              <a:t>Geral</a:t>
            </a:r>
            <a:r>
              <a:rPr dirty="0" sz="1200" spc="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5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Proteção</a:t>
            </a:r>
            <a:r>
              <a:rPr dirty="0" sz="1200" spc="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6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Dados</a:t>
            </a:r>
            <a:r>
              <a:rPr dirty="0" sz="1200" spc="6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Pessoais</a:t>
            </a:r>
            <a:r>
              <a:rPr dirty="0" sz="1200" spc="6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(LGPD),</a:t>
            </a:r>
            <a:r>
              <a:rPr dirty="0" sz="1200" spc="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no</a:t>
            </a:r>
            <a:r>
              <a:rPr dirty="0" sz="1200" spc="6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âmbito</a:t>
            </a:r>
            <a:r>
              <a:rPr dirty="0" sz="1200" spc="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do</a:t>
            </a:r>
            <a:r>
              <a:rPr dirty="0" sz="1200" spc="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Município</a:t>
            </a:r>
            <a:r>
              <a:rPr dirty="0" sz="1200" spc="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5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Seropédica, </a:t>
            </a:r>
            <a:r>
              <a:rPr dirty="0" sz="1200">
                <a:latin typeface="Calibri"/>
                <a:cs typeface="Calibri"/>
              </a:rPr>
              <a:t>estabelecendo</a:t>
            </a:r>
            <a:r>
              <a:rPr dirty="0" sz="1200" spc="45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competências,</a:t>
            </a:r>
            <a:r>
              <a:rPr dirty="0" sz="1200" spc="45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procedimentos</a:t>
            </a:r>
            <a:r>
              <a:rPr dirty="0" sz="1200" spc="45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</a:t>
            </a:r>
            <a:r>
              <a:rPr dirty="0" sz="1200" spc="46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providências</a:t>
            </a:r>
            <a:r>
              <a:rPr dirty="0" sz="1200" spc="45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correlatas</a:t>
            </a:r>
            <a:r>
              <a:rPr dirty="0" sz="1200" spc="45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</a:t>
            </a:r>
            <a:r>
              <a:rPr dirty="0" sz="1200" spc="46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serem observados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por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seus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 spc="-20">
                <a:latin typeface="Calibri"/>
                <a:cs typeface="Calibri"/>
              </a:rPr>
              <a:t>órgãos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entidades,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visando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garantir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 spc="-20">
                <a:latin typeface="Calibri"/>
                <a:cs typeface="Calibri"/>
              </a:rPr>
              <a:t>proteção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dados</a:t>
            </a:r>
            <a:r>
              <a:rPr dirty="0" sz="1200" spc="-10">
                <a:latin typeface="Calibri"/>
                <a:cs typeface="Calibri"/>
              </a:rPr>
              <a:t> pessoais.</a:t>
            </a:r>
            <a:endParaRPr sz="1200">
              <a:latin typeface="Calibri"/>
              <a:cs typeface="Calibri"/>
            </a:endParaRPr>
          </a:p>
          <a:p>
            <a:pPr marL="21590">
              <a:lnSpc>
                <a:spcPct val="100000"/>
              </a:lnSpc>
              <a:spcBef>
                <a:spcPts val="960"/>
              </a:spcBef>
            </a:pPr>
            <a:r>
              <a:rPr dirty="0" sz="1200" b="1">
                <a:latin typeface="Calibri"/>
                <a:cs typeface="Calibri"/>
              </a:rPr>
              <a:t>Art.</a:t>
            </a:r>
            <a:r>
              <a:rPr dirty="0" sz="1200" spc="-40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2º</a:t>
            </a:r>
            <a:r>
              <a:rPr dirty="0" sz="1200" spc="-15" b="1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Para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os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fins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deste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Decreto,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considera-</a:t>
            </a:r>
            <a:r>
              <a:rPr dirty="0" sz="1200" spc="-25">
                <a:latin typeface="Calibri"/>
                <a:cs typeface="Calibri"/>
              </a:rPr>
              <a:t>se:</a:t>
            </a:r>
            <a:endParaRPr sz="1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868551" y="403911"/>
            <a:ext cx="2609850" cy="729615"/>
          </a:xfrm>
          <a:prstGeom prst="rect">
            <a:avLst/>
          </a:prstGeom>
        </p:spPr>
        <p:txBody>
          <a:bodyPr wrap="square" lIns="0" tIns="3429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70"/>
              </a:spcBef>
            </a:pPr>
            <a:r>
              <a:rPr dirty="0" sz="1400" spc="-10" b="1">
                <a:latin typeface="Calibri"/>
                <a:cs typeface="Calibri"/>
              </a:rPr>
              <a:t>Estado </a:t>
            </a:r>
            <a:r>
              <a:rPr dirty="0" sz="1400" b="1">
                <a:latin typeface="Calibri"/>
                <a:cs typeface="Calibri"/>
              </a:rPr>
              <a:t>do</a:t>
            </a:r>
            <a:r>
              <a:rPr dirty="0" sz="1400" spc="-2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Rio</a:t>
            </a:r>
            <a:r>
              <a:rPr dirty="0" sz="1400" spc="-2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de</a:t>
            </a:r>
            <a:r>
              <a:rPr dirty="0" sz="1400" spc="-10" b="1">
                <a:latin typeface="Calibri"/>
                <a:cs typeface="Calibri"/>
              </a:rPr>
              <a:t> Janeiro</a:t>
            </a:r>
            <a:endParaRPr sz="1400">
              <a:latin typeface="Calibri"/>
              <a:cs typeface="Calibri"/>
            </a:endParaRPr>
          </a:p>
          <a:p>
            <a:pPr marL="12700" marR="5080">
              <a:lnSpc>
                <a:spcPct val="110000"/>
              </a:lnSpc>
            </a:pPr>
            <a:r>
              <a:rPr dirty="0" sz="1400" spc="-10" b="1">
                <a:latin typeface="Calibri"/>
                <a:cs typeface="Calibri"/>
              </a:rPr>
              <a:t>Prefeitura</a:t>
            </a:r>
            <a:r>
              <a:rPr dirty="0" sz="1400" spc="-20" b="1">
                <a:latin typeface="Calibri"/>
                <a:cs typeface="Calibri"/>
              </a:rPr>
              <a:t> </a:t>
            </a:r>
            <a:r>
              <a:rPr dirty="0" sz="1400" spc="-10" b="1">
                <a:latin typeface="Calibri"/>
                <a:cs typeface="Calibri"/>
              </a:rPr>
              <a:t>Municipal</a:t>
            </a:r>
            <a:r>
              <a:rPr dirty="0" sz="1400" spc="-1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de</a:t>
            </a:r>
            <a:r>
              <a:rPr dirty="0" sz="1400" spc="-20" b="1">
                <a:latin typeface="Calibri"/>
                <a:cs typeface="Calibri"/>
              </a:rPr>
              <a:t> </a:t>
            </a:r>
            <a:r>
              <a:rPr dirty="0" sz="1400" spc="-10" b="1">
                <a:latin typeface="Calibri"/>
                <a:cs typeface="Calibri"/>
              </a:rPr>
              <a:t>Seropédica Gabinete</a:t>
            </a:r>
            <a:r>
              <a:rPr dirty="0" sz="1400" spc="-1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do</a:t>
            </a:r>
            <a:r>
              <a:rPr dirty="0" sz="1400" spc="-15" b="1">
                <a:latin typeface="Calibri"/>
                <a:cs typeface="Calibri"/>
              </a:rPr>
              <a:t> </a:t>
            </a:r>
            <a:r>
              <a:rPr dirty="0" sz="1400" spc="-10" b="1">
                <a:latin typeface="Calibri"/>
                <a:cs typeface="Calibri"/>
              </a:rPr>
              <a:t>Prefeito</a:t>
            </a:r>
            <a:endParaRPr sz="1400">
              <a:latin typeface="Calibri"/>
              <a:cs typeface="Calibri"/>
            </a:endParaRPr>
          </a:p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97205" y="218439"/>
            <a:ext cx="1165225" cy="1012190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137784" y="458469"/>
            <a:ext cx="2136774" cy="727709"/>
          </a:xfrm>
          <a:prstGeom prst="rect">
            <a:avLst/>
          </a:prstGeom>
        </p:spPr>
      </p:pic>
      <p:sp>
        <p:nvSpPr>
          <p:cNvPr id="5" name="object 5" descr=""/>
          <p:cNvSpPr txBox="1"/>
          <p:nvPr/>
        </p:nvSpPr>
        <p:spPr>
          <a:xfrm>
            <a:off x="1066596" y="1585087"/>
            <a:ext cx="5393690" cy="323278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algn="just" marL="12700" marR="5080">
              <a:lnSpc>
                <a:spcPct val="109200"/>
              </a:lnSpc>
              <a:spcBef>
                <a:spcPts val="110"/>
              </a:spcBef>
            </a:pPr>
            <a:r>
              <a:rPr dirty="0" sz="1200" b="1">
                <a:latin typeface="Calibri"/>
                <a:cs typeface="Calibri"/>
              </a:rPr>
              <a:t>Art.</a:t>
            </a:r>
            <a:r>
              <a:rPr dirty="0" sz="1200" spc="-25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16.</a:t>
            </a:r>
            <a:r>
              <a:rPr dirty="0" sz="1200" spc="-20" b="1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Os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órgãos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as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entidades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</a:t>
            </a:r>
            <a:r>
              <a:rPr dirty="0" sz="1200" spc="-10">
                <a:latin typeface="Calibri"/>
                <a:cs typeface="Calibri"/>
              </a:rPr>
              <a:t> Administração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Pública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Municipal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podem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efetuar</a:t>
            </a:r>
            <a:r>
              <a:rPr dirty="0" sz="1200" spc="20">
                <a:latin typeface="Calibri"/>
                <a:cs typeface="Calibri"/>
              </a:rPr>
              <a:t> </a:t>
            </a:r>
            <a:r>
              <a:rPr dirty="0" sz="1200" spc="-50">
                <a:latin typeface="Calibri"/>
                <a:cs typeface="Calibri"/>
              </a:rPr>
              <a:t>o </a:t>
            </a:r>
            <a:r>
              <a:rPr dirty="0" sz="1200">
                <a:latin typeface="Calibri"/>
                <a:cs typeface="Calibri"/>
              </a:rPr>
              <a:t>uso</a:t>
            </a:r>
            <a:r>
              <a:rPr dirty="0" sz="1200" spc="1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compartilhado</a:t>
            </a:r>
            <a:r>
              <a:rPr dirty="0" sz="1200" spc="15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1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dados</a:t>
            </a:r>
            <a:r>
              <a:rPr dirty="0" sz="1200" spc="1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pessoais</a:t>
            </a:r>
            <a:r>
              <a:rPr dirty="0" sz="1200" spc="15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com</a:t>
            </a:r>
            <a:r>
              <a:rPr dirty="0" sz="1200" spc="1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outros</a:t>
            </a:r>
            <a:r>
              <a:rPr dirty="0" sz="1200" spc="15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órgãos</a:t>
            </a:r>
            <a:r>
              <a:rPr dirty="0" sz="1200" spc="1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</a:t>
            </a:r>
            <a:r>
              <a:rPr dirty="0" sz="1200" spc="1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entidades</a:t>
            </a:r>
            <a:r>
              <a:rPr dirty="0" sz="1200" spc="15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públicas</a:t>
            </a:r>
            <a:r>
              <a:rPr dirty="0" sz="1200" spc="145">
                <a:latin typeface="Calibri"/>
                <a:cs typeface="Calibri"/>
              </a:rPr>
              <a:t> </a:t>
            </a:r>
            <a:r>
              <a:rPr dirty="0" sz="1200" spc="-20">
                <a:latin typeface="Calibri"/>
                <a:cs typeface="Calibri"/>
              </a:rPr>
              <a:t>para </a:t>
            </a:r>
            <a:r>
              <a:rPr dirty="0" sz="1200">
                <a:latin typeface="Calibri"/>
                <a:cs typeface="Calibri"/>
              </a:rPr>
              <a:t>atender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</a:t>
            </a:r>
            <a:r>
              <a:rPr dirty="0" sz="1200" spc="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finalidades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específicas</a:t>
            </a:r>
            <a:r>
              <a:rPr dirty="0" sz="1200" spc="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execução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políticas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públicas,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no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âmbito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20">
                <a:latin typeface="Calibri"/>
                <a:cs typeface="Calibri"/>
              </a:rPr>
              <a:t>suas </a:t>
            </a:r>
            <a:r>
              <a:rPr dirty="0" sz="1200">
                <a:latin typeface="Calibri"/>
                <a:cs typeface="Calibri"/>
              </a:rPr>
              <a:t>atribuições</a:t>
            </a:r>
            <a:r>
              <a:rPr dirty="0" sz="1200" spc="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legais,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respeitados</a:t>
            </a:r>
            <a:r>
              <a:rPr dirty="0" sz="1200" spc="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os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princípios</a:t>
            </a:r>
            <a:r>
              <a:rPr dirty="0" sz="1200" spc="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proteção de</a:t>
            </a:r>
            <a:r>
              <a:rPr dirty="0" sz="1200" spc="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dados</a:t>
            </a:r>
            <a:r>
              <a:rPr dirty="0" sz="1200" spc="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pessoais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elencados </a:t>
            </a:r>
            <a:r>
              <a:rPr dirty="0" sz="1200">
                <a:latin typeface="Calibri"/>
                <a:cs typeface="Calibri"/>
              </a:rPr>
              <a:t>no</a:t>
            </a:r>
            <a:r>
              <a:rPr dirty="0" sz="1200" spc="-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art.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6º,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Lei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Federal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nº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13.709,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 spc="-20">
                <a:latin typeface="Calibri"/>
                <a:cs typeface="Calibri"/>
              </a:rPr>
              <a:t>2018.</a:t>
            </a: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75"/>
              </a:spcBef>
            </a:pPr>
            <a:endParaRPr sz="1200">
              <a:latin typeface="Calibri"/>
              <a:cs typeface="Calibri"/>
            </a:endParaRPr>
          </a:p>
          <a:p>
            <a:pPr algn="just" marL="12700" marR="8255">
              <a:lnSpc>
                <a:spcPct val="109200"/>
              </a:lnSpc>
            </a:pPr>
            <a:r>
              <a:rPr dirty="0" sz="1200" b="1">
                <a:latin typeface="Calibri"/>
                <a:cs typeface="Calibri"/>
              </a:rPr>
              <a:t>Art.</a:t>
            </a:r>
            <a:r>
              <a:rPr dirty="0" sz="1200" spc="-25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17.</a:t>
            </a:r>
            <a:r>
              <a:rPr dirty="0" sz="1200" spc="-15" b="1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É</a:t>
            </a:r>
            <a:r>
              <a:rPr dirty="0" sz="1200" spc="-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vedado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aos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órgãos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entidades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</a:t>
            </a:r>
            <a:r>
              <a:rPr dirty="0" sz="1200" spc="-10">
                <a:latin typeface="Calibri"/>
                <a:cs typeface="Calibri"/>
              </a:rPr>
              <a:t> Administração</a:t>
            </a:r>
            <a:r>
              <a:rPr dirty="0" sz="1200" spc="-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Pública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Municipal</a:t>
            </a:r>
            <a:r>
              <a:rPr dirty="0" sz="1200" spc="-10">
                <a:latin typeface="Calibri"/>
                <a:cs typeface="Calibri"/>
              </a:rPr>
              <a:t> transferir </a:t>
            </a:r>
            <a:r>
              <a:rPr dirty="0" sz="1200">
                <a:latin typeface="Calibri"/>
                <a:cs typeface="Calibri"/>
              </a:rPr>
              <a:t>a</a:t>
            </a:r>
            <a:r>
              <a:rPr dirty="0" sz="1200" spc="-5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entidades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privadas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dados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pessoais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constantes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bases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dados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que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tenha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acesso, exceto:</a:t>
            </a: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25"/>
              </a:spcBef>
            </a:pPr>
            <a:endParaRPr sz="1200">
              <a:latin typeface="Calibri"/>
              <a:cs typeface="Calibri"/>
            </a:endParaRPr>
          </a:p>
          <a:p>
            <a:pPr algn="just" marL="469900" marR="10795" indent="-305435">
              <a:lnSpc>
                <a:spcPct val="104200"/>
              </a:lnSpc>
              <a:buAutoNum type="romanUcPeriod"/>
              <a:tabLst>
                <a:tab pos="469900" algn="l"/>
                <a:tab pos="471805" algn="l"/>
              </a:tabLst>
            </a:pPr>
            <a:r>
              <a:rPr dirty="0" sz="1200">
                <a:latin typeface="Calibri"/>
                <a:cs typeface="Calibri"/>
              </a:rPr>
              <a:t>	em</a:t>
            </a:r>
            <a:r>
              <a:rPr dirty="0" sz="1200" spc="135">
                <a:latin typeface="Calibri"/>
                <a:cs typeface="Calibri"/>
              </a:rPr>
              <a:t>  </a:t>
            </a:r>
            <a:r>
              <a:rPr dirty="0" sz="1200">
                <a:latin typeface="Calibri"/>
                <a:cs typeface="Calibri"/>
              </a:rPr>
              <a:t>casos</a:t>
            </a:r>
            <a:r>
              <a:rPr dirty="0" sz="1200" spc="140">
                <a:latin typeface="Calibri"/>
                <a:cs typeface="Calibri"/>
              </a:rPr>
              <a:t> 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135">
                <a:latin typeface="Calibri"/>
                <a:cs typeface="Calibri"/>
              </a:rPr>
              <a:t>  </a:t>
            </a:r>
            <a:r>
              <a:rPr dirty="0" sz="1200">
                <a:latin typeface="Calibri"/>
                <a:cs typeface="Calibri"/>
              </a:rPr>
              <a:t>execução</a:t>
            </a:r>
            <a:r>
              <a:rPr dirty="0" sz="1200" spc="135">
                <a:latin typeface="Calibri"/>
                <a:cs typeface="Calibri"/>
              </a:rPr>
              <a:t>  </a:t>
            </a:r>
            <a:r>
              <a:rPr dirty="0" sz="1200">
                <a:latin typeface="Calibri"/>
                <a:cs typeface="Calibri"/>
              </a:rPr>
              <a:t>descentralizada</a:t>
            </a:r>
            <a:r>
              <a:rPr dirty="0" sz="1200" spc="135">
                <a:latin typeface="Calibri"/>
                <a:cs typeface="Calibri"/>
              </a:rPr>
              <a:t> 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135">
                <a:latin typeface="Calibri"/>
                <a:cs typeface="Calibri"/>
              </a:rPr>
              <a:t>  </a:t>
            </a:r>
            <a:r>
              <a:rPr dirty="0" sz="1200">
                <a:latin typeface="Calibri"/>
                <a:cs typeface="Calibri"/>
              </a:rPr>
              <a:t>atividade</a:t>
            </a:r>
            <a:r>
              <a:rPr dirty="0" sz="1200" spc="140">
                <a:latin typeface="Calibri"/>
                <a:cs typeface="Calibri"/>
              </a:rPr>
              <a:t>  </a:t>
            </a:r>
            <a:r>
              <a:rPr dirty="0" sz="1200">
                <a:latin typeface="Calibri"/>
                <a:cs typeface="Calibri"/>
              </a:rPr>
              <a:t>pública</a:t>
            </a:r>
            <a:r>
              <a:rPr dirty="0" sz="1200" spc="135">
                <a:latin typeface="Calibri"/>
                <a:cs typeface="Calibri"/>
              </a:rPr>
              <a:t>  </a:t>
            </a:r>
            <a:r>
              <a:rPr dirty="0" sz="1200">
                <a:latin typeface="Calibri"/>
                <a:cs typeface="Calibri"/>
              </a:rPr>
              <a:t>que</a:t>
            </a:r>
            <a:r>
              <a:rPr dirty="0" sz="1200" spc="140">
                <a:latin typeface="Calibri"/>
                <a:cs typeface="Calibri"/>
              </a:rPr>
              <a:t>  </a:t>
            </a:r>
            <a:r>
              <a:rPr dirty="0" sz="1200" spc="-10">
                <a:latin typeface="Calibri"/>
                <a:cs typeface="Calibri"/>
              </a:rPr>
              <a:t>exija </a:t>
            </a:r>
            <a:r>
              <a:rPr dirty="0" sz="1200">
                <a:latin typeface="Calibri"/>
                <a:cs typeface="Calibri"/>
              </a:rPr>
              <a:t>transferência,</a:t>
            </a:r>
            <a:r>
              <a:rPr dirty="0" sz="1200" spc="155">
                <a:latin typeface="Calibri"/>
                <a:cs typeface="Calibri"/>
              </a:rPr>
              <a:t>  </a:t>
            </a:r>
            <a:r>
              <a:rPr dirty="0" sz="1200">
                <a:latin typeface="Calibri"/>
                <a:cs typeface="Calibri"/>
              </a:rPr>
              <a:t>exclusivamente</a:t>
            </a:r>
            <a:r>
              <a:rPr dirty="0" sz="1200" spc="160">
                <a:latin typeface="Calibri"/>
                <a:cs typeface="Calibri"/>
              </a:rPr>
              <a:t>  </a:t>
            </a:r>
            <a:r>
              <a:rPr dirty="0" sz="1200">
                <a:latin typeface="Calibri"/>
                <a:cs typeface="Calibri"/>
              </a:rPr>
              <a:t>para</a:t>
            </a:r>
            <a:r>
              <a:rPr dirty="0" sz="1200" spc="165">
                <a:latin typeface="Calibri"/>
                <a:cs typeface="Calibri"/>
              </a:rPr>
              <a:t>  </a:t>
            </a:r>
            <a:r>
              <a:rPr dirty="0" sz="1200">
                <a:latin typeface="Calibri"/>
                <a:cs typeface="Calibri"/>
              </a:rPr>
              <a:t>esse</a:t>
            </a:r>
            <a:r>
              <a:rPr dirty="0" sz="1200" spc="160">
                <a:latin typeface="Calibri"/>
                <a:cs typeface="Calibri"/>
              </a:rPr>
              <a:t>  </a:t>
            </a:r>
            <a:r>
              <a:rPr dirty="0" sz="1200">
                <a:latin typeface="Calibri"/>
                <a:cs typeface="Calibri"/>
              </a:rPr>
              <a:t>fim</a:t>
            </a:r>
            <a:r>
              <a:rPr dirty="0" sz="1200" spc="160">
                <a:latin typeface="Calibri"/>
                <a:cs typeface="Calibri"/>
              </a:rPr>
              <a:t>  </a:t>
            </a:r>
            <a:r>
              <a:rPr dirty="0" sz="1200">
                <a:latin typeface="Calibri"/>
                <a:cs typeface="Calibri"/>
              </a:rPr>
              <a:t>específico</a:t>
            </a:r>
            <a:r>
              <a:rPr dirty="0" sz="1200" spc="155">
                <a:latin typeface="Calibri"/>
                <a:cs typeface="Calibri"/>
              </a:rPr>
              <a:t>  </a:t>
            </a:r>
            <a:r>
              <a:rPr dirty="0" sz="1200">
                <a:latin typeface="Calibri"/>
                <a:cs typeface="Calibri"/>
              </a:rPr>
              <a:t>e</a:t>
            </a:r>
            <a:r>
              <a:rPr dirty="0" sz="1200" spc="160">
                <a:latin typeface="Calibri"/>
                <a:cs typeface="Calibri"/>
              </a:rPr>
              <a:t>  </a:t>
            </a:r>
            <a:r>
              <a:rPr dirty="0" sz="1200" spc="-10">
                <a:latin typeface="Calibri"/>
                <a:cs typeface="Calibri"/>
              </a:rPr>
              <a:t>determinado, observado </a:t>
            </a:r>
            <a:r>
              <a:rPr dirty="0" sz="1200">
                <a:latin typeface="Calibri"/>
                <a:cs typeface="Calibri"/>
              </a:rPr>
              <a:t>o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disposto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na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Lei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Federal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nº 12.527,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2011;</a:t>
            </a: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40"/>
              </a:spcBef>
              <a:buFont typeface="Calibri"/>
              <a:buAutoNum type="romanUcPeriod"/>
            </a:pPr>
            <a:endParaRPr sz="1200">
              <a:latin typeface="Calibri"/>
              <a:cs typeface="Calibri"/>
            </a:endParaRPr>
          </a:p>
          <a:p>
            <a:pPr algn="just" marL="469900" marR="13335" indent="-344805">
              <a:lnSpc>
                <a:spcPct val="101699"/>
              </a:lnSpc>
              <a:buAutoNum type="romanUcPeriod"/>
              <a:tabLst>
                <a:tab pos="469900" algn="l"/>
                <a:tab pos="471170" algn="l"/>
              </a:tabLst>
            </a:pPr>
            <a:r>
              <a:rPr dirty="0" sz="1200">
                <a:latin typeface="Calibri"/>
                <a:cs typeface="Calibri"/>
              </a:rPr>
              <a:t>	nos</a:t>
            </a:r>
            <a:r>
              <a:rPr dirty="0" sz="1200" spc="2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casos</a:t>
            </a:r>
            <a:r>
              <a:rPr dirty="0" sz="1200" spc="2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em</a:t>
            </a:r>
            <a:r>
              <a:rPr dirty="0" sz="1200" spc="2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que</a:t>
            </a:r>
            <a:r>
              <a:rPr dirty="0" sz="1200" spc="2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os</a:t>
            </a:r>
            <a:r>
              <a:rPr dirty="0" sz="1200" spc="2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dados</a:t>
            </a:r>
            <a:r>
              <a:rPr dirty="0" sz="1200" spc="2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forem</a:t>
            </a:r>
            <a:r>
              <a:rPr dirty="0" sz="1200" spc="2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acessíveis</a:t>
            </a:r>
            <a:r>
              <a:rPr dirty="0" sz="1200" spc="2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publicamente,</a:t>
            </a:r>
            <a:r>
              <a:rPr dirty="0" sz="1200" spc="2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observadas</a:t>
            </a:r>
            <a:r>
              <a:rPr dirty="0" sz="1200" spc="240">
                <a:latin typeface="Calibri"/>
                <a:cs typeface="Calibri"/>
              </a:rPr>
              <a:t> </a:t>
            </a:r>
            <a:r>
              <a:rPr dirty="0" sz="1200" spc="-25">
                <a:latin typeface="Calibri"/>
                <a:cs typeface="Calibri"/>
              </a:rPr>
              <a:t>as </a:t>
            </a:r>
            <a:r>
              <a:rPr dirty="0" sz="1200" spc="-10">
                <a:latin typeface="Calibri"/>
                <a:cs typeface="Calibri"/>
              </a:rPr>
              <a:t>disposições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Lei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Federal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nº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13.709,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 spc="-20">
                <a:latin typeface="Calibri"/>
                <a:cs typeface="Calibri"/>
              </a:rPr>
              <a:t>2018;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142796" y="5011927"/>
            <a:ext cx="17970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20">
                <a:latin typeface="Calibri"/>
                <a:cs typeface="Calibri"/>
              </a:rPr>
              <a:t>III.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524127" y="5011927"/>
            <a:ext cx="4929505" cy="970915"/>
          </a:xfrm>
          <a:prstGeom prst="rect">
            <a:avLst/>
          </a:prstGeom>
        </p:spPr>
        <p:txBody>
          <a:bodyPr wrap="square" lIns="0" tIns="5080" rIns="0" bIns="0" rtlCol="0" vert="horz">
            <a:spAutoFit/>
          </a:bodyPr>
          <a:lstStyle/>
          <a:p>
            <a:pPr algn="just" marL="12700" marR="5080">
              <a:lnSpc>
                <a:spcPct val="104200"/>
              </a:lnSpc>
              <a:spcBef>
                <a:spcPts val="40"/>
              </a:spcBef>
            </a:pPr>
            <a:r>
              <a:rPr dirty="0" sz="1200">
                <a:latin typeface="Calibri"/>
                <a:cs typeface="Calibri"/>
              </a:rPr>
              <a:t>quando</a:t>
            </a:r>
            <a:r>
              <a:rPr dirty="0" sz="1200" spc="10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houver</a:t>
            </a:r>
            <a:r>
              <a:rPr dirty="0" sz="1200" spc="8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previsão</a:t>
            </a:r>
            <a:r>
              <a:rPr dirty="0" sz="1200" spc="8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legal</a:t>
            </a:r>
            <a:r>
              <a:rPr dirty="0" sz="1200" spc="8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ou</a:t>
            </a:r>
            <a:r>
              <a:rPr dirty="0" sz="1200" spc="8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</a:t>
            </a:r>
            <a:r>
              <a:rPr dirty="0" sz="1200" spc="9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transferência</a:t>
            </a:r>
            <a:r>
              <a:rPr dirty="0" sz="1200" spc="1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for</a:t>
            </a:r>
            <a:r>
              <a:rPr dirty="0" sz="1200" spc="10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respaldada,</a:t>
            </a:r>
            <a:r>
              <a:rPr dirty="0" sz="1200" spc="8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por</a:t>
            </a:r>
            <a:r>
              <a:rPr dirty="0" sz="1200" spc="8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meio</a:t>
            </a:r>
            <a:r>
              <a:rPr dirty="0" sz="1200" spc="80">
                <a:latin typeface="Calibri"/>
                <a:cs typeface="Calibri"/>
              </a:rPr>
              <a:t> </a:t>
            </a:r>
            <a:r>
              <a:rPr dirty="0" sz="1200" spc="-25">
                <a:latin typeface="Calibri"/>
                <a:cs typeface="Calibri"/>
              </a:rPr>
              <a:t>de </a:t>
            </a:r>
            <a:r>
              <a:rPr dirty="0" sz="1200">
                <a:latin typeface="Calibri"/>
                <a:cs typeface="Calibri"/>
              </a:rPr>
              <a:t>cláusula específica,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em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contratos,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convênios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ou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instrumentos </a:t>
            </a:r>
            <a:r>
              <a:rPr dirty="0" sz="1200">
                <a:latin typeface="Calibri"/>
                <a:cs typeface="Calibri"/>
              </a:rPr>
              <a:t>congêneres,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 spc="-20">
                <a:latin typeface="Calibri"/>
                <a:cs typeface="Calibri"/>
              </a:rPr>
              <a:t>cuja </a:t>
            </a:r>
            <a:r>
              <a:rPr dirty="0" sz="1200">
                <a:latin typeface="Calibri"/>
                <a:cs typeface="Calibri"/>
              </a:rPr>
              <a:t>celebração</a:t>
            </a:r>
            <a:r>
              <a:rPr dirty="0" sz="1200" spc="135">
                <a:latin typeface="Calibri"/>
                <a:cs typeface="Calibri"/>
              </a:rPr>
              <a:t>  </a:t>
            </a:r>
            <a:r>
              <a:rPr dirty="0" sz="1200">
                <a:latin typeface="Calibri"/>
                <a:cs typeface="Calibri"/>
              </a:rPr>
              <a:t>deverá</a:t>
            </a:r>
            <a:r>
              <a:rPr dirty="0" sz="1200" spc="140">
                <a:latin typeface="Calibri"/>
                <a:cs typeface="Calibri"/>
              </a:rPr>
              <a:t>  </a:t>
            </a:r>
            <a:r>
              <a:rPr dirty="0" sz="1200">
                <a:latin typeface="Calibri"/>
                <a:cs typeface="Calibri"/>
              </a:rPr>
              <a:t>ser</a:t>
            </a:r>
            <a:r>
              <a:rPr dirty="0" sz="1200" spc="140">
                <a:latin typeface="Calibri"/>
                <a:cs typeface="Calibri"/>
              </a:rPr>
              <a:t>  </a:t>
            </a:r>
            <a:r>
              <a:rPr dirty="0" sz="1200">
                <a:latin typeface="Calibri"/>
                <a:cs typeface="Calibri"/>
              </a:rPr>
              <a:t>informada</a:t>
            </a:r>
            <a:r>
              <a:rPr dirty="0" sz="1200" spc="145">
                <a:latin typeface="Calibri"/>
                <a:cs typeface="Calibri"/>
              </a:rPr>
              <a:t>  </a:t>
            </a:r>
            <a:r>
              <a:rPr dirty="0" sz="1200">
                <a:latin typeface="Calibri"/>
                <a:cs typeface="Calibri"/>
              </a:rPr>
              <a:t>pelo</a:t>
            </a:r>
            <a:r>
              <a:rPr dirty="0" sz="1200" spc="145">
                <a:latin typeface="Calibri"/>
                <a:cs typeface="Calibri"/>
              </a:rPr>
              <a:t>  </a:t>
            </a:r>
            <a:r>
              <a:rPr dirty="0" sz="1200">
                <a:latin typeface="Calibri"/>
                <a:cs typeface="Calibri"/>
              </a:rPr>
              <a:t>responsável</a:t>
            </a:r>
            <a:r>
              <a:rPr dirty="0" sz="1200" spc="140">
                <a:latin typeface="Calibri"/>
                <a:cs typeface="Calibri"/>
              </a:rPr>
              <a:t>  </a:t>
            </a:r>
            <a:r>
              <a:rPr dirty="0" sz="1200">
                <a:latin typeface="Calibri"/>
                <a:cs typeface="Calibri"/>
              </a:rPr>
              <a:t>ao</a:t>
            </a:r>
            <a:r>
              <a:rPr dirty="0" sz="1200" spc="140">
                <a:latin typeface="Calibri"/>
                <a:cs typeface="Calibri"/>
              </a:rPr>
              <a:t>  </a:t>
            </a:r>
            <a:r>
              <a:rPr dirty="0" sz="1200">
                <a:latin typeface="Calibri"/>
                <a:cs typeface="Calibri"/>
              </a:rPr>
              <a:t>encarregado</a:t>
            </a:r>
            <a:r>
              <a:rPr dirty="0" sz="1200" spc="135">
                <a:latin typeface="Calibri"/>
                <a:cs typeface="Calibri"/>
              </a:rPr>
              <a:t>  </a:t>
            </a:r>
            <a:r>
              <a:rPr dirty="0" sz="1200" spc="-25">
                <a:latin typeface="Calibri"/>
                <a:cs typeface="Calibri"/>
              </a:rPr>
              <a:t>de </a:t>
            </a:r>
            <a:r>
              <a:rPr dirty="0" sz="1200">
                <a:latin typeface="Calibri"/>
                <a:cs typeface="Calibri"/>
              </a:rPr>
              <a:t>tratamento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dados</a:t>
            </a:r>
            <a:r>
              <a:rPr dirty="0" sz="1200" spc="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para</a:t>
            </a:r>
            <a:r>
              <a:rPr dirty="0" sz="1200" spc="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comunicação</a:t>
            </a:r>
            <a:r>
              <a:rPr dirty="0" sz="1200" spc="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à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autoridade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nacional</a:t>
            </a:r>
            <a:r>
              <a:rPr dirty="0" sz="1200" spc="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proteção</a:t>
            </a:r>
            <a:r>
              <a:rPr dirty="0" sz="1200" spc="20">
                <a:latin typeface="Calibri"/>
                <a:cs typeface="Calibri"/>
              </a:rPr>
              <a:t> </a:t>
            </a:r>
            <a:r>
              <a:rPr dirty="0" sz="1200" spc="-25">
                <a:latin typeface="Calibri"/>
                <a:cs typeface="Calibri"/>
              </a:rPr>
              <a:t>de </a:t>
            </a:r>
            <a:r>
              <a:rPr dirty="0" sz="1200" spc="-10">
                <a:latin typeface="Calibri"/>
                <a:cs typeface="Calibri"/>
              </a:rPr>
              <a:t>dados;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 spc="-50">
                <a:latin typeface="Calibri"/>
                <a:cs typeface="Calibri"/>
              </a:rPr>
              <a:t>e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066596" y="6176517"/>
            <a:ext cx="5388610" cy="3592829"/>
          </a:xfrm>
          <a:prstGeom prst="rect">
            <a:avLst/>
          </a:prstGeom>
        </p:spPr>
        <p:txBody>
          <a:bodyPr wrap="square" lIns="0" tIns="5080" rIns="0" bIns="0" rtlCol="0" vert="horz">
            <a:spAutoFit/>
          </a:bodyPr>
          <a:lstStyle/>
          <a:p>
            <a:pPr algn="just" marL="469900" marR="6350" indent="-393700">
              <a:lnSpc>
                <a:spcPct val="103899"/>
              </a:lnSpc>
              <a:spcBef>
                <a:spcPts val="40"/>
              </a:spcBef>
            </a:pPr>
            <a:r>
              <a:rPr dirty="0" sz="1200">
                <a:latin typeface="Calibri"/>
                <a:cs typeface="Calibri"/>
              </a:rPr>
              <a:t>IV.</a:t>
            </a:r>
            <a:r>
              <a:rPr dirty="0" sz="1200" spc="295">
                <a:latin typeface="Calibri"/>
                <a:cs typeface="Calibri"/>
              </a:rPr>
              <a:t>   </a:t>
            </a:r>
            <a:r>
              <a:rPr dirty="0" sz="1200">
                <a:latin typeface="Calibri"/>
                <a:cs typeface="Calibri"/>
              </a:rPr>
              <a:t>na</a:t>
            </a:r>
            <a:r>
              <a:rPr dirty="0" sz="1200" spc="39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hipótese</a:t>
            </a:r>
            <a:r>
              <a:rPr dirty="0" sz="1200" spc="39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40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</a:t>
            </a:r>
            <a:r>
              <a:rPr dirty="0" sz="1200" spc="38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transferência</a:t>
            </a:r>
            <a:r>
              <a:rPr dirty="0" sz="1200" spc="40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dos</a:t>
            </a:r>
            <a:r>
              <a:rPr dirty="0" sz="1200" spc="39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dados</a:t>
            </a:r>
            <a:r>
              <a:rPr dirty="0" sz="1200" spc="4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objetivarem</a:t>
            </a:r>
            <a:r>
              <a:rPr dirty="0" sz="1200" spc="38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exclusivamente</a:t>
            </a:r>
            <a:r>
              <a:rPr dirty="0" sz="1200" spc="385">
                <a:latin typeface="Calibri"/>
                <a:cs typeface="Calibri"/>
              </a:rPr>
              <a:t> </a:t>
            </a:r>
            <a:r>
              <a:rPr dirty="0" sz="1200" spc="-50">
                <a:latin typeface="Calibri"/>
                <a:cs typeface="Calibri"/>
              </a:rPr>
              <a:t>a </a:t>
            </a:r>
            <a:r>
              <a:rPr dirty="0" sz="1200" spc="-10">
                <a:latin typeface="Calibri"/>
                <a:cs typeface="Calibri"/>
              </a:rPr>
              <a:t>prevenção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fraudes e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irregularidades,</a:t>
            </a:r>
            <a:r>
              <a:rPr dirty="0" sz="1200">
                <a:latin typeface="Calibri"/>
                <a:cs typeface="Calibri"/>
              </a:rPr>
              <a:t> ou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proteger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resguardar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</a:t>
            </a:r>
            <a:r>
              <a:rPr dirty="0" sz="1200" spc="-10">
                <a:latin typeface="Calibri"/>
                <a:cs typeface="Calibri"/>
              </a:rPr>
              <a:t> segurança </a:t>
            </a:r>
            <a:r>
              <a:rPr dirty="0" sz="1200" spc="-50">
                <a:latin typeface="Calibri"/>
                <a:cs typeface="Calibri"/>
              </a:rPr>
              <a:t>e </a:t>
            </a:r>
            <a:r>
              <a:rPr dirty="0" sz="1200">
                <a:latin typeface="Calibri"/>
                <a:cs typeface="Calibri"/>
              </a:rPr>
              <a:t>a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integridade</a:t>
            </a:r>
            <a:r>
              <a:rPr dirty="0" sz="1200" spc="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do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titular</a:t>
            </a:r>
            <a:r>
              <a:rPr dirty="0" sz="1200" spc="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dos</a:t>
            </a:r>
            <a:r>
              <a:rPr dirty="0" sz="1200" spc="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dados,</a:t>
            </a:r>
            <a:r>
              <a:rPr dirty="0" sz="1200" spc="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desde</a:t>
            </a:r>
            <a:r>
              <a:rPr dirty="0" sz="1200" spc="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que</a:t>
            </a:r>
            <a:r>
              <a:rPr dirty="0" sz="1200" spc="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vedado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 tratamento para</a:t>
            </a:r>
            <a:r>
              <a:rPr dirty="0" sz="1200" spc="2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outra finalidade.</a:t>
            </a: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30"/>
              </a:spcBef>
            </a:pPr>
            <a:endParaRPr sz="1200">
              <a:latin typeface="Calibri"/>
              <a:cs typeface="Calibri"/>
            </a:endParaRPr>
          </a:p>
          <a:p>
            <a:pPr algn="just" marL="12700" marR="5080">
              <a:lnSpc>
                <a:spcPct val="109400"/>
              </a:lnSpc>
              <a:spcBef>
                <a:spcPts val="5"/>
              </a:spcBef>
            </a:pPr>
            <a:r>
              <a:rPr dirty="0" sz="1200" spc="-10" b="1">
                <a:latin typeface="Calibri"/>
                <a:cs typeface="Calibri"/>
              </a:rPr>
              <a:t>Parágrafo</a:t>
            </a:r>
            <a:r>
              <a:rPr dirty="0" sz="1200" spc="-35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único.</a:t>
            </a:r>
            <a:r>
              <a:rPr dirty="0" sz="1200" spc="-30" b="1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Em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quaisquer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das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hipóteses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previstas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neste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artigo,</a:t>
            </a:r>
            <a:r>
              <a:rPr dirty="0" sz="1200" spc="-5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transferência</a:t>
            </a:r>
            <a:r>
              <a:rPr dirty="0" sz="1200" spc="25">
                <a:latin typeface="Calibri"/>
                <a:cs typeface="Calibri"/>
              </a:rPr>
              <a:t> </a:t>
            </a:r>
            <a:r>
              <a:rPr dirty="0" sz="1200" spc="-25">
                <a:latin typeface="Calibri"/>
                <a:cs typeface="Calibri"/>
              </a:rPr>
              <a:t>de </a:t>
            </a:r>
            <a:r>
              <a:rPr dirty="0" sz="1200">
                <a:latin typeface="Calibri"/>
                <a:cs typeface="Calibri"/>
              </a:rPr>
              <a:t>dados dependerá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2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autorização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específica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conferida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pelo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órgão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municipal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à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entidade privada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</a:t>
            </a:r>
            <a:r>
              <a:rPr dirty="0" sz="1200" spc="-5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as </a:t>
            </a:r>
            <a:r>
              <a:rPr dirty="0" sz="1200" spc="-10">
                <a:latin typeface="Calibri"/>
                <a:cs typeface="Calibri"/>
              </a:rPr>
              <a:t>entidades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privadas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deverão</a:t>
            </a:r>
            <a:r>
              <a:rPr dirty="0" sz="1200" spc="-5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se</a:t>
            </a:r>
            <a:r>
              <a:rPr dirty="0" sz="1200" spc="-5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comprometer</a:t>
            </a:r>
            <a:r>
              <a:rPr dirty="0" sz="1200" spc="-5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em</a:t>
            </a:r>
            <a:r>
              <a:rPr dirty="0" sz="1200" spc="-4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manter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assegurar</a:t>
            </a:r>
            <a:r>
              <a:rPr dirty="0" sz="1200" spc="-5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nível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proteção</a:t>
            </a:r>
            <a:r>
              <a:rPr dirty="0" sz="1200" spc="-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dados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garantido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pelo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órgão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ou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entidade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municipal.</a:t>
            </a: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50"/>
              </a:spcBef>
            </a:pPr>
            <a:endParaRPr sz="1200">
              <a:latin typeface="Calibri"/>
              <a:cs typeface="Calibri"/>
            </a:endParaRPr>
          </a:p>
          <a:p>
            <a:pPr algn="just" marL="12700" marR="7620">
              <a:lnSpc>
                <a:spcPct val="109200"/>
              </a:lnSpc>
            </a:pPr>
            <a:r>
              <a:rPr dirty="0" sz="1200" b="1">
                <a:latin typeface="Calibri"/>
                <a:cs typeface="Calibri"/>
              </a:rPr>
              <a:t>Art.</a:t>
            </a:r>
            <a:r>
              <a:rPr dirty="0" sz="1200" spc="80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18.</a:t>
            </a:r>
            <a:r>
              <a:rPr dirty="0" sz="1200" spc="65" b="1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Os</a:t>
            </a:r>
            <a:r>
              <a:rPr dirty="0" sz="1200" spc="10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órgãos</a:t>
            </a:r>
            <a:r>
              <a:rPr dirty="0" sz="1200" spc="7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</a:t>
            </a:r>
            <a:r>
              <a:rPr dirty="0" sz="1200" spc="9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entidades</a:t>
            </a:r>
            <a:r>
              <a:rPr dirty="0" sz="1200" spc="7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</a:t>
            </a:r>
            <a:r>
              <a:rPr dirty="0" sz="1200" spc="9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Administração</a:t>
            </a:r>
            <a:r>
              <a:rPr dirty="0" sz="1200" spc="7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Pública</a:t>
            </a:r>
            <a:r>
              <a:rPr dirty="0" sz="1200" spc="7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Municipal</a:t>
            </a:r>
            <a:r>
              <a:rPr dirty="0" sz="1200" spc="7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podem</a:t>
            </a:r>
            <a:r>
              <a:rPr dirty="0" sz="1200" spc="9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efetuar</a:t>
            </a:r>
            <a:r>
              <a:rPr dirty="0" sz="1200" spc="60">
                <a:latin typeface="Calibri"/>
                <a:cs typeface="Calibri"/>
              </a:rPr>
              <a:t> </a:t>
            </a:r>
            <a:r>
              <a:rPr dirty="0" sz="1200" spc="-50">
                <a:latin typeface="Calibri"/>
                <a:cs typeface="Calibri"/>
              </a:rPr>
              <a:t>a </a:t>
            </a:r>
            <a:r>
              <a:rPr dirty="0" sz="1200">
                <a:latin typeface="Calibri"/>
                <a:cs typeface="Calibri"/>
              </a:rPr>
              <a:t>comunicação</a:t>
            </a:r>
            <a:r>
              <a:rPr dirty="0" sz="1200" spc="6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ou</a:t>
            </a:r>
            <a:r>
              <a:rPr dirty="0" sz="1200" spc="7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</a:t>
            </a:r>
            <a:r>
              <a:rPr dirty="0" sz="1200" spc="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uso</a:t>
            </a:r>
            <a:r>
              <a:rPr dirty="0" sz="1200" spc="6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compartilhado</a:t>
            </a:r>
            <a:r>
              <a:rPr dirty="0" sz="1200" spc="8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6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dados</a:t>
            </a:r>
            <a:r>
              <a:rPr dirty="0" sz="1200" spc="6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pessoais</a:t>
            </a:r>
            <a:r>
              <a:rPr dirty="0" sz="1200" spc="6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</a:t>
            </a:r>
            <a:r>
              <a:rPr dirty="0" sz="1200" spc="5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pessoa</a:t>
            </a:r>
            <a:r>
              <a:rPr dirty="0" sz="1200" spc="5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6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direito</a:t>
            </a:r>
            <a:r>
              <a:rPr dirty="0" sz="1200" spc="4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privado, </a:t>
            </a:r>
            <a:r>
              <a:rPr dirty="0" sz="1200">
                <a:latin typeface="Calibri"/>
                <a:cs typeface="Calibri"/>
              </a:rPr>
              <a:t>desde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 spc="-20">
                <a:latin typeface="Calibri"/>
                <a:cs typeface="Calibri"/>
              </a:rPr>
              <a:t>que:</a:t>
            </a: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40"/>
              </a:spcBef>
            </a:pPr>
            <a:endParaRPr sz="1200">
              <a:latin typeface="Calibri"/>
              <a:cs typeface="Calibri"/>
            </a:endParaRPr>
          </a:p>
          <a:p>
            <a:pPr marL="469900" marR="10160" indent="-305435">
              <a:lnSpc>
                <a:spcPct val="105000"/>
              </a:lnSpc>
              <a:buAutoNum type="romanUcPeriod"/>
              <a:tabLst>
                <a:tab pos="469900" algn="l"/>
              </a:tabLst>
            </a:pPr>
            <a:r>
              <a:rPr dirty="0" sz="1200">
                <a:latin typeface="Calibri"/>
                <a:cs typeface="Calibri"/>
              </a:rPr>
              <a:t>o</a:t>
            </a:r>
            <a:r>
              <a:rPr dirty="0" sz="1200" spc="2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encarregado</a:t>
            </a:r>
            <a:r>
              <a:rPr dirty="0" sz="1200" spc="25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2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tratamento</a:t>
            </a:r>
            <a:r>
              <a:rPr dirty="0" sz="1200" spc="229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2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dados</a:t>
            </a:r>
            <a:r>
              <a:rPr dirty="0" sz="1200" spc="2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informe</a:t>
            </a:r>
            <a:r>
              <a:rPr dirty="0" sz="1200" spc="2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</a:t>
            </a:r>
            <a:r>
              <a:rPr dirty="0" sz="1200" spc="2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Autoridade</a:t>
            </a:r>
            <a:r>
              <a:rPr dirty="0" sz="1200" spc="26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Nacional</a:t>
            </a:r>
            <a:r>
              <a:rPr dirty="0" sz="1200" spc="250">
                <a:latin typeface="Calibri"/>
                <a:cs typeface="Calibri"/>
              </a:rPr>
              <a:t> </a:t>
            </a:r>
            <a:r>
              <a:rPr dirty="0" sz="1200" spc="-25">
                <a:latin typeface="Calibri"/>
                <a:cs typeface="Calibri"/>
              </a:rPr>
              <a:t>de </a:t>
            </a:r>
            <a:r>
              <a:rPr dirty="0" sz="1200" spc="-10">
                <a:latin typeface="Calibri"/>
                <a:cs typeface="Calibri"/>
              </a:rPr>
              <a:t>Proteção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Dados,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na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forma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do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regulamento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federal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correspondente;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 spc="-50">
                <a:latin typeface="Calibri"/>
                <a:cs typeface="Calibri"/>
              </a:rPr>
              <a:t>e</a:t>
            </a: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5"/>
              </a:spcBef>
              <a:buFont typeface="Calibri"/>
              <a:buAutoNum type="romanUcPeriod"/>
            </a:pPr>
            <a:endParaRPr sz="1200">
              <a:latin typeface="Calibri"/>
              <a:cs typeface="Calibri"/>
            </a:endParaRPr>
          </a:p>
          <a:p>
            <a:pPr marL="469900" indent="-344170">
              <a:lnSpc>
                <a:spcPct val="100000"/>
              </a:lnSpc>
              <a:buAutoNum type="romanUcPeriod"/>
              <a:tabLst>
                <a:tab pos="469900" algn="l"/>
              </a:tabLst>
            </a:pPr>
            <a:r>
              <a:rPr dirty="0" sz="1200">
                <a:latin typeface="Calibri"/>
                <a:cs typeface="Calibri"/>
              </a:rPr>
              <a:t>seja</a:t>
            </a:r>
            <a:r>
              <a:rPr dirty="0" sz="1200" spc="-10">
                <a:latin typeface="Calibri"/>
                <a:cs typeface="Calibri"/>
              </a:rPr>
              <a:t> obtido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consentimento </a:t>
            </a:r>
            <a:r>
              <a:rPr dirty="0" sz="1200">
                <a:latin typeface="Calibri"/>
                <a:cs typeface="Calibri"/>
              </a:rPr>
              <a:t>do</a:t>
            </a:r>
            <a:r>
              <a:rPr dirty="0" sz="1200" spc="-20">
                <a:latin typeface="Calibri"/>
                <a:cs typeface="Calibri"/>
              </a:rPr>
              <a:t> titular,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salvo:</a:t>
            </a:r>
            <a:endParaRPr sz="1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868551" y="403911"/>
            <a:ext cx="2609850" cy="729615"/>
          </a:xfrm>
          <a:prstGeom prst="rect">
            <a:avLst/>
          </a:prstGeom>
        </p:spPr>
        <p:txBody>
          <a:bodyPr wrap="square" lIns="0" tIns="3429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70"/>
              </a:spcBef>
            </a:pPr>
            <a:r>
              <a:rPr dirty="0" sz="1400" spc="-10" b="1">
                <a:latin typeface="Calibri"/>
                <a:cs typeface="Calibri"/>
              </a:rPr>
              <a:t>Estado </a:t>
            </a:r>
            <a:r>
              <a:rPr dirty="0" sz="1400" b="1">
                <a:latin typeface="Calibri"/>
                <a:cs typeface="Calibri"/>
              </a:rPr>
              <a:t>do</a:t>
            </a:r>
            <a:r>
              <a:rPr dirty="0" sz="1400" spc="-2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Rio</a:t>
            </a:r>
            <a:r>
              <a:rPr dirty="0" sz="1400" spc="-2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de</a:t>
            </a:r>
            <a:r>
              <a:rPr dirty="0" sz="1400" spc="-10" b="1">
                <a:latin typeface="Calibri"/>
                <a:cs typeface="Calibri"/>
              </a:rPr>
              <a:t> Janeiro</a:t>
            </a:r>
            <a:endParaRPr sz="1400">
              <a:latin typeface="Calibri"/>
              <a:cs typeface="Calibri"/>
            </a:endParaRPr>
          </a:p>
          <a:p>
            <a:pPr marL="12700" marR="5080">
              <a:lnSpc>
                <a:spcPct val="110000"/>
              </a:lnSpc>
            </a:pPr>
            <a:r>
              <a:rPr dirty="0" sz="1400" spc="-10" b="1">
                <a:latin typeface="Calibri"/>
                <a:cs typeface="Calibri"/>
              </a:rPr>
              <a:t>Prefeitura</a:t>
            </a:r>
            <a:r>
              <a:rPr dirty="0" sz="1400" spc="-20" b="1">
                <a:latin typeface="Calibri"/>
                <a:cs typeface="Calibri"/>
              </a:rPr>
              <a:t> </a:t>
            </a:r>
            <a:r>
              <a:rPr dirty="0" sz="1400" spc="-10" b="1">
                <a:latin typeface="Calibri"/>
                <a:cs typeface="Calibri"/>
              </a:rPr>
              <a:t>Municipal</a:t>
            </a:r>
            <a:r>
              <a:rPr dirty="0" sz="1400" spc="-1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de</a:t>
            </a:r>
            <a:r>
              <a:rPr dirty="0" sz="1400" spc="-20" b="1">
                <a:latin typeface="Calibri"/>
                <a:cs typeface="Calibri"/>
              </a:rPr>
              <a:t> </a:t>
            </a:r>
            <a:r>
              <a:rPr dirty="0" sz="1400" spc="-10" b="1">
                <a:latin typeface="Calibri"/>
                <a:cs typeface="Calibri"/>
              </a:rPr>
              <a:t>Seropédica Gabinete</a:t>
            </a:r>
            <a:r>
              <a:rPr dirty="0" sz="1400" spc="-1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do</a:t>
            </a:r>
            <a:r>
              <a:rPr dirty="0" sz="1400" spc="-15" b="1">
                <a:latin typeface="Calibri"/>
                <a:cs typeface="Calibri"/>
              </a:rPr>
              <a:t> </a:t>
            </a:r>
            <a:r>
              <a:rPr dirty="0" sz="1400" spc="-10" b="1">
                <a:latin typeface="Calibri"/>
                <a:cs typeface="Calibri"/>
              </a:rPr>
              <a:t>Prefeito</a:t>
            </a:r>
            <a:endParaRPr sz="1400">
              <a:latin typeface="Calibri"/>
              <a:cs typeface="Calibri"/>
            </a:endParaRPr>
          </a:p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97205" y="218439"/>
            <a:ext cx="1165225" cy="1012190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137784" y="458469"/>
            <a:ext cx="2136774" cy="727709"/>
          </a:xfrm>
          <a:prstGeom prst="rect">
            <a:avLst/>
          </a:prstGeom>
        </p:spPr>
      </p:pic>
      <p:sp>
        <p:nvSpPr>
          <p:cNvPr id="5" name="object 5" descr=""/>
          <p:cNvSpPr txBox="1"/>
          <p:nvPr/>
        </p:nvSpPr>
        <p:spPr>
          <a:xfrm>
            <a:off x="1066596" y="1801494"/>
            <a:ext cx="5387975" cy="4019550"/>
          </a:xfrm>
          <a:prstGeom prst="rect">
            <a:avLst/>
          </a:prstGeom>
        </p:spPr>
        <p:txBody>
          <a:bodyPr wrap="square" lIns="0" tIns="3175" rIns="0" bIns="0" rtlCol="0" vert="horz">
            <a:spAutoFit/>
          </a:bodyPr>
          <a:lstStyle/>
          <a:p>
            <a:pPr marL="1079500" marR="5080" indent="-167640">
              <a:lnSpc>
                <a:spcPct val="105000"/>
              </a:lnSpc>
              <a:spcBef>
                <a:spcPts val="25"/>
              </a:spcBef>
              <a:buFont typeface="Times New Roman"/>
              <a:buAutoNum type="alphaLcParenR"/>
              <a:tabLst>
                <a:tab pos="1079500" algn="l"/>
              </a:tabLst>
            </a:pPr>
            <a:r>
              <a:rPr dirty="0" sz="1200">
                <a:latin typeface="Calibri"/>
                <a:cs typeface="Calibri"/>
              </a:rPr>
              <a:t>nas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hipóteses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dispensa de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consentimentos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previstos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na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Legislação Federal;</a:t>
            </a:r>
            <a:endParaRPr sz="1200">
              <a:latin typeface="Calibri"/>
              <a:cs typeface="Calibri"/>
            </a:endParaRPr>
          </a:p>
          <a:p>
            <a:pPr marL="1078230" marR="8255" indent="-166370">
              <a:lnSpc>
                <a:spcPct val="103499"/>
              </a:lnSpc>
              <a:spcBef>
                <a:spcPts val="1030"/>
              </a:spcBef>
              <a:buFont typeface="Times New Roman"/>
              <a:buAutoNum type="alphaLcParenR"/>
              <a:tabLst>
                <a:tab pos="1079500" algn="l"/>
              </a:tabLst>
            </a:pPr>
            <a:r>
              <a:rPr dirty="0" sz="1200">
                <a:latin typeface="Calibri"/>
                <a:cs typeface="Calibri"/>
              </a:rPr>
              <a:t>nos</a:t>
            </a:r>
            <a:r>
              <a:rPr dirty="0" sz="1200" spc="409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casos</a:t>
            </a:r>
            <a:r>
              <a:rPr dirty="0" sz="1200" spc="409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40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uso</a:t>
            </a:r>
            <a:r>
              <a:rPr dirty="0" sz="1200" spc="39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compartilhado</a:t>
            </a:r>
            <a:r>
              <a:rPr dirty="0" sz="1200" spc="409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40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dados,</a:t>
            </a:r>
            <a:r>
              <a:rPr dirty="0" sz="1200" spc="39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em</a:t>
            </a:r>
            <a:r>
              <a:rPr dirty="0" sz="1200" spc="40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que</a:t>
            </a:r>
            <a:r>
              <a:rPr dirty="0" sz="1200" spc="40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será</a:t>
            </a:r>
            <a:r>
              <a:rPr dirty="0" sz="1200" spc="425">
                <a:latin typeface="Calibri"/>
                <a:cs typeface="Calibri"/>
              </a:rPr>
              <a:t> </a:t>
            </a:r>
            <a:r>
              <a:rPr dirty="0" sz="1200" spc="-20">
                <a:latin typeface="Calibri"/>
                <a:cs typeface="Calibri"/>
              </a:rPr>
              <a:t>dada </a:t>
            </a:r>
            <a:r>
              <a:rPr dirty="0" sz="1200" spc="-20">
                <a:latin typeface="Calibri"/>
                <a:cs typeface="Calibri"/>
              </a:rPr>
              <a:t>	</a:t>
            </a:r>
            <a:r>
              <a:rPr dirty="0" sz="1200" spc="-10">
                <a:latin typeface="Calibri"/>
                <a:cs typeface="Calibri"/>
              </a:rPr>
              <a:t>publicidade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nos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termos </a:t>
            </a:r>
            <a:r>
              <a:rPr dirty="0" sz="1200">
                <a:latin typeface="Calibri"/>
                <a:cs typeface="Calibri"/>
              </a:rPr>
              <a:t>do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inciso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II,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do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art.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15,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deste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Decreto;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 spc="-50">
                <a:latin typeface="Calibri"/>
                <a:cs typeface="Calibri"/>
              </a:rPr>
              <a:t>e</a:t>
            </a: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40"/>
              </a:spcBef>
              <a:buFont typeface="Times New Roman"/>
              <a:buAutoNum type="alphaLcParenR"/>
            </a:pPr>
            <a:endParaRPr sz="1200">
              <a:latin typeface="Calibri"/>
              <a:cs typeface="Calibri"/>
            </a:endParaRPr>
          </a:p>
          <a:p>
            <a:pPr marL="1078865" indent="-167005">
              <a:lnSpc>
                <a:spcPct val="100000"/>
              </a:lnSpc>
              <a:buFont typeface="Times New Roman"/>
              <a:buAutoNum type="alphaLcParenR"/>
              <a:tabLst>
                <a:tab pos="1078865" algn="l"/>
              </a:tabLst>
            </a:pPr>
            <a:r>
              <a:rPr dirty="0" sz="1200">
                <a:latin typeface="Calibri"/>
                <a:cs typeface="Calibri"/>
              </a:rPr>
              <a:t>nas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hipóteses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do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art.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17,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deste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Decreto.</a:t>
            </a:r>
            <a:endParaRPr sz="1200">
              <a:latin typeface="Calibri"/>
              <a:cs typeface="Calibri"/>
            </a:endParaRPr>
          </a:p>
          <a:p>
            <a:pPr algn="just" marL="12700" marR="5080">
              <a:lnSpc>
                <a:spcPct val="109500"/>
              </a:lnSpc>
              <a:spcBef>
                <a:spcPts val="945"/>
              </a:spcBef>
            </a:pPr>
            <a:r>
              <a:rPr dirty="0" sz="1200" spc="-15" b="1">
                <a:latin typeface="Calibri"/>
                <a:cs typeface="Calibri"/>
              </a:rPr>
              <a:t>Parágrafo</a:t>
            </a:r>
            <a:r>
              <a:rPr dirty="0" sz="1200" spc="110" b="1">
                <a:latin typeface="Calibri"/>
                <a:cs typeface="Calibri"/>
              </a:rPr>
              <a:t> </a:t>
            </a:r>
            <a:r>
              <a:rPr dirty="0" sz="1200" spc="-10" b="1">
                <a:latin typeface="Calibri"/>
                <a:cs typeface="Calibri"/>
              </a:rPr>
              <a:t>único.</a:t>
            </a:r>
            <a:r>
              <a:rPr dirty="0" sz="1200" spc="114" b="1">
                <a:latin typeface="Calibri"/>
                <a:cs typeface="Calibri"/>
              </a:rPr>
              <a:t> </a:t>
            </a:r>
            <a:r>
              <a:rPr dirty="0" sz="1200" spc="-15">
                <a:latin typeface="Calibri"/>
                <a:cs typeface="Calibri"/>
              </a:rPr>
              <a:t>Sempre</a:t>
            </a:r>
            <a:r>
              <a:rPr dirty="0" sz="1200" spc="11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que</a:t>
            </a:r>
            <a:r>
              <a:rPr dirty="0" sz="1200" spc="11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necessário</a:t>
            </a:r>
            <a:r>
              <a:rPr dirty="0" sz="1200" spc="10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o</a:t>
            </a:r>
            <a:r>
              <a:rPr dirty="0" sz="1200" spc="100">
                <a:latin typeface="Calibri"/>
                <a:cs typeface="Calibri"/>
              </a:rPr>
              <a:t> </a:t>
            </a:r>
            <a:r>
              <a:rPr dirty="0" sz="1200" spc="-15">
                <a:latin typeface="Calibri"/>
                <a:cs typeface="Calibri"/>
              </a:rPr>
              <a:t>consentimento,</a:t>
            </a:r>
            <a:r>
              <a:rPr dirty="0" sz="1200" spc="10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a</a:t>
            </a:r>
            <a:r>
              <a:rPr dirty="0" sz="1200" spc="110">
                <a:latin typeface="Calibri"/>
                <a:cs typeface="Calibri"/>
              </a:rPr>
              <a:t> </a:t>
            </a:r>
            <a:r>
              <a:rPr dirty="0" sz="1200" spc="-15">
                <a:latin typeface="Calibri"/>
                <a:cs typeface="Calibri"/>
              </a:rPr>
              <a:t>comunicação</a:t>
            </a:r>
            <a:r>
              <a:rPr dirty="0" sz="1200" spc="100">
                <a:latin typeface="Calibri"/>
                <a:cs typeface="Calibri"/>
              </a:rPr>
              <a:t> </a:t>
            </a:r>
            <a:r>
              <a:rPr dirty="0" sz="1200" spc="-15">
                <a:latin typeface="Calibri"/>
                <a:cs typeface="Calibri"/>
              </a:rPr>
              <a:t>dos</a:t>
            </a:r>
            <a:r>
              <a:rPr dirty="0" sz="1200" spc="120">
                <a:latin typeface="Calibri"/>
                <a:cs typeface="Calibri"/>
              </a:rPr>
              <a:t> </a:t>
            </a:r>
            <a:r>
              <a:rPr dirty="0" sz="1200" spc="-15">
                <a:latin typeface="Calibri"/>
                <a:cs typeface="Calibri"/>
              </a:rPr>
              <a:t>dados</a:t>
            </a:r>
            <a:r>
              <a:rPr dirty="0" sz="1200" spc="-10">
                <a:latin typeface="Calibri"/>
                <a:cs typeface="Calibri"/>
              </a:rPr>
              <a:t> pessoais</a:t>
            </a:r>
            <a:r>
              <a:rPr dirty="0" sz="1200" spc="-5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a</a:t>
            </a:r>
            <a:r>
              <a:rPr dirty="0" sz="1200" spc="-5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entidades</a:t>
            </a:r>
            <a:r>
              <a:rPr dirty="0" sz="1200" spc="-45">
                <a:latin typeface="Calibri"/>
                <a:cs typeface="Calibri"/>
              </a:rPr>
              <a:t> </a:t>
            </a:r>
            <a:r>
              <a:rPr dirty="0" sz="1200" spc="-15">
                <a:latin typeface="Calibri"/>
                <a:cs typeface="Calibri"/>
              </a:rPr>
              <a:t>privadas</a:t>
            </a:r>
            <a:r>
              <a:rPr dirty="0" sz="1200" spc="-4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e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o</a:t>
            </a:r>
            <a:r>
              <a:rPr dirty="0" sz="1200" spc="-6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uso</a:t>
            </a:r>
            <a:r>
              <a:rPr dirty="0" sz="1200" spc="-4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compartilhado</a:t>
            </a:r>
            <a:r>
              <a:rPr dirty="0" sz="1200" spc="-6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entre</a:t>
            </a:r>
            <a:r>
              <a:rPr dirty="0" sz="1200" spc="-55">
                <a:latin typeface="Calibri"/>
                <a:cs typeface="Calibri"/>
              </a:rPr>
              <a:t> </a:t>
            </a:r>
            <a:r>
              <a:rPr dirty="0" sz="1200" spc="-15">
                <a:latin typeface="Calibri"/>
                <a:cs typeface="Calibri"/>
              </a:rPr>
              <a:t>estas</a:t>
            </a:r>
            <a:r>
              <a:rPr dirty="0" sz="1200" spc="-4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e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 spc="-15">
                <a:latin typeface="Calibri"/>
                <a:cs typeface="Calibri"/>
              </a:rPr>
              <a:t>os</a:t>
            </a:r>
            <a:r>
              <a:rPr dirty="0" sz="1200" spc="-50">
                <a:latin typeface="Calibri"/>
                <a:cs typeface="Calibri"/>
              </a:rPr>
              <a:t> </a:t>
            </a:r>
            <a:r>
              <a:rPr dirty="0" sz="1200" spc="-15">
                <a:latin typeface="Calibri"/>
                <a:cs typeface="Calibri"/>
              </a:rPr>
              <a:t>órgãos</a:t>
            </a:r>
            <a:r>
              <a:rPr dirty="0" sz="1200" spc="-5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e</a:t>
            </a:r>
            <a:r>
              <a:rPr dirty="0" sz="1200" spc="-5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entidades municipais</a:t>
            </a:r>
            <a:r>
              <a:rPr dirty="0" sz="1200" spc="2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poderão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ocorrer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somente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 spc="-15">
                <a:latin typeface="Calibri"/>
                <a:cs typeface="Calibri"/>
              </a:rPr>
              <a:t>nos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termos</a:t>
            </a:r>
            <a:r>
              <a:rPr dirty="0" sz="1200" spc="2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e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 spc="-15">
                <a:latin typeface="Calibri"/>
                <a:cs typeface="Calibri"/>
              </a:rPr>
              <a:t>para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as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finalidades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indicadas</a:t>
            </a:r>
            <a:r>
              <a:rPr dirty="0" sz="1200" spc="2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no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ato </a:t>
            </a:r>
            <a:r>
              <a:rPr dirty="0" sz="1200" spc="-10">
                <a:latin typeface="Calibri"/>
                <a:cs typeface="Calibri"/>
              </a:rPr>
              <a:t>do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consentimento.</a:t>
            </a: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125"/>
              </a:spcBef>
            </a:pPr>
            <a:endParaRPr sz="1200">
              <a:latin typeface="Calibri"/>
              <a:cs typeface="Calibri"/>
            </a:endParaRPr>
          </a:p>
          <a:p>
            <a:pPr algn="just" marL="12700">
              <a:lnSpc>
                <a:spcPct val="100000"/>
              </a:lnSpc>
            </a:pPr>
            <a:r>
              <a:rPr dirty="0" sz="1200" b="1">
                <a:latin typeface="Calibri"/>
                <a:cs typeface="Calibri"/>
              </a:rPr>
              <a:t>Art.</a:t>
            </a:r>
            <a:r>
              <a:rPr dirty="0" sz="1200" spc="-35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19.</a:t>
            </a:r>
            <a:r>
              <a:rPr dirty="0" sz="1200" spc="-25" b="1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Os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planos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adequação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devem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 spc="-20">
                <a:latin typeface="Calibri"/>
                <a:cs typeface="Calibri"/>
              </a:rPr>
              <a:t>observar,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no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mínimo:</a:t>
            </a:r>
            <a:endParaRPr sz="1200">
              <a:latin typeface="Calibri"/>
              <a:cs typeface="Calibri"/>
            </a:endParaRPr>
          </a:p>
          <a:p>
            <a:pPr algn="just" marL="469900" marR="8890" indent="-305435">
              <a:lnSpc>
                <a:spcPct val="105000"/>
              </a:lnSpc>
              <a:spcBef>
                <a:spcPts val="865"/>
              </a:spcBef>
              <a:buAutoNum type="romanUcPeriod"/>
              <a:tabLst>
                <a:tab pos="469900" algn="l"/>
                <a:tab pos="471805" algn="l"/>
              </a:tabLst>
            </a:pPr>
            <a:r>
              <a:rPr dirty="0" sz="1200">
                <a:latin typeface="Calibri"/>
                <a:cs typeface="Calibri"/>
              </a:rPr>
              <a:t>	publicidade</a:t>
            </a:r>
            <a:r>
              <a:rPr dirty="0" sz="1200" spc="8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das</a:t>
            </a:r>
            <a:r>
              <a:rPr dirty="0" sz="1200" spc="9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informações</a:t>
            </a:r>
            <a:r>
              <a:rPr dirty="0" sz="1200" spc="9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relativas</a:t>
            </a:r>
            <a:r>
              <a:rPr dirty="0" sz="1200" spc="9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ao</a:t>
            </a:r>
            <a:r>
              <a:rPr dirty="0" sz="1200" spc="7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tratamento</a:t>
            </a:r>
            <a:r>
              <a:rPr dirty="0" sz="1200" spc="7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8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dado</a:t>
            </a:r>
            <a:r>
              <a:rPr dirty="0" sz="1200" spc="7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em</a:t>
            </a:r>
            <a:r>
              <a:rPr dirty="0" sz="1200" spc="8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veículos</a:t>
            </a:r>
            <a:r>
              <a:rPr dirty="0" sz="1200" spc="85">
                <a:latin typeface="Calibri"/>
                <a:cs typeface="Calibri"/>
              </a:rPr>
              <a:t> </a:t>
            </a:r>
            <a:r>
              <a:rPr dirty="0" sz="1200" spc="-25">
                <a:latin typeface="Calibri"/>
                <a:cs typeface="Calibri"/>
              </a:rPr>
              <a:t>de </a:t>
            </a:r>
            <a:r>
              <a:rPr dirty="0" sz="1200" spc="-10">
                <a:latin typeface="Calibri"/>
                <a:cs typeface="Calibri"/>
              </a:rPr>
              <a:t>fácil</a:t>
            </a:r>
            <a:endParaRPr sz="1200">
              <a:latin typeface="Calibri"/>
              <a:cs typeface="Calibri"/>
            </a:endParaRPr>
          </a:p>
          <a:p>
            <a:pPr algn="just" marL="469900" marR="5715" indent="-344805">
              <a:lnSpc>
                <a:spcPct val="109200"/>
              </a:lnSpc>
              <a:spcBef>
                <a:spcPts val="1455"/>
              </a:spcBef>
              <a:buAutoNum type="romanUcPeriod"/>
              <a:tabLst>
                <a:tab pos="469900" algn="l"/>
                <a:tab pos="471170" algn="l"/>
              </a:tabLst>
            </a:pPr>
            <a:r>
              <a:rPr dirty="0" sz="1200">
                <a:latin typeface="Calibri"/>
                <a:cs typeface="Calibri"/>
              </a:rPr>
              <a:t>	</a:t>
            </a:r>
            <a:r>
              <a:rPr dirty="0" sz="1200" spc="-10">
                <a:latin typeface="Calibri"/>
                <a:cs typeface="Calibri"/>
              </a:rPr>
              <a:t>acesso,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preferencialmente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nas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páginas dos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órgãos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entidades</a:t>
            </a:r>
            <a:r>
              <a:rPr dirty="0" sz="1200" spc="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na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internet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 spc="-25">
                <a:latin typeface="Calibri"/>
                <a:cs typeface="Calibri"/>
              </a:rPr>
              <a:t>bem </a:t>
            </a:r>
            <a:r>
              <a:rPr dirty="0" sz="1200">
                <a:latin typeface="Calibri"/>
                <a:cs typeface="Calibri"/>
              </a:rPr>
              <a:t>como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no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Portal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Transparência,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em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seção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específica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que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se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refere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art.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 spc="-25">
                <a:latin typeface="Calibri"/>
                <a:cs typeface="Calibri"/>
              </a:rPr>
              <a:t>6º, </a:t>
            </a:r>
            <a:r>
              <a:rPr dirty="0" sz="1200" spc="-10">
                <a:latin typeface="Calibri"/>
                <a:cs typeface="Calibri"/>
              </a:rPr>
              <a:t>deste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Decreto;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142796" y="6021069"/>
            <a:ext cx="17970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20">
                <a:latin typeface="Calibri"/>
                <a:cs typeface="Calibri"/>
              </a:rPr>
              <a:t>III.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524127" y="6021069"/>
            <a:ext cx="4928870" cy="589280"/>
          </a:xfrm>
          <a:prstGeom prst="rect">
            <a:avLst/>
          </a:prstGeom>
        </p:spPr>
        <p:txBody>
          <a:bodyPr wrap="square" lIns="0" tIns="5080" rIns="0" bIns="0" rtlCol="0" vert="horz">
            <a:spAutoFit/>
          </a:bodyPr>
          <a:lstStyle/>
          <a:p>
            <a:pPr algn="just" marL="12700" marR="5080">
              <a:lnSpc>
                <a:spcPct val="104200"/>
              </a:lnSpc>
              <a:spcBef>
                <a:spcPts val="40"/>
              </a:spcBef>
            </a:pPr>
            <a:r>
              <a:rPr dirty="0" sz="1200">
                <a:latin typeface="Calibri"/>
                <a:cs typeface="Calibri"/>
              </a:rPr>
              <a:t>atendimento</a:t>
            </a:r>
            <a:r>
              <a:rPr dirty="0" sz="1200" spc="1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das</a:t>
            </a:r>
            <a:r>
              <a:rPr dirty="0" sz="1200" spc="16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exigências</a:t>
            </a:r>
            <a:r>
              <a:rPr dirty="0" sz="1200" spc="16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que</a:t>
            </a:r>
            <a:r>
              <a:rPr dirty="0" sz="1200" spc="15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vierem</a:t>
            </a:r>
            <a:r>
              <a:rPr dirty="0" sz="1200" spc="16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</a:t>
            </a:r>
            <a:r>
              <a:rPr dirty="0" sz="1200" spc="15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ser</a:t>
            </a:r>
            <a:r>
              <a:rPr dirty="0" sz="1200" spc="1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estabelecidas</a:t>
            </a:r>
            <a:r>
              <a:rPr dirty="0" sz="1200" spc="16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pela</a:t>
            </a:r>
            <a:r>
              <a:rPr dirty="0" sz="1200" spc="15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Autoridade Nacional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de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 spc="-20">
                <a:latin typeface="Calibri"/>
                <a:cs typeface="Calibri"/>
              </a:rPr>
              <a:t>Proteção</a:t>
            </a:r>
            <a:r>
              <a:rPr dirty="0" sz="1200" spc="-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Dados,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nos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termos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do</a:t>
            </a:r>
            <a:r>
              <a:rPr dirty="0" sz="1200" spc="-5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§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1º,</a:t>
            </a:r>
            <a:r>
              <a:rPr dirty="0" sz="1200" spc="-5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do</a:t>
            </a:r>
            <a:r>
              <a:rPr dirty="0" sz="1200" spc="-5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art.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 spc="-20">
                <a:latin typeface="Calibri"/>
                <a:cs typeface="Calibri"/>
              </a:rPr>
              <a:t>23</a:t>
            </a:r>
            <a:r>
              <a:rPr dirty="0" sz="1200" spc="-5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 spc="-20">
                <a:latin typeface="Calibri"/>
                <a:cs typeface="Calibri"/>
              </a:rPr>
              <a:t>parágrafo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único, </a:t>
            </a:r>
            <a:r>
              <a:rPr dirty="0" sz="1200">
                <a:latin typeface="Calibri"/>
                <a:cs typeface="Calibri"/>
              </a:rPr>
              <a:t>do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art.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27,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Lei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Federal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nº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13.709,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 </a:t>
            </a:r>
            <a:r>
              <a:rPr dirty="0" sz="1200" spc="-20">
                <a:latin typeface="Calibri"/>
                <a:cs typeface="Calibri"/>
              </a:rPr>
              <a:t>2018;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066596" y="6789547"/>
            <a:ext cx="5389880" cy="247967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algn="just" marL="469900" marR="8890" indent="-393700">
              <a:lnSpc>
                <a:spcPct val="108900"/>
              </a:lnSpc>
              <a:spcBef>
                <a:spcPts val="90"/>
              </a:spcBef>
            </a:pPr>
            <a:r>
              <a:rPr dirty="0" sz="1200">
                <a:latin typeface="Calibri"/>
                <a:cs typeface="Calibri"/>
              </a:rPr>
              <a:t>IV.</a:t>
            </a:r>
            <a:r>
              <a:rPr dirty="0" sz="1200" spc="290">
                <a:latin typeface="Calibri"/>
                <a:cs typeface="Calibri"/>
              </a:rPr>
              <a:t>   </a:t>
            </a:r>
            <a:r>
              <a:rPr dirty="0" sz="1200">
                <a:latin typeface="Calibri"/>
                <a:cs typeface="Calibri"/>
              </a:rPr>
              <a:t>manutenção</a:t>
            </a:r>
            <a:r>
              <a:rPr dirty="0" sz="1200" spc="2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2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dados</a:t>
            </a:r>
            <a:r>
              <a:rPr dirty="0" sz="1200" spc="2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em</a:t>
            </a:r>
            <a:r>
              <a:rPr dirty="0" sz="1200" spc="25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formato</a:t>
            </a:r>
            <a:r>
              <a:rPr dirty="0" sz="1200" spc="2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Interoperável</a:t>
            </a:r>
            <a:r>
              <a:rPr dirty="0" sz="1200" spc="2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</a:t>
            </a:r>
            <a:r>
              <a:rPr dirty="0" sz="1200" spc="2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estruturado</a:t>
            </a:r>
            <a:r>
              <a:rPr dirty="0" sz="1200" spc="229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para</a:t>
            </a:r>
            <a:r>
              <a:rPr dirty="0" sz="1200" spc="2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</a:t>
            </a:r>
            <a:r>
              <a:rPr dirty="0" sz="1200" spc="235">
                <a:latin typeface="Calibri"/>
                <a:cs typeface="Calibri"/>
              </a:rPr>
              <a:t> </a:t>
            </a:r>
            <a:r>
              <a:rPr dirty="0" sz="1200" spc="-25">
                <a:latin typeface="Calibri"/>
                <a:cs typeface="Calibri"/>
              </a:rPr>
              <a:t>uso </a:t>
            </a:r>
            <a:r>
              <a:rPr dirty="0" sz="1200" spc="-10">
                <a:latin typeface="Calibri"/>
                <a:cs typeface="Calibri"/>
              </a:rPr>
              <a:t>compartilhado</a:t>
            </a:r>
            <a:r>
              <a:rPr dirty="0" sz="1200" spc="-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dados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com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vistas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à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 spc="-20">
                <a:latin typeface="Calibri"/>
                <a:cs typeface="Calibri"/>
              </a:rPr>
              <a:t>execução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de</a:t>
            </a:r>
            <a:r>
              <a:rPr dirty="0" sz="1200" spc="-5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políticas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públicas,</a:t>
            </a:r>
            <a:r>
              <a:rPr dirty="0" sz="1200" spc="-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à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prestação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serviços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públicos,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à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descentralização </a:t>
            </a:r>
            <a:r>
              <a:rPr dirty="0" sz="1200">
                <a:latin typeface="Calibri"/>
                <a:cs typeface="Calibri"/>
              </a:rPr>
              <a:t>da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atividade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pública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à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disseminação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 spc="-50">
                <a:latin typeface="Calibri"/>
                <a:cs typeface="Calibri"/>
              </a:rPr>
              <a:t>e </a:t>
            </a:r>
            <a:r>
              <a:rPr dirty="0" sz="1200">
                <a:latin typeface="Calibri"/>
                <a:cs typeface="Calibri"/>
              </a:rPr>
              <a:t>ao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acesso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das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informações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pelo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público</a:t>
            </a:r>
            <a:r>
              <a:rPr dirty="0" sz="1200" spc="-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em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geral.</a:t>
            </a: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09"/>
              </a:spcBef>
            </a:pPr>
            <a:endParaRPr sz="12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dirty="0" sz="1200" spc="-10" b="1">
                <a:latin typeface="Calibri"/>
                <a:cs typeface="Calibri"/>
              </a:rPr>
              <a:t>CAPÍTULO</a:t>
            </a:r>
            <a:r>
              <a:rPr dirty="0" sz="1200" spc="-20" b="1">
                <a:latin typeface="Calibri"/>
                <a:cs typeface="Calibri"/>
              </a:rPr>
              <a:t> </a:t>
            </a:r>
            <a:r>
              <a:rPr dirty="0" sz="1200" spc="-50" b="1">
                <a:latin typeface="Calibri"/>
                <a:cs typeface="Calibri"/>
              </a:rPr>
              <a:t>V</a:t>
            </a:r>
            <a:endParaRPr sz="12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080"/>
              </a:spcBef>
            </a:pPr>
            <a:r>
              <a:rPr dirty="0" sz="1200" b="1">
                <a:latin typeface="Calibri"/>
                <a:cs typeface="Calibri"/>
              </a:rPr>
              <a:t>DAS</a:t>
            </a:r>
            <a:r>
              <a:rPr dirty="0" sz="1200" spc="-10" b="1">
                <a:latin typeface="Calibri"/>
                <a:cs typeface="Calibri"/>
              </a:rPr>
              <a:t> DISPOSIÇÕES</a:t>
            </a:r>
            <a:r>
              <a:rPr dirty="0" sz="1200" spc="-5" b="1">
                <a:latin typeface="Calibri"/>
                <a:cs typeface="Calibri"/>
              </a:rPr>
              <a:t> </a:t>
            </a:r>
            <a:r>
              <a:rPr dirty="0" sz="1200" spc="-10" b="1">
                <a:latin typeface="Calibri"/>
                <a:cs typeface="Calibri"/>
              </a:rPr>
              <a:t>FINAIS</a:t>
            </a:r>
            <a:endParaRPr sz="1200">
              <a:latin typeface="Calibri"/>
              <a:cs typeface="Calibri"/>
            </a:endParaRPr>
          </a:p>
          <a:p>
            <a:pPr algn="just" marL="12700" marR="5080">
              <a:lnSpc>
                <a:spcPct val="109000"/>
              </a:lnSpc>
              <a:spcBef>
                <a:spcPts val="950"/>
              </a:spcBef>
            </a:pPr>
            <a:r>
              <a:rPr dirty="0" sz="1200" b="1">
                <a:latin typeface="Calibri"/>
                <a:cs typeface="Calibri"/>
              </a:rPr>
              <a:t>Art.</a:t>
            </a:r>
            <a:r>
              <a:rPr dirty="0" sz="1200" spc="5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20.</a:t>
            </a:r>
            <a:r>
              <a:rPr dirty="0" sz="1200" spc="5" b="1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As</a:t>
            </a:r>
            <a:r>
              <a:rPr dirty="0" sz="1200" spc="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unidades</a:t>
            </a:r>
            <a:r>
              <a:rPr dirty="0" sz="1200" spc="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Administração</a:t>
            </a:r>
            <a:r>
              <a:rPr dirty="0" sz="1200">
                <a:latin typeface="Calibri"/>
                <a:cs typeface="Calibri"/>
              </a:rPr>
              <a:t> Pública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Direta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deverão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20">
                <a:latin typeface="Calibri"/>
                <a:cs typeface="Calibri"/>
              </a:rPr>
              <a:t>comprovar,</a:t>
            </a:r>
            <a:r>
              <a:rPr dirty="0" sz="1200">
                <a:latin typeface="Calibri"/>
                <a:cs typeface="Calibri"/>
              </a:rPr>
              <a:t> por meio</a:t>
            </a:r>
            <a:r>
              <a:rPr dirty="0" sz="1200" spc="45">
                <a:latin typeface="Calibri"/>
                <a:cs typeface="Calibri"/>
              </a:rPr>
              <a:t> </a:t>
            </a:r>
            <a:r>
              <a:rPr dirty="0" sz="1200" spc="-25">
                <a:latin typeface="Calibri"/>
                <a:cs typeface="Calibri"/>
              </a:rPr>
              <a:t>de </a:t>
            </a:r>
            <a:r>
              <a:rPr dirty="0" sz="1200" spc="-10">
                <a:latin typeface="Calibri"/>
                <a:cs typeface="Calibri"/>
              </a:rPr>
              <a:t>Termo</a:t>
            </a:r>
            <a:r>
              <a:rPr dirty="0" sz="1200">
                <a:latin typeface="Calibri"/>
                <a:cs typeface="Calibri"/>
              </a:rPr>
              <a:t> de</a:t>
            </a:r>
            <a:r>
              <a:rPr dirty="0" sz="1200" spc="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Conformidade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ao</a:t>
            </a:r>
            <a:r>
              <a:rPr dirty="0" sz="1200" spc="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encarregado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tratamento de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dados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estarem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atendendo </a:t>
            </a:r>
            <a:r>
              <a:rPr dirty="0" sz="1200">
                <a:latin typeface="Calibri"/>
                <a:cs typeface="Calibri"/>
              </a:rPr>
              <a:t>ao</a:t>
            </a:r>
            <a:r>
              <a:rPr dirty="0" sz="1200" spc="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disposto</a:t>
            </a:r>
            <a:r>
              <a:rPr dirty="0" sz="1200" spc="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no</a:t>
            </a:r>
            <a:r>
              <a:rPr dirty="0" sz="1200" spc="6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art.</a:t>
            </a:r>
            <a:r>
              <a:rPr dirty="0" sz="1200" spc="6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7º,</a:t>
            </a:r>
            <a:r>
              <a:rPr dirty="0" sz="1200" spc="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deste</a:t>
            </a:r>
            <a:r>
              <a:rPr dirty="0" sz="1200" spc="7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Decreto,</a:t>
            </a:r>
            <a:r>
              <a:rPr dirty="0" sz="1200" spc="6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no</a:t>
            </a:r>
            <a:r>
              <a:rPr dirty="0" sz="1200" spc="6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prazo</a:t>
            </a:r>
            <a:r>
              <a:rPr dirty="0" sz="1200" spc="6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9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60</a:t>
            </a:r>
            <a:r>
              <a:rPr dirty="0" sz="1200" spc="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(sessenta)</a:t>
            </a:r>
            <a:r>
              <a:rPr dirty="0" sz="1200" spc="5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dias</a:t>
            </a:r>
            <a:r>
              <a:rPr dirty="0" sz="1200" spc="6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</a:t>
            </a:r>
            <a:r>
              <a:rPr dirty="0" sz="1200" spc="5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contar</a:t>
            </a:r>
            <a:r>
              <a:rPr dirty="0" sz="1200" spc="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</a:t>
            </a:r>
            <a:r>
              <a:rPr dirty="0" sz="1200" spc="75">
                <a:latin typeface="Calibri"/>
                <a:cs typeface="Calibri"/>
              </a:rPr>
              <a:t> </a:t>
            </a:r>
            <a:r>
              <a:rPr dirty="0" sz="1200" spc="-25">
                <a:latin typeface="Calibri"/>
                <a:cs typeface="Calibri"/>
              </a:rPr>
              <a:t>sua </a:t>
            </a:r>
            <a:r>
              <a:rPr dirty="0" sz="1200" spc="-10">
                <a:latin typeface="Calibri"/>
                <a:cs typeface="Calibri"/>
              </a:rPr>
              <a:t>publicação.</a:t>
            </a:r>
            <a:endParaRPr sz="1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868551" y="403911"/>
            <a:ext cx="2609850" cy="729615"/>
          </a:xfrm>
          <a:prstGeom prst="rect">
            <a:avLst/>
          </a:prstGeom>
        </p:spPr>
        <p:txBody>
          <a:bodyPr wrap="square" lIns="0" tIns="3429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70"/>
              </a:spcBef>
            </a:pPr>
            <a:r>
              <a:rPr dirty="0" sz="1400" spc="-10" b="1">
                <a:latin typeface="Calibri"/>
                <a:cs typeface="Calibri"/>
              </a:rPr>
              <a:t>Estado </a:t>
            </a:r>
            <a:r>
              <a:rPr dirty="0" sz="1400" b="1">
                <a:latin typeface="Calibri"/>
                <a:cs typeface="Calibri"/>
              </a:rPr>
              <a:t>do</a:t>
            </a:r>
            <a:r>
              <a:rPr dirty="0" sz="1400" spc="-2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Rio</a:t>
            </a:r>
            <a:r>
              <a:rPr dirty="0" sz="1400" spc="-2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de</a:t>
            </a:r>
            <a:r>
              <a:rPr dirty="0" sz="1400" spc="-10" b="1">
                <a:latin typeface="Calibri"/>
                <a:cs typeface="Calibri"/>
              </a:rPr>
              <a:t> Janeiro</a:t>
            </a:r>
            <a:endParaRPr sz="1400">
              <a:latin typeface="Calibri"/>
              <a:cs typeface="Calibri"/>
            </a:endParaRPr>
          </a:p>
          <a:p>
            <a:pPr marL="12700" marR="5080">
              <a:lnSpc>
                <a:spcPct val="110000"/>
              </a:lnSpc>
            </a:pPr>
            <a:r>
              <a:rPr dirty="0" sz="1400" spc="-10" b="1">
                <a:latin typeface="Calibri"/>
                <a:cs typeface="Calibri"/>
              </a:rPr>
              <a:t>Prefeitura</a:t>
            </a:r>
            <a:r>
              <a:rPr dirty="0" sz="1400" spc="-20" b="1">
                <a:latin typeface="Calibri"/>
                <a:cs typeface="Calibri"/>
              </a:rPr>
              <a:t> </a:t>
            </a:r>
            <a:r>
              <a:rPr dirty="0" sz="1400" spc="-10" b="1">
                <a:latin typeface="Calibri"/>
                <a:cs typeface="Calibri"/>
              </a:rPr>
              <a:t>Municipal</a:t>
            </a:r>
            <a:r>
              <a:rPr dirty="0" sz="1400" spc="-1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de</a:t>
            </a:r>
            <a:r>
              <a:rPr dirty="0" sz="1400" spc="-20" b="1">
                <a:latin typeface="Calibri"/>
                <a:cs typeface="Calibri"/>
              </a:rPr>
              <a:t> </a:t>
            </a:r>
            <a:r>
              <a:rPr dirty="0" sz="1400" spc="-10" b="1">
                <a:latin typeface="Calibri"/>
                <a:cs typeface="Calibri"/>
              </a:rPr>
              <a:t>Seropédica Gabinete</a:t>
            </a:r>
            <a:r>
              <a:rPr dirty="0" sz="1400" spc="-1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do</a:t>
            </a:r>
            <a:r>
              <a:rPr dirty="0" sz="1400" spc="-15" b="1">
                <a:latin typeface="Calibri"/>
                <a:cs typeface="Calibri"/>
              </a:rPr>
              <a:t> </a:t>
            </a:r>
            <a:r>
              <a:rPr dirty="0" sz="1400" spc="-10" b="1">
                <a:latin typeface="Calibri"/>
                <a:cs typeface="Calibri"/>
              </a:rPr>
              <a:t>Prefeito</a:t>
            </a:r>
            <a:endParaRPr sz="1400">
              <a:latin typeface="Calibri"/>
              <a:cs typeface="Calibri"/>
            </a:endParaRPr>
          </a:p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97205" y="218439"/>
            <a:ext cx="1165225" cy="1012190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137784" y="458469"/>
            <a:ext cx="2136774" cy="727709"/>
          </a:xfrm>
          <a:prstGeom prst="rect">
            <a:avLst/>
          </a:prstGeom>
        </p:spPr>
      </p:pic>
      <p:sp>
        <p:nvSpPr>
          <p:cNvPr id="5" name="object 5" descr=""/>
          <p:cNvSpPr txBox="1"/>
          <p:nvPr/>
        </p:nvSpPr>
        <p:spPr>
          <a:xfrm>
            <a:off x="1066596" y="1585087"/>
            <a:ext cx="5418455" cy="322961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algn="just" marL="12700" marR="34925">
              <a:lnSpc>
                <a:spcPct val="108300"/>
              </a:lnSpc>
              <a:spcBef>
                <a:spcPts val="125"/>
              </a:spcBef>
            </a:pPr>
            <a:r>
              <a:rPr dirty="0" sz="1200" b="1">
                <a:latin typeface="Calibri"/>
                <a:cs typeface="Calibri"/>
              </a:rPr>
              <a:t>Art.</a:t>
            </a:r>
            <a:r>
              <a:rPr dirty="0" sz="1200" spc="-30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21.</a:t>
            </a:r>
            <a:r>
              <a:rPr dirty="0" sz="1200" spc="-25" b="1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As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entidades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Administração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Indireta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deverão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apresentar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ao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encarregado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 spc="-25">
                <a:latin typeface="Calibri"/>
                <a:cs typeface="Calibri"/>
              </a:rPr>
              <a:t>de </a:t>
            </a:r>
            <a:r>
              <a:rPr dirty="0" sz="1200" spc="-10">
                <a:latin typeface="Calibri"/>
                <a:cs typeface="Calibri"/>
              </a:rPr>
              <a:t>tratamento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dados,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no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prazo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60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(sessenta)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dias,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respectivo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plano de</a:t>
            </a:r>
            <a:r>
              <a:rPr dirty="0" sz="1200" spc="-10">
                <a:latin typeface="Calibri"/>
                <a:cs typeface="Calibri"/>
              </a:rPr>
              <a:t> adequação </a:t>
            </a:r>
            <a:r>
              <a:rPr dirty="0" sz="1200">
                <a:latin typeface="Calibri"/>
                <a:cs typeface="Calibri"/>
              </a:rPr>
              <a:t>às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exigências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Lei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Federal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nº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13.709,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 spc="-20">
                <a:latin typeface="Calibri"/>
                <a:cs typeface="Calibri"/>
              </a:rPr>
              <a:t>2018.</a:t>
            </a: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65"/>
              </a:spcBef>
            </a:pPr>
            <a:endParaRPr sz="1200">
              <a:latin typeface="Calibri"/>
              <a:cs typeface="Calibri"/>
            </a:endParaRPr>
          </a:p>
          <a:p>
            <a:pPr algn="just" marL="12700" marR="34290">
              <a:lnSpc>
                <a:spcPct val="109500"/>
              </a:lnSpc>
              <a:spcBef>
                <a:spcPts val="5"/>
              </a:spcBef>
            </a:pPr>
            <a:r>
              <a:rPr dirty="0" sz="1200" b="1">
                <a:latin typeface="Calibri"/>
                <a:cs typeface="Calibri"/>
              </a:rPr>
              <a:t>Art.</a:t>
            </a:r>
            <a:r>
              <a:rPr dirty="0" sz="1200" spc="254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22.</a:t>
            </a:r>
            <a:r>
              <a:rPr dirty="0" sz="1200" spc="280" b="1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É</a:t>
            </a:r>
            <a:r>
              <a:rPr dirty="0" sz="1200" spc="26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obrigatório</a:t>
            </a:r>
            <a:r>
              <a:rPr dirty="0" sz="1200" spc="29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</a:t>
            </a:r>
            <a:r>
              <a:rPr dirty="0" sz="1200" spc="27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atendimento</a:t>
            </a:r>
            <a:r>
              <a:rPr dirty="0" sz="1200" spc="27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aos</a:t>
            </a:r>
            <a:r>
              <a:rPr dirty="0" sz="1200" spc="29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deveres</a:t>
            </a:r>
            <a:r>
              <a:rPr dirty="0" sz="1200" spc="28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estabelecidos</a:t>
            </a:r>
            <a:r>
              <a:rPr dirty="0" sz="1200" spc="28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nos</a:t>
            </a:r>
            <a:r>
              <a:rPr dirty="0" sz="1200" spc="29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documentos </a:t>
            </a:r>
            <a:r>
              <a:rPr dirty="0" sz="1200">
                <a:latin typeface="Calibri"/>
                <a:cs typeface="Calibri"/>
              </a:rPr>
              <a:t>elaborados</a:t>
            </a:r>
            <a:r>
              <a:rPr dirty="0" sz="1200" spc="27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</a:t>
            </a:r>
            <a:r>
              <a:rPr dirty="0" sz="1200" spc="26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editados</a:t>
            </a:r>
            <a:r>
              <a:rPr dirty="0" sz="1200" spc="27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posteriormente</a:t>
            </a:r>
            <a:r>
              <a:rPr dirty="0" sz="1200" spc="26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</a:t>
            </a:r>
            <a:r>
              <a:rPr dirty="0" sz="1200" spc="26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este</a:t>
            </a:r>
            <a:r>
              <a:rPr dirty="0" sz="1200" spc="28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Decreto</a:t>
            </a:r>
            <a:r>
              <a:rPr dirty="0" sz="1200" spc="254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pela</a:t>
            </a:r>
            <a:r>
              <a:rPr dirty="0" sz="1200" spc="26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Administração</a:t>
            </a:r>
            <a:r>
              <a:rPr dirty="0" sz="1200" spc="25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Pública Municipal,</a:t>
            </a:r>
            <a:r>
              <a:rPr dirty="0" sz="1200" spc="-6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desde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que </a:t>
            </a:r>
            <a:r>
              <a:rPr dirty="0" sz="1200" spc="-20">
                <a:latin typeface="Calibri"/>
                <a:cs typeface="Calibri"/>
              </a:rPr>
              <a:t>façam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 spc="-20">
                <a:latin typeface="Calibri"/>
                <a:cs typeface="Calibri"/>
              </a:rPr>
              <a:t>menção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 spc="-20">
                <a:latin typeface="Calibri"/>
                <a:cs typeface="Calibri"/>
              </a:rPr>
              <a:t>expressa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 spc="-20">
                <a:latin typeface="Calibri"/>
                <a:cs typeface="Calibri"/>
              </a:rPr>
              <a:t>ao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 spc="-20">
                <a:latin typeface="Calibri"/>
                <a:cs typeface="Calibri"/>
              </a:rPr>
              <a:t>cumprimento</a:t>
            </a:r>
            <a:r>
              <a:rPr dirty="0" sz="1200" spc="-5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da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Lei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Federal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 spc="-20">
                <a:latin typeface="Calibri"/>
                <a:cs typeface="Calibri"/>
              </a:rPr>
              <a:t>nº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13.709,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2018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sua </a:t>
            </a:r>
            <a:r>
              <a:rPr dirty="0" sz="1200" spc="-10">
                <a:latin typeface="Calibri"/>
                <a:cs typeface="Calibri"/>
              </a:rPr>
              <a:t>regulamentação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no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Município.</a:t>
            </a: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45"/>
              </a:spcBef>
            </a:pPr>
            <a:endParaRPr sz="1200">
              <a:latin typeface="Calibri"/>
              <a:cs typeface="Calibri"/>
            </a:endParaRPr>
          </a:p>
          <a:p>
            <a:pPr algn="just" marL="12700" marR="37465">
              <a:lnSpc>
                <a:spcPct val="109500"/>
              </a:lnSpc>
            </a:pPr>
            <a:r>
              <a:rPr dirty="0" sz="1200" b="1">
                <a:latin typeface="Calibri"/>
                <a:cs typeface="Calibri"/>
              </a:rPr>
              <a:t>Parágrafo</a:t>
            </a:r>
            <a:r>
              <a:rPr dirty="0" sz="1200" spc="385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único.</a:t>
            </a:r>
            <a:r>
              <a:rPr dirty="0" sz="1200" spc="385" b="1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</a:t>
            </a:r>
            <a:r>
              <a:rPr dirty="0" sz="1200" spc="38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título</a:t>
            </a:r>
            <a:r>
              <a:rPr dirty="0" sz="1200" spc="39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exemplificativo,</a:t>
            </a:r>
            <a:r>
              <a:rPr dirty="0" sz="1200" spc="37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estão</a:t>
            </a:r>
            <a:r>
              <a:rPr dirty="0" sz="1200" spc="37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enquadrados</a:t>
            </a:r>
            <a:r>
              <a:rPr dirty="0" sz="1200" spc="39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nessa</a:t>
            </a:r>
            <a:r>
              <a:rPr dirty="0" sz="1200" spc="38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hipótese,</a:t>
            </a:r>
            <a:r>
              <a:rPr dirty="0" sz="1200" spc="395">
                <a:latin typeface="Calibri"/>
                <a:cs typeface="Calibri"/>
              </a:rPr>
              <a:t> </a:t>
            </a:r>
            <a:r>
              <a:rPr dirty="0" sz="1200" spc="-50">
                <a:latin typeface="Calibri"/>
                <a:cs typeface="Calibri"/>
              </a:rPr>
              <a:t>o </a:t>
            </a:r>
            <a:r>
              <a:rPr dirty="0" sz="1200">
                <a:latin typeface="Calibri"/>
                <a:cs typeface="Calibri"/>
              </a:rPr>
              <a:t>cumprimento</a:t>
            </a:r>
            <a:r>
              <a:rPr dirty="0" sz="1200" spc="10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1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prazos</a:t>
            </a:r>
            <a:r>
              <a:rPr dirty="0" sz="1200" spc="114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em</a:t>
            </a:r>
            <a:r>
              <a:rPr dirty="0" sz="1200" spc="1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cronogramas,</a:t>
            </a:r>
            <a:r>
              <a:rPr dirty="0" sz="1200" spc="10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</a:t>
            </a:r>
            <a:r>
              <a:rPr dirty="0" sz="1200" spc="10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participação</a:t>
            </a:r>
            <a:r>
              <a:rPr dirty="0" sz="1200" spc="10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em</a:t>
            </a:r>
            <a:r>
              <a:rPr dirty="0" sz="1200" spc="1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cursos,</a:t>
            </a:r>
            <a:r>
              <a:rPr dirty="0" sz="1200" spc="9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</a:t>
            </a:r>
            <a:r>
              <a:rPr dirty="0" sz="1200" spc="1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assinatura</a:t>
            </a:r>
            <a:r>
              <a:rPr dirty="0" sz="1200" spc="105">
                <a:latin typeface="Calibri"/>
                <a:cs typeface="Calibri"/>
              </a:rPr>
              <a:t> </a:t>
            </a:r>
            <a:r>
              <a:rPr dirty="0" sz="1200" spc="-25">
                <a:latin typeface="Calibri"/>
                <a:cs typeface="Calibri"/>
              </a:rPr>
              <a:t>de </a:t>
            </a:r>
            <a:r>
              <a:rPr dirty="0" sz="1200" spc="-10">
                <a:latin typeface="Calibri"/>
                <a:cs typeface="Calibri"/>
              </a:rPr>
              <a:t>termos </a:t>
            </a:r>
            <a:r>
              <a:rPr dirty="0" sz="1200">
                <a:latin typeface="Calibri"/>
                <a:cs typeface="Calibri"/>
              </a:rPr>
              <a:t>e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autorizações,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fornecimento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informações </a:t>
            </a:r>
            <a:r>
              <a:rPr dirty="0" sz="1200">
                <a:latin typeface="Calibri"/>
                <a:cs typeface="Calibri"/>
              </a:rPr>
              <a:t>para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elaboração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relatórios,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 spc="-50">
                <a:latin typeface="Calibri"/>
                <a:cs typeface="Calibri"/>
              </a:rPr>
              <a:t>o </a:t>
            </a:r>
            <a:r>
              <a:rPr dirty="0" sz="1200" spc="-10">
                <a:latin typeface="Calibri"/>
                <a:cs typeface="Calibri"/>
              </a:rPr>
              <a:t>atendimento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às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orientações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recomendações,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entre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outros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modelos.</a:t>
            </a: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70"/>
              </a:spcBef>
            </a:pPr>
            <a:endParaRPr sz="1200">
              <a:latin typeface="Calibri"/>
              <a:cs typeface="Calibri"/>
            </a:endParaRPr>
          </a:p>
          <a:p>
            <a:pPr algn="just" marL="12700" marR="5080">
              <a:lnSpc>
                <a:spcPct val="101699"/>
              </a:lnSpc>
            </a:pPr>
            <a:r>
              <a:rPr dirty="0" sz="1200" b="1">
                <a:latin typeface="Calibri"/>
                <a:cs typeface="Calibri"/>
              </a:rPr>
              <a:t>Art.</a:t>
            </a:r>
            <a:r>
              <a:rPr dirty="0" sz="1200" spc="345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23.</a:t>
            </a:r>
            <a:r>
              <a:rPr dirty="0" sz="1200" spc="345" b="1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Este</a:t>
            </a:r>
            <a:r>
              <a:rPr dirty="0" sz="1200" spc="35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Decreto</a:t>
            </a:r>
            <a:r>
              <a:rPr dirty="0" sz="1200" spc="3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entra</a:t>
            </a:r>
            <a:r>
              <a:rPr dirty="0" sz="1200" spc="35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em</a:t>
            </a:r>
            <a:r>
              <a:rPr dirty="0" sz="1200" spc="35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vigor</a:t>
            </a:r>
            <a:r>
              <a:rPr dirty="0" sz="1200" spc="36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na</a:t>
            </a:r>
            <a:r>
              <a:rPr dirty="0" sz="1200" spc="35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data</a:t>
            </a:r>
            <a:r>
              <a:rPr dirty="0" sz="1200" spc="35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35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sua</a:t>
            </a:r>
            <a:r>
              <a:rPr dirty="0" sz="1200" spc="35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publicação,</a:t>
            </a:r>
            <a:r>
              <a:rPr dirty="0" sz="1200" spc="3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revogando</a:t>
            </a:r>
            <a:r>
              <a:rPr dirty="0" sz="1200" spc="345">
                <a:latin typeface="Calibri"/>
                <a:cs typeface="Calibri"/>
              </a:rPr>
              <a:t> </a:t>
            </a:r>
            <a:r>
              <a:rPr dirty="0" sz="1200" spc="-25">
                <a:latin typeface="Calibri"/>
                <a:cs typeface="Calibri"/>
              </a:rPr>
              <a:t>as </a:t>
            </a:r>
            <a:r>
              <a:rPr dirty="0" sz="1200" spc="-10">
                <a:latin typeface="Calibri"/>
                <a:cs typeface="Calibri"/>
              </a:rPr>
              <a:t>disposições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em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contrário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2481452" y="5335015"/>
            <a:ext cx="259461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Calibri"/>
                <a:cs typeface="Calibri"/>
              </a:rPr>
              <a:t>PREFEITURA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MUNICIPAL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SEROPEDICA.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3039617" y="6063741"/>
            <a:ext cx="1483995" cy="394335"/>
          </a:xfrm>
          <a:prstGeom prst="rect">
            <a:avLst/>
          </a:prstGeom>
        </p:spPr>
        <p:txBody>
          <a:bodyPr wrap="square" lIns="0" tIns="9525" rIns="0" bIns="0" rtlCol="0" vert="horz">
            <a:spAutoFit/>
          </a:bodyPr>
          <a:lstStyle/>
          <a:p>
            <a:pPr marL="485140" marR="5080" indent="-472440">
              <a:lnSpc>
                <a:spcPct val="101699"/>
              </a:lnSpc>
              <a:spcBef>
                <a:spcPts val="75"/>
              </a:spcBef>
            </a:pPr>
            <a:r>
              <a:rPr dirty="0" sz="1200" b="1">
                <a:latin typeface="Calibri"/>
                <a:cs typeface="Calibri"/>
              </a:rPr>
              <a:t>Lucas</a:t>
            </a:r>
            <a:r>
              <a:rPr dirty="0" sz="1200" spc="-25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Dutra</a:t>
            </a:r>
            <a:r>
              <a:rPr dirty="0" sz="1200" spc="-20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dos</a:t>
            </a:r>
            <a:r>
              <a:rPr dirty="0" sz="1200" spc="-20" b="1">
                <a:latin typeface="Calibri"/>
                <a:cs typeface="Calibri"/>
              </a:rPr>
              <a:t> </a:t>
            </a:r>
            <a:r>
              <a:rPr dirty="0" sz="1200" spc="-10" b="1">
                <a:latin typeface="Calibri"/>
                <a:cs typeface="Calibri"/>
              </a:rPr>
              <a:t>Santos Prefeito</a:t>
            </a:r>
            <a:endParaRPr sz="1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868551" y="403911"/>
            <a:ext cx="2609850" cy="729615"/>
          </a:xfrm>
          <a:prstGeom prst="rect">
            <a:avLst/>
          </a:prstGeom>
        </p:spPr>
        <p:txBody>
          <a:bodyPr wrap="square" lIns="0" tIns="3429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70"/>
              </a:spcBef>
            </a:pPr>
            <a:r>
              <a:rPr dirty="0" sz="1400" spc="-10" b="1">
                <a:latin typeface="Calibri"/>
                <a:cs typeface="Calibri"/>
              </a:rPr>
              <a:t>Estado </a:t>
            </a:r>
            <a:r>
              <a:rPr dirty="0" sz="1400" b="1">
                <a:latin typeface="Calibri"/>
                <a:cs typeface="Calibri"/>
              </a:rPr>
              <a:t>do</a:t>
            </a:r>
            <a:r>
              <a:rPr dirty="0" sz="1400" spc="-2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Rio</a:t>
            </a:r>
            <a:r>
              <a:rPr dirty="0" sz="1400" spc="-2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de</a:t>
            </a:r>
            <a:r>
              <a:rPr dirty="0" sz="1400" spc="-10" b="1">
                <a:latin typeface="Calibri"/>
                <a:cs typeface="Calibri"/>
              </a:rPr>
              <a:t> Janeiro</a:t>
            </a:r>
            <a:endParaRPr sz="1400">
              <a:latin typeface="Calibri"/>
              <a:cs typeface="Calibri"/>
            </a:endParaRPr>
          </a:p>
          <a:p>
            <a:pPr marL="12700" marR="5080">
              <a:lnSpc>
                <a:spcPct val="110000"/>
              </a:lnSpc>
            </a:pPr>
            <a:r>
              <a:rPr dirty="0" sz="1400" spc="-10" b="1">
                <a:latin typeface="Calibri"/>
                <a:cs typeface="Calibri"/>
              </a:rPr>
              <a:t>Prefeitura</a:t>
            </a:r>
            <a:r>
              <a:rPr dirty="0" sz="1400" spc="-20" b="1">
                <a:latin typeface="Calibri"/>
                <a:cs typeface="Calibri"/>
              </a:rPr>
              <a:t> </a:t>
            </a:r>
            <a:r>
              <a:rPr dirty="0" sz="1400" spc="-10" b="1">
                <a:latin typeface="Calibri"/>
                <a:cs typeface="Calibri"/>
              </a:rPr>
              <a:t>Municipal</a:t>
            </a:r>
            <a:r>
              <a:rPr dirty="0" sz="1400" spc="-1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de</a:t>
            </a:r>
            <a:r>
              <a:rPr dirty="0" sz="1400" spc="-20" b="1">
                <a:latin typeface="Calibri"/>
                <a:cs typeface="Calibri"/>
              </a:rPr>
              <a:t> </a:t>
            </a:r>
            <a:r>
              <a:rPr dirty="0" sz="1400" spc="-10" b="1">
                <a:latin typeface="Calibri"/>
                <a:cs typeface="Calibri"/>
              </a:rPr>
              <a:t>Seropédica Gabinete</a:t>
            </a:r>
            <a:r>
              <a:rPr dirty="0" sz="1400" spc="-1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do</a:t>
            </a:r>
            <a:r>
              <a:rPr dirty="0" sz="1400" spc="-15" b="1">
                <a:latin typeface="Calibri"/>
                <a:cs typeface="Calibri"/>
              </a:rPr>
              <a:t> </a:t>
            </a:r>
            <a:r>
              <a:rPr dirty="0" sz="1400" spc="-10" b="1">
                <a:latin typeface="Calibri"/>
                <a:cs typeface="Calibri"/>
              </a:rPr>
              <a:t>Prefeito</a:t>
            </a:r>
            <a:endParaRPr sz="1400">
              <a:latin typeface="Calibri"/>
              <a:cs typeface="Calibri"/>
            </a:endParaRPr>
          </a:p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97205" y="218439"/>
            <a:ext cx="1165225" cy="1012190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137784" y="458469"/>
            <a:ext cx="2136774" cy="727709"/>
          </a:xfrm>
          <a:prstGeom prst="rect">
            <a:avLst/>
          </a:prstGeom>
        </p:spPr>
      </p:pic>
      <p:sp>
        <p:nvSpPr>
          <p:cNvPr id="5" name="object 5" descr=""/>
          <p:cNvSpPr txBox="1"/>
          <p:nvPr/>
        </p:nvSpPr>
        <p:spPr>
          <a:xfrm>
            <a:off x="1179677" y="1585087"/>
            <a:ext cx="5275580" cy="14312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just" marL="356870" marR="5080" indent="-305435">
              <a:lnSpc>
                <a:spcPct val="110000"/>
              </a:lnSpc>
              <a:spcBef>
                <a:spcPts val="100"/>
              </a:spcBef>
              <a:buAutoNum type="romanUcPeriod"/>
              <a:tabLst>
                <a:tab pos="356870" algn="l"/>
                <a:tab pos="358775" algn="l"/>
              </a:tabLst>
            </a:pPr>
            <a:r>
              <a:rPr dirty="0" sz="1200">
                <a:latin typeface="Calibri"/>
                <a:cs typeface="Calibri"/>
              </a:rPr>
              <a:t>	dado</a:t>
            </a:r>
            <a:r>
              <a:rPr dirty="0" sz="1200" spc="114">
                <a:latin typeface="Calibri"/>
                <a:cs typeface="Calibri"/>
              </a:rPr>
              <a:t>  </a:t>
            </a:r>
            <a:r>
              <a:rPr dirty="0" sz="1200">
                <a:latin typeface="Calibri"/>
                <a:cs typeface="Calibri"/>
              </a:rPr>
              <a:t>pessoal:</a:t>
            </a:r>
            <a:r>
              <a:rPr dirty="0" sz="1200" spc="114">
                <a:latin typeface="Calibri"/>
                <a:cs typeface="Calibri"/>
              </a:rPr>
              <a:t>  </a:t>
            </a:r>
            <a:r>
              <a:rPr dirty="0" sz="1200">
                <a:latin typeface="Calibri"/>
                <a:cs typeface="Calibri"/>
              </a:rPr>
              <a:t>informação</a:t>
            </a:r>
            <a:r>
              <a:rPr dirty="0" sz="1200" spc="114">
                <a:latin typeface="Calibri"/>
                <a:cs typeface="Calibri"/>
              </a:rPr>
              <a:t>  </a:t>
            </a:r>
            <a:r>
              <a:rPr dirty="0" sz="1200">
                <a:latin typeface="Calibri"/>
                <a:cs typeface="Calibri"/>
              </a:rPr>
              <a:t>relacionada</a:t>
            </a:r>
            <a:r>
              <a:rPr dirty="0" sz="1200" spc="110">
                <a:latin typeface="Calibri"/>
                <a:cs typeface="Calibri"/>
              </a:rPr>
              <a:t>  </a:t>
            </a:r>
            <a:r>
              <a:rPr dirty="0" sz="1200">
                <a:latin typeface="Calibri"/>
                <a:cs typeface="Calibri"/>
              </a:rPr>
              <a:t>à</a:t>
            </a:r>
            <a:r>
              <a:rPr dirty="0" sz="1200" spc="125">
                <a:latin typeface="Calibri"/>
                <a:cs typeface="Calibri"/>
              </a:rPr>
              <a:t>  </a:t>
            </a:r>
            <a:r>
              <a:rPr dirty="0" sz="1200">
                <a:latin typeface="Calibri"/>
                <a:cs typeface="Calibri"/>
              </a:rPr>
              <a:t>pessoa</a:t>
            </a:r>
            <a:r>
              <a:rPr dirty="0" sz="1200" spc="49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natural</a:t>
            </a:r>
            <a:r>
              <a:rPr dirty="0" sz="1200" spc="110">
                <a:latin typeface="Calibri"/>
                <a:cs typeface="Calibri"/>
              </a:rPr>
              <a:t>  </a:t>
            </a:r>
            <a:r>
              <a:rPr dirty="0" sz="1200">
                <a:latin typeface="Calibri"/>
                <a:cs typeface="Calibri"/>
              </a:rPr>
              <a:t>identificada</a:t>
            </a:r>
            <a:r>
              <a:rPr dirty="0" sz="1200" spc="110">
                <a:latin typeface="Calibri"/>
                <a:cs typeface="Calibri"/>
              </a:rPr>
              <a:t>  </a:t>
            </a:r>
            <a:r>
              <a:rPr dirty="0" sz="1200" spc="-25">
                <a:latin typeface="Calibri"/>
                <a:cs typeface="Calibri"/>
              </a:rPr>
              <a:t>ou </a:t>
            </a:r>
            <a:r>
              <a:rPr dirty="0" sz="1200" spc="-10">
                <a:latin typeface="Calibri"/>
                <a:cs typeface="Calibri"/>
              </a:rPr>
              <a:t>identificável;</a:t>
            </a: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5"/>
              </a:spcBef>
              <a:buFont typeface="Calibri"/>
              <a:buAutoNum type="romanUcPeriod"/>
            </a:pPr>
            <a:endParaRPr sz="1200">
              <a:latin typeface="Calibri"/>
              <a:cs typeface="Calibri"/>
            </a:endParaRPr>
          </a:p>
          <a:p>
            <a:pPr algn="just" marL="356870" marR="5080" indent="-344805">
              <a:lnSpc>
                <a:spcPct val="110000"/>
              </a:lnSpc>
              <a:buAutoNum type="romanUcPeriod"/>
              <a:tabLst>
                <a:tab pos="356870" algn="l"/>
                <a:tab pos="358140" algn="l"/>
              </a:tabLst>
            </a:pPr>
            <a:r>
              <a:rPr dirty="0" sz="1200">
                <a:latin typeface="Calibri"/>
                <a:cs typeface="Calibri"/>
              </a:rPr>
              <a:t>	dado</a:t>
            </a:r>
            <a:r>
              <a:rPr dirty="0" sz="1200" spc="9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pessoal</a:t>
            </a:r>
            <a:r>
              <a:rPr dirty="0" sz="1200" spc="114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sensível:</a:t>
            </a:r>
            <a:r>
              <a:rPr dirty="0" sz="1200" spc="9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dado</a:t>
            </a:r>
            <a:r>
              <a:rPr dirty="0" sz="1200" spc="114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pessoal</a:t>
            </a:r>
            <a:r>
              <a:rPr dirty="0" sz="1200" spc="9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sobre</a:t>
            </a:r>
            <a:r>
              <a:rPr dirty="0" sz="1200" spc="1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origem</a:t>
            </a:r>
            <a:r>
              <a:rPr dirty="0" sz="1200" spc="1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racial</a:t>
            </a:r>
            <a:r>
              <a:rPr dirty="0" sz="1200" spc="8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ou</a:t>
            </a:r>
            <a:r>
              <a:rPr dirty="0" sz="1200" spc="9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étnica,</a:t>
            </a:r>
            <a:r>
              <a:rPr dirty="0" sz="1200" spc="114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convicção </a:t>
            </a:r>
            <a:r>
              <a:rPr dirty="0" sz="1200">
                <a:latin typeface="Calibri"/>
                <a:cs typeface="Calibri"/>
              </a:rPr>
              <a:t>religiosa,</a:t>
            </a:r>
            <a:r>
              <a:rPr dirty="0" sz="1200" spc="29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opinião</a:t>
            </a:r>
            <a:r>
              <a:rPr dirty="0" sz="1200" spc="29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política,</a:t>
            </a:r>
            <a:r>
              <a:rPr dirty="0" sz="1200" spc="29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filiação</a:t>
            </a:r>
            <a:r>
              <a:rPr dirty="0" sz="1200" spc="27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</a:t>
            </a:r>
            <a:r>
              <a:rPr dirty="0" sz="1200" spc="30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sindicato</a:t>
            </a:r>
            <a:r>
              <a:rPr dirty="0" sz="1200" spc="27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ou</a:t>
            </a:r>
            <a:r>
              <a:rPr dirty="0" sz="1200" spc="27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</a:t>
            </a:r>
            <a:r>
              <a:rPr dirty="0" sz="1200" spc="28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organização</a:t>
            </a:r>
            <a:r>
              <a:rPr dirty="0" sz="1200" spc="29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28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caráter </a:t>
            </a:r>
            <a:r>
              <a:rPr dirty="0" sz="1200">
                <a:latin typeface="Calibri"/>
                <a:cs typeface="Calibri"/>
              </a:rPr>
              <a:t>religioso,</a:t>
            </a:r>
            <a:r>
              <a:rPr dirty="0" sz="1200" spc="6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filosófico</a:t>
            </a:r>
            <a:r>
              <a:rPr dirty="0" sz="1200" spc="5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ou</a:t>
            </a:r>
            <a:r>
              <a:rPr dirty="0" sz="1200" spc="5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político,</a:t>
            </a:r>
            <a:r>
              <a:rPr dirty="0" sz="1200" spc="5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dado</a:t>
            </a:r>
            <a:r>
              <a:rPr dirty="0" sz="1200" spc="5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referente</a:t>
            </a:r>
            <a:r>
              <a:rPr dirty="0" sz="1200" spc="6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à</a:t>
            </a:r>
            <a:r>
              <a:rPr dirty="0" sz="1200" spc="8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saúde</a:t>
            </a:r>
            <a:r>
              <a:rPr dirty="0" sz="1200" spc="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ou</a:t>
            </a:r>
            <a:r>
              <a:rPr dirty="0" sz="1200" spc="5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à</a:t>
            </a:r>
            <a:r>
              <a:rPr dirty="0" sz="1200" spc="6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vida</a:t>
            </a:r>
            <a:r>
              <a:rPr dirty="0" sz="1200" spc="6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sexual,</a:t>
            </a:r>
            <a:r>
              <a:rPr dirty="0" sz="1200" spc="45">
                <a:latin typeface="Calibri"/>
                <a:cs typeface="Calibri"/>
              </a:rPr>
              <a:t> </a:t>
            </a:r>
            <a:r>
              <a:rPr dirty="0" sz="1200" spc="-20">
                <a:latin typeface="Calibri"/>
                <a:cs typeface="Calibri"/>
              </a:rPr>
              <a:t>dado </a:t>
            </a:r>
            <a:r>
              <a:rPr dirty="0" sz="1200" spc="-10">
                <a:latin typeface="Calibri"/>
                <a:cs typeface="Calibri"/>
              </a:rPr>
              <a:t>genético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ou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biométrico, </a:t>
            </a:r>
            <a:r>
              <a:rPr dirty="0" sz="1200">
                <a:latin typeface="Calibri"/>
                <a:cs typeface="Calibri"/>
              </a:rPr>
              <a:t>quando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vinculado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 uma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pessoa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natural;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142796" y="3209925"/>
            <a:ext cx="17970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20">
                <a:latin typeface="Calibri"/>
                <a:cs typeface="Calibri"/>
              </a:rPr>
              <a:t>III.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130604" y="3194685"/>
            <a:ext cx="5323205" cy="1025525"/>
          </a:xfrm>
          <a:prstGeom prst="rect">
            <a:avLst/>
          </a:prstGeom>
        </p:spPr>
        <p:txBody>
          <a:bodyPr wrap="square" lIns="0" tIns="10795" rIns="0" bIns="0" rtlCol="0" vert="horz">
            <a:spAutoFit/>
          </a:bodyPr>
          <a:lstStyle/>
          <a:p>
            <a:pPr algn="just" marL="405765" marR="5080">
              <a:lnSpc>
                <a:spcPct val="109300"/>
              </a:lnSpc>
              <a:spcBef>
                <a:spcPts val="85"/>
              </a:spcBef>
            </a:pPr>
            <a:r>
              <a:rPr dirty="0" sz="1200">
                <a:latin typeface="Calibri"/>
                <a:cs typeface="Calibri"/>
              </a:rPr>
              <a:t>dado</a:t>
            </a:r>
            <a:r>
              <a:rPr dirty="0" sz="1200" spc="26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anonimizado:</a:t>
            </a:r>
            <a:r>
              <a:rPr dirty="0" sz="1200" spc="29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dado</a:t>
            </a:r>
            <a:r>
              <a:rPr dirty="0" sz="1200" spc="29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relativo</a:t>
            </a:r>
            <a:r>
              <a:rPr dirty="0" sz="1200" spc="26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</a:t>
            </a:r>
            <a:r>
              <a:rPr dirty="0" sz="1200" spc="27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titular</a:t>
            </a:r>
            <a:r>
              <a:rPr dirty="0" sz="1200" spc="29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que</a:t>
            </a:r>
            <a:r>
              <a:rPr dirty="0" sz="1200" spc="30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não</a:t>
            </a:r>
            <a:r>
              <a:rPr dirty="0" sz="1200" spc="29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possa</a:t>
            </a:r>
            <a:r>
              <a:rPr dirty="0" sz="1200" spc="27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ser</a:t>
            </a:r>
            <a:r>
              <a:rPr dirty="0" sz="1200" spc="29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identificado, </a:t>
            </a:r>
            <a:r>
              <a:rPr dirty="0" sz="1200">
                <a:latin typeface="Calibri"/>
                <a:cs typeface="Calibri"/>
              </a:rPr>
              <a:t>considerando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utilização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meios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técnicos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razoáveis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disponíveis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na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ocasião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seu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tratamento;</a:t>
            </a:r>
            <a:endParaRPr sz="1200">
              <a:latin typeface="Calibri"/>
              <a:cs typeface="Calibri"/>
            </a:endParaRPr>
          </a:p>
          <a:p>
            <a:pPr algn="just" marL="405765" marR="8890" indent="-393700">
              <a:lnSpc>
                <a:spcPct val="110000"/>
              </a:lnSpc>
            </a:pPr>
            <a:r>
              <a:rPr dirty="0" sz="1200">
                <a:latin typeface="Calibri"/>
                <a:cs typeface="Calibri"/>
              </a:rPr>
              <a:t>IV.</a:t>
            </a:r>
            <a:r>
              <a:rPr dirty="0" sz="1200" spc="270">
                <a:latin typeface="Calibri"/>
                <a:cs typeface="Calibri"/>
              </a:rPr>
              <a:t>   </a:t>
            </a:r>
            <a:r>
              <a:rPr dirty="0" sz="1200">
                <a:latin typeface="Calibri"/>
                <a:cs typeface="Calibri"/>
              </a:rPr>
              <a:t>banco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dados: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conjunto estruturado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dados</a:t>
            </a:r>
            <a:r>
              <a:rPr dirty="0" sz="1200" spc="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pessoais,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estabelecido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em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25">
                <a:latin typeface="Calibri"/>
                <a:cs typeface="Calibri"/>
              </a:rPr>
              <a:t>um </a:t>
            </a:r>
            <a:r>
              <a:rPr dirty="0" sz="1200">
                <a:latin typeface="Calibri"/>
                <a:cs typeface="Calibri"/>
              </a:rPr>
              <a:t>ou</a:t>
            </a:r>
            <a:r>
              <a:rPr dirty="0" sz="1200" spc="-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em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vários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locais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em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suporte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eletrônico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ou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físico;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130604" y="4395723"/>
            <a:ext cx="5319395" cy="1028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05765" marR="5080" indent="-353695">
              <a:lnSpc>
                <a:spcPct val="110100"/>
              </a:lnSpc>
              <a:spcBef>
                <a:spcPts val="100"/>
              </a:spcBef>
              <a:buAutoNum type="romanUcPeriod" startAt="5"/>
              <a:tabLst>
                <a:tab pos="405765" algn="l"/>
              </a:tabLst>
            </a:pPr>
            <a:r>
              <a:rPr dirty="0" sz="1200">
                <a:latin typeface="Calibri"/>
                <a:cs typeface="Calibri"/>
              </a:rPr>
              <a:t>titular: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pessoa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natural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quem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se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referem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os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dados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pessoais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que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são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objetos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 spc="-25">
                <a:latin typeface="Calibri"/>
                <a:cs typeface="Calibri"/>
              </a:rPr>
              <a:t>de </a:t>
            </a:r>
            <a:r>
              <a:rPr dirty="0" sz="1200" spc="-10">
                <a:latin typeface="Calibri"/>
                <a:cs typeface="Calibri"/>
              </a:rPr>
              <a:t>tratamento;</a:t>
            </a: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5"/>
              </a:spcBef>
              <a:buFont typeface="Calibri"/>
              <a:buAutoNum type="romanUcPeriod" startAt="5"/>
            </a:pPr>
            <a:endParaRPr sz="1200">
              <a:latin typeface="Calibri"/>
              <a:cs typeface="Calibri"/>
            </a:endParaRPr>
          </a:p>
          <a:p>
            <a:pPr marL="405765" marR="5715" indent="-393700">
              <a:lnSpc>
                <a:spcPct val="110000"/>
              </a:lnSpc>
              <a:buAutoNum type="romanUcPeriod" startAt="5"/>
              <a:tabLst>
                <a:tab pos="405765" algn="l"/>
              </a:tabLst>
            </a:pPr>
            <a:r>
              <a:rPr dirty="0" sz="1200">
                <a:latin typeface="Calibri"/>
                <a:cs typeface="Calibri"/>
              </a:rPr>
              <a:t>controlador:</a:t>
            </a:r>
            <a:r>
              <a:rPr dirty="0" sz="1200" spc="6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pessoa</a:t>
            </a:r>
            <a:r>
              <a:rPr dirty="0" sz="1200" spc="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natural</a:t>
            </a:r>
            <a:r>
              <a:rPr dirty="0" sz="1200" spc="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ou</a:t>
            </a:r>
            <a:r>
              <a:rPr dirty="0" sz="1200" spc="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jurídica,</a:t>
            </a:r>
            <a:r>
              <a:rPr dirty="0" sz="1200" spc="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5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direito</a:t>
            </a:r>
            <a:r>
              <a:rPr dirty="0" sz="1200" spc="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público</a:t>
            </a:r>
            <a:r>
              <a:rPr dirty="0" sz="1200" spc="6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ou</a:t>
            </a:r>
            <a:r>
              <a:rPr dirty="0" sz="1200" spc="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privado,</a:t>
            </a:r>
            <a:r>
              <a:rPr dirty="0" sz="1200" spc="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</a:t>
            </a:r>
            <a:r>
              <a:rPr dirty="0" sz="1200" spc="70">
                <a:latin typeface="Calibri"/>
                <a:cs typeface="Calibri"/>
              </a:rPr>
              <a:t> </a:t>
            </a:r>
            <a:r>
              <a:rPr dirty="0" sz="1200" spc="-20">
                <a:latin typeface="Calibri"/>
                <a:cs typeface="Calibri"/>
              </a:rPr>
              <a:t>quem </a:t>
            </a:r>
            <a:r>
              <a:rPr dirty="0" sz="1200" spc="-10">
                <a:latin typeface="Calibri"/>
                <a:cs typeface="Calibri"/>
              </a:rPr>
              <a:t>competem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às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decisões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referentes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ao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tratamento</a:t>
            </a:r>
            <a:r>
              <a:rPr dirty="0" sz="1200" spc="-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dados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pessoais;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094028" y="5618479"/>
            <a:ext cx="22860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20">
                <a:latin typeface="Calibri"/>
                <a:cs typeface="Calibri"/>
              </a:rPr>
              <a:t>VII.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524127" y="5599938"/>
            <a:ext cx="4928235" cy="42862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10100"/>
              </a:lnSpc>
              <a:spcBef>
                <a:spcPts val="100"/>
              </a:spcBef>
            </a:pPr>
            <a:r>
              <a:rPr dirty="0" sz="1200" spc="-10">
                <a:latin typeface="Calibri"/>
                <a:cs typeface="Calibri"/>
              </a:rPr>
              <a:t>operador: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pessoa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natural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ou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jurídica,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 </a:t>
            </a:r>
            <a:r>
              <a:rPr dirty="0" sz="1200" spc="-10">
                <a:latin typeface="Calibri"/>
                <a:cs typeface="Calibri"/>
              </a:rPr>
              <a:t>direito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público </a:t>
            </a:r>
            <a:r>
              <a:rPr dirty="0" sz="1200">
                <a:latin typeface="Calibri"/>
                <a:cs typeface="Calibri"/>
              </a:rPr>
              <a:t>ou</a:t>
            </a:r>
            <a:r>
              <a:rPr dirty="0" sz="1200" spc="-10">
                <a:latin typeface="Calibri"/>
                <a:cs typeface="Calibri"/>
              </a:rPr>
              <a:t> privado,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que </a:t>
            </a:r>
            <a:r>
              <a:rPr dirty="0" sz="1200" spc="-10">
                <a:latin typeface="Calibri"/>
                <a:cs typeface="Calibri"/>
              </a:rPr>
              <a:t>realiza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 spc="-50">
                <a:latin typeface="Calibri"/>
                <a:cs typeface="Calibri"/>
              </a:rPr>
              <a:t>o </a:t>
            </a:r>
            <a:r>
              <a:rPr dirty="0" sz="1200" spc="-10">
                <a:latin typeface="Calibri"/>
                <a:cs typeface="Calibri"/>
              </a:rPr>
              <a:t>tratamento</a:t>
            </a:r>
            <a:r>
              <a:rPr dirty="0" sz="1200" spc="-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dados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pessoais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em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nome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do</a:t>
            </a:r>
            <a:r>
              <a:rPr dirty="0" sz="1200" spc="-4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controlador;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054404" y="6222237"/>
            <a:ext cx="26797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Calibri"/>
                <a:cs typeface="Calibri"/>
              </a:rPr>
              <a:t>VIII.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524127" y="6206997"/>
            <a:ext cx="4929505" cy="622935"/>
          </a:xfrm>
          <a:prstGeom prst="rect">
            <a:avLst/>
          </a:prstGeom>
        </p:spPr>
        <p:txBody>
          <a:bodyPr wrap="square" lIns="0" tIns="10795" rIns="0" bIns="0" rtlCol="0" vert="horz">
            <a:spAutoFit/>
          </a:bodyPr>
          <a:lstStyle/>
          <a:p>
            <a:pPr algn="just" marL="12700" marR="5080">
              <a:lnSpc>
                <a:spcPct val="109200"/>
              </a:lnSpc>
              <a:spcBef>
                <a:spcPts val="85"/>
              </a:spcBef>
            </a:pPr>
            <a:r>
              <a:rPr dirty="0" sz="1200" spc="-10">
                <a:latin typeface="Calibri"/>
                <a:cs typeface="Calibri"/>
              </a:rPr>
              <a:t>encarregado</a:t>
            </a:r>
            <a:r>
              <a:rPr dirty="0" sz="1200" spc="32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de</a:t>
            </a:r>
            <a:r>
              <a:rPr dirty="0" sz="1200" spc="33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tratamento</a:t>
            </a:r>
            <a:r>
              <a:rPr dirty="0" sz="1200" spc="32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de</a:t>
            </a:r>
            <a:r>
              <a:rPr dirty="0" sz="1200" spc="33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dados:</a:t>
            </a:r>
            <a:r>
              <a:rPr dirty="0" sz="1200" spc="32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pessoa</a:t>
            </a:r>
            <a:r>
              <a:rPr dirty="0" sz="1200" spc="355">
                <a:latin typeface="Calibri"/>
                <a:cs typeface="Calibri"/>
              </a:rPr>
              <a:t> </a:t>
            </a:r>
            <a:r>
              <a:rPr dirty="0" sz="1200" spc="-15">
                <a:latin typeface="Calibri"/>
                <a:cs typeface="Calibri"/>
              </a:rPr>
              <a:t>indicada</a:t>
            </a:r>
            <a:r>
              <a:rPr dirty="0" sz="1200" spc="35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pelo</a:t>
            </a:r>
            <a:r>
              <a:rPr dirty="0" sz="1200" spc="32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controlador</a:t>
            </a:r>
            <a:r>
              <a:rPr dirty="0" sz="1200" spc="34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e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operador</a:t>
            </a:r>
            <a:r>
              <a:rPr dirty="0" sz="1200" spc="-70">
                <a:latin typeface="Calibri"/>
                <a:cs typeface="Calibri"/>
              </a:rPr>
              <a:t> </a:t>
            </a:r>
            <a:r>
              <a:rPr dirty="0" sz="1200" spc="-15">
                <a:latin typeface="Calibri"/>
                <a:cs typeface="Calibri"/>
              </a:rPr>
              <a:t>como</a:t>
            </a:r>
            <a:r>
              <a:rPr dirty="0" sz="1200" spc="-6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canal</a:t>
            </a:r>
            <a:r>
              <a:rPr dirty="0" sz="1200" spc="-7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de</a:t>
            </a:r>
            <a:r>
              <a:rPr dirty="0" sz="1200" spc="-8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comunicação</a:t>
            </a:r>
            <a:r>
              <a:rPr dirty="0" sz="1200" spc="-7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entre</a:t>
            </a:r>
            <a:r>
              <a:rPr dirty="0" sz="1200" spc="-5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o</a:t>
            </a:r>
            <a:r>
              <a:rPr dirty="0" sz="1200" spc="-90">
                <a:latin typeface="Calibri"/>
                <a:cs typeface="Calibri"/>
              </a:rPr>
              <a:t> </a:t>
            </a:r>
            <a:r>
              <a:rPr dirty="0" sz="1200" spc="-15">
                <a:latin typeface="Calibri"/>
                <a:cs typeface="Calibri"/>
              </a:rPr>
              <a:t>controlador,</a:t>
            </a:r>
            <a:r>
              <a:rPr dirty="0" sz="1200" spc="-70">
                <a:latin typeface="Calibri"/>
                <a:cs typeface="Calibri"/>
              </a:rPr>
              <a:t> </a:t>
            </a:r>
            <a:r>
              <a:rPr dirty="0" sz="1200" spc="-15">
                <a:latin typeface="Calibri"/>
                <a:cs typeface="Calibri"/>
              </a:rPr>
              <a:t>os</a:t>
            </a:r>
            <a:r>
              <a:rPr dirty="0" sz="1200" spc="-7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titulares</a:t>
            </a:r>
            <a:r>
              <a:rPr dirty="0" sz="1200" spc="-7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dos</a:t>
            </a:r>
            <a:r>
              <a:rPr dirty="0" sz="1200" spc="-7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dados e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a Autoridade</a:t>
            </a:r>
            <a:r>
              <a:rPr dirty="0" sz="1200" spc="-5">
                <a:latin typeface="Calibri"/>
                <a:cs typeface="Calibri"/>
              </a:rPr>
              <a:t> Nacional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de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 spc="-15">
                <a:latin typeface="Calibri"/>
                <a:cs typeface="Calibri"/>
              </a:rPr>
              <a:t>Proteção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de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Dados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(ANPD);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1139748" y="7024242"/>
            <a:ext cx="5316855" cy="22180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96875" indent="-384175">
              <a:lnSpc>
                <a:spcPct val="100000"/>
              </a:lnSpc>
              <a:spcBef>
                <a:spcPts val="100"/>
              </a:spcBef>
              <a:buAutoNum type="romanUcPeriod" startAt="9"/>
              <a:tabLst>
                <a:tab pos="396875" algn="l"/>
              </a:tabLst>
            </a:pPr>
            <a:r>
              <a:rPr dirty="0" sz="1200">
                <a:latin typeface="Calibri"/>
                <a:cs typeface="Calibri"/>
              </a:rPr>
              <a:t>agentes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tratamento: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controlador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operador;</a:t>
            </a: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20"/>
              </a:spcBef>
              <a:buFont typeface="Calibri"/>
              <a:buAutoNum type="romanUcPeriod" startAt="9"/>
            </a:pPr>
            <a:endParaRPr sz="1200">
              <a:latin typeface="Calibri"/>
              <a:cs typeface="Calibri"/>
            </a:endParaRPr>
          </a:p>
          <a:p>
            <a:pPr algn="just" marL="396875" marR="6350" indent="-347980">
              <a:lnSpc>
                <a:spcPct val="109600"/>
              </a:lnSpc>
              <a:spcBef>
                <a:spcPts val="5"/>
              </a:spcBef>
              <a:buAutoNum type="romanUcPeriod" startAt="9"/>
              <a:tabLst>
                <a:tab pos="396875" algn="l"/>
                <a:tab pos="399415" algn="l"/>
              </a:tabLst>
            </a:pPr>
            <a:r>
              <a:rPr dirty="0" sz="1200">
                <a:latin typeface="Calibri"/>
                <a:cs typeface="Calibri"/>
              </a:rPr>
              <a:t>	tratamento:</a:t>
            </a:r>
            <a:r>
              <a:rPr dirty="0" sz="1200" spc="2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toda</a:t>
            </a:r>
            <a:r>
              <a:rPr dirty="0" sz="1200" spc="2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operação</a:t>
            </a:r>
            <a:r>
              <a:rPr dirty="0" sz="1200" spc="2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realizada</a:t>
            </a:r>
            <a:r>
              <a:rPr dirty="0" sz="1200" spc="2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com</a:t>
            </a:r>
            <a:r>
              <a:rPr dirty="0" sz="1200" spc="25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dados</a:t>
            </a:r>
            <a:r>
              <a:rPr dirty="0" sz="1200" spc="2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pessoais,</a:t>
            </a:r>
            <a:r>
              <a:rPr dirty="0" sz="1200" spc="2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como</a:t>
            </a:r>
            <a:r>
              <a:rPr dirty="0" sz="1200" spc="2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as</a:t>
            </a:r>
            <a:r>
              <a:rPr dirty="0" sz="1200" spc="2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que</a:t>
            </a:r>
            <a:r>
              <a:rPr dirty="0" sz="1200" spc="229">
                <a:latin typeface="Calibri"/>
                <a:cs typeface="Calibri"/>
              </a:rPr>
              <a:t> </a:t>
            </a:r>
            <a:r>
              <a:rPr dirty="0" sz="1200" spc="-25">
                <a:latin typeface="Calibri"/>
                <a:cs typeface="Calibri"/>
              </a:rPr>
              <a:t>se </a:t>
            </a:r>
            <a:r>
              <a:rPr dirty="0" sz="1200">
                <a:latin typeface="Calibri"/>
                <a:cs typeface="Calibri"/>
              </a:rPr>
              <a:t>referem</a:t>
            </a:r>
            <a:r>
              <a:rPr dirty="0" sz="1200" spc="150">
                <a:latin typeface="Calibri"/>
                <a:cs typeface="Calibri"/>
              </a:rPr>
              <a:t>  </a:t>
            </a:r>
            <a:r>
              <a:rPr dirty="0" sz="1200">
                <a:latin typeface="Calibri"/>
                <a:cs typeface="Calibri"/>
              </a:rPr>
              <a:t>à</a:t>
            </a:r>
            <a:r>
              <a:rPr dirty="0" sz="1200" spc="160">
                <a:latin typeface="Calibri"/>
                <a:cs typeface="Calibri"/>
              </a:rPr>
              <a:t>  </a:t>
            </a:r>
            <a:r>
              <a:rPr dirty="0" sz="1200">
                <a:latin typeface="Calibri"/>
                <a:cs typeface="Calibri"/>
              </a:rPr>
              <a:t>coleta,</a:t>
            </a:r>
            <a:r>
              <a:rPr dirty="0" sz="1200" spc="155">
                <a:latin typeface="Calibri"/>
                <a:cs typeface="Calibri"/>
              </a:rPr>
              <a:t>  </a:t>
            </a:r>
            <a:r>
              <a:rPr dirty="0" sz="1200">
                <a:latin typeface="Calibri"/>
                <a:cs typeface="Calibri"/>
              </a:rPr>
              <a:t>produção,</a:t>
            </a:r>
            <a:r>
              <a:rPr dirty="0" sz="1200" spc="155">
                <a:latin typeface="Calibri"/>
                <a:cs typeface="Calibri"/>
              </a:rPr>
              <a:t>  </a:t>
            </a:r>
            <a:r>
              <a:rPr dirty="0" sz="1200">
                <a:latin typeface="Calibri"/>
                <a:cs typeface="Calibri"/>
              </a:rPr>
              <a:t>recepção,</a:t>
            </a:r>
            <a:r>
              <a:rPr dirty="0" sz="1200" spc="155">
                <a:latin typeface="Calibri"/>
                <a:cs typeface="Calibri"/>
              </a:rPr>
              <a:t>  </a:t>
            </a:r>
            <a:r>
              <a:rPr dirty="0" sz="1200">
                <a:latin typeface="Calibri"/>
                <a:cs typeface="Calibri"/>
              </a:rPr>
              <a:t>classificação,</a:t>
            </a:r>
            <a:r>
              <a:rPr dirty="0" sz="1200" spc="155">
                <a:latin typeface="Calibri"/>
                <a:cs typeface="Calibri"/>
              </a:rPr>
              <a:t>  </a:t>
            </a:r>
            <a:r>
              <a:rPr dirty="0" sz="1200">
                <a:latin typeface="Calibri"/>
                <a:cs typeface="Calibri"/>
              </a:rPr>
              <a:t>utilização,</a:t>
            </a:r>
            <a:r>
              <a:rPr dirty="0" sz="1200" spc="155">
                <a:latin typeface="Calibri"/>
                <a:cs typeface="Calibri"/>
              </a:rPr>
              <a:t>  </a:t>
            </a:r>
            <a:r>
              <a:rPr dirty="0" sz="1200" spc="-10">
                <a:latin typeface="Calibri"/>
                <a:cs typeface="Calibri"/>
              </a:rPr>
              <a:t>acesso, </a:t>
            </a:r>
            <a:r>
              <a:rPr dirty="0" sz="1200">
                <a:latin typeface="Calibri"/>
                <a:cs typeface="Calibri"/>
              </a:rPr>
              <a:t>reprodução,</a:t>
            </a:r>
            <a:r>
              <a:rPr dirty="0" sz="1200" spc="385">
                <a:latin typeface="Calibri"/>
                <a:cs typeface="Calibri"/>
              </a:rPr>
              <a:t>  </a:t>
            </a:r>
            <a:r>
              <a:rPr dirty="0" sz="1200">
                <a:latin typeface="Calibri"/>
                <a:cs typeface="Calibri"/>
              </a:rPr>
              <a:t>transmissão,</a:t>
            </a:r>
            <a:r>
              <a:rPr dirty="0" sz="1200" spc="385">
                <a:latin typeface="Calibri"/>
                <a:cs typeface="Calibri"/>
              </a:rPr>
              <a:t>  </a:t>
            </a:r>
            <a:r>
              <a:rPr dirty="0" sz="1200">
                <a:latin typeface="Calibri"/>
                <a:cs typeface="Calibri"/>
              </a:rPr>
              <a:t>distribuição,</a:t>
            </a:r>
            <a:r>
              <a:rPr dirty="0" sz="1200" spc="400">
                <a:latin typeface="Calibri"/>
                <a:cs typeface="Calibri"/>
              </a:rPr>
              <a:t>  </a:t>
            </a:r>
            <a:r>
              <a:rPr dirty="0" sz="1200">
                <a:latin typeface="Calibri"/>
                <a:cs typeface="Calibri"/>
              </a:rPr>
              <a:t>processamento,</a:t>
            </a:r>
            <a:r>
              <a:rPr dirty="0" sz="1200" spc="385">
                <a:latin typeface="Calibri"/>
                <a:cs typeface="Calibri"/>
              </a:rPr>
              <a:t>  </a:t>
            </a:r>
            <a:r>
              <a:rPr dirty="0" sz="1200" spc="-10">
                <a:latin typeface="Calibri"/>
                <a:cs typeface="Calibri"/>
              </a:rPr>
              <a:t>arquivamento, armazenamento,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eliminação,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avaliação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ou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controle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</a:t>
            </a:r>
            <a:r>
              <a:rPr dirty="0" sz="1200" spc="-20">
                <a:latin typeface="Calibri"/>
                <a:cs typeface="Calibri"/>
              </a:rPr>
              <a:t> informação,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modificação, comunicação,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transferência,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difusão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ou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extração;</a:t>
            </a: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14"/>
              </a:spcBef>
              <a:buFont typeface="Calibri"/>
              <a:buAutoNum type="romanUcPeriod" startAt="9"/>
            </a:pPr>
            <a:endParaRPr sz="1200">
              <a:latin typeface="Calibri"/>
              <a:cs typeface="Calibri"/>
            </a:endParaRPr>
          </a:p>
          <a:p>
            <a:pPr algn="just" marL="396875" marR="5080" indent="-384810">
              <a:lnSpc>
                <a:spcPct val="110100"/>
              </a:lnSpc>
              <a:buAutoNum type="romanUcPeriod" startAt="9"/>
              <a:tabLst>
                <a:tab pos="396875" algn="l"/>
                <a:tab pos="398145" algn="l"/>
              </a:tabLst>
            </a:pPr>
            <a:r>
              <a:rPr dirty="0" sz="1200">
                <a:latin typeface="Calibri"/>
                <a:cs typeface="Calibri"/>
              </a:rPr>
              <a:t>	</a:t>
            </a:r>
            <a:r>
              <a:rPr dirty="0" sz="1200" spc="-10">
                <a:latin typeface="Calibri"/>
                <a:cs typeface="Calibri"/>
              </a:rPr>
              <a:t>anonimização: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utilização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meios </a:t>
            </a:r>
            <a:r>
              <a:rPr dirty="0" sz="1200" spc="-10">
                <a:latin typeface="Calibri"/>
                <a:cs typeface="Calibri"/>
              </a:rPr>
              <a:t>técnicos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 spc="-20">
                <a:latin typeface="Calibri"/>
                <a:cs typeface="Calibri"/>
              </a:rPr>
              <a:t>razoáveis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disponíveis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no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momento </a:t>
            </a:r>
            <a:r>
              <a:rPr dirty="0" sz="1200" spc="-20">
                <a:latin typeface="Calibri"/>
                <a:cs typeface="Calibri"/>
              </a:rPr>
              <a:t>do</a:t>
            </a:r>
            <a:r>
              <a:rPr dirty="0" sz="1200" spc="-50">
                <a:latin typeface="Calibri"/>
                <a:cs typeface="Calibri"/>
              </a:rPr>
              <a:t> </a:t>
            </a:r>
            <a:r>
              <a:rPr dirty="0" sz="1200" spc="-20">
                <a:latin typeface="Calibri"/>
                <a:cs typeface="Calibri"/>
              </a:rPr>
              <a:t>tratamento,</a:t>
            </a:r>
            <a:r>
              <a:rPr dirty="0" sz="1200" spc="-50">
                <a:latin typeface="Calibri"/>
                <a:cs typeface="Calibri"/>
              </a:rPr>
              <a:t> </a:t>
            </a:r>
            <a:r>
              <a:rPr dirty="0" sz="1200" spc="-20">
                <a:latin typeface="Calibri"/>
                <a:cs typeface="Calibri"/>
              </a:rPr>
              <a:t>por</a:t>
            </a:r>
            <a:r>
              <a:rPr dirty="0" sz="1200" spc="-5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meio</a:t>
            </a:r>
            <a:r>
              <a:rPr dirty="0" sz="1200" spc="-5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dos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quais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um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dado</a:t>
            </a:r>
            <a:r>
              <a:rPr dirty="0" sz="1200" spc="-5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perde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possibilidade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de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associação, direta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ou </a:t>
            </a:r>
            <a:r>
              <a:rPr dirty="0" sz="1200" spc="-10">
                <a:latin typeface="Calibri"/>
                <a:cs typeface="Calibri"/>
              </a:rPr>
              <a:t>indireta,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um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indivíduo;</a:t>
            </a:r>
            <a:endParaRPr sz="1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868551" y="403911"/>
            <a:ext cx="2609850" cy="729615"/>
          </a:xfrm>
          <a:prstGeom prst="rect">
            <a:avLst/>
          </a:prstGeom>
        </p:spPr>
        <p:txBody>
          <a:bodyPr wrap="square" lIns="0" tIns="3429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70"/>
              </a:spcBef>
            </a:pPr>
            <a:r>
              <a:rPr dirty="0" sz="1400" spc="-10" b="1">
                <a:latin typeface="Calibri"/>
                <a:cs typeface="Calibri"/>
              </a:rPr>
              <a:t>Estado </a:t>
            </a:r>
            <a:r>
              <a:rPr dirty="0" sz="1400" b="1">
                <a:latin typeface="Calibri"/>
                <a:cs typeface="Calibri"/>
              </a:rPr>
              <a:t>do</a:t>
            </a:r>
            <a:r>
              <a:rPr dirty="0" sz="1400" spc="-2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Rio</a:t>
            </a:r>
            <a:r>
              <a:rPr dirty="0" sz="1400" spc="-2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de</a:t>
            </a:r>
            <a:r>
              <a:rPr dirty="0" sz="1400" spc="-10" b="1">
                <a:latin typeface="Calibri"/>
                <a:cs typeface="Calibri"/>
              </a:rPr>
              <a:t> Janeiro</a:t>
            </a:r>
            <a:endParaRPr sz="1400">
              <a:latin typeface="Calibri"/>
              <a:cs typeface="Calibri"/>
            </a:endParaRPr>
          </a:p>
          <a:p>
            <a:pPr marL="12700" marR="5080">
              <a:lnSpc>
                <a:spcPct val="110000"/>
              </a:lnSpc>
            </a:pPr>
            <a:r>
              <a:rPr dirty="0" sz="1400" spc="-10" b="1">
                <a:latin typeface="Calibri"/>
                <a:cs typeface="Calibri"/>
              </a:rPr>
              <a:t>Prefeitura</a:t>
            </a:r>
            <a:r>
              <a:rPr dirty="0" sz="1400" spc="-20" b="1">
                <a:latin typeface="Calibri"/>
                <a:cs typeface="Calibri"/>
              </a:rPr>
              <a:t> </a:t>
            </a:r>
            <a:r>
              <a:rPr dirty="0" sz="1400" spc="-10" b="1">
                <a:latin typeface="Calibri"/>
                <a:cs typeface="Calibri"/>
              </a:rPr>
              <a:t>Municipal</a:t>
            </a:r>
            <a:r>
              <a:rPr dirty="0" sz="1400" spc="-1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de</a:t>
            </a:r>
            <a:r>
              <a:rPr dirty="0" sz="1400" spc="-20" b="1">
                <a:latin typeface="Calibri"/>
                <a:cs typeface="Calibri"/>
              </a:rPr>
              <a:t> </a:t>
            </a:r>
            <a:r>
              <a:rPr dirty="0" sz="1400" spc="-10" b="1">
                <a:latin typeface="Calibri"/>
                <a:cs typeface="Calibri"/>
              </a:rPr>
              <a:t>Seropédica Gabinete</a:t>
            </a:r>
            <a:r>
              <a:rPr dirty="0" sz="1400" spc="-1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do</a:t>
            </a:r>
            <a:r>
              <a:rPr dirty="0" sz="1400" spc="-15" b="1">
                <a:latin typeface="Calibri"/>
                <a:cs typeface="Calibri"/>
              </a:rPr>
              <a:t> </a:t>
            </a:r>
            <a:r>
              <a:rPr dirty="0" sz="1400" spc="-10" b="1">
                <a:latin typeface="Calibri"/>
                <a:cs typeface="Calibri"/>
              </a:rPr>
              <a:t>Prefeito</a:t>
            </a:r>
            <a:endParaRPr sz="1400">
              <a:latin typeface="Calibri"/>
              <a:cs typeface="Calibri"/>
            </a:endParaRPr>
          </a:p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97205" y="218439"/>
            <a:ext cx="1165225" cy="1012190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137784" y="458469"/>
            <a:ext cx="2136774" cy="727709"/>
          </a:xfrm>
          <a:prstGeom prst="rect">
            <a:avLst/>
          </a:prstGeom>
        </p:spPr>
      </p:pic>
      <p:sp>
        <p:nvSpPr>
          <p:cNvPr id="5" name="object 5" descr=""/>
          <p:cNvSpPr txBox="1"/>
          <p:nvPr/>
        </p:nvSpPr>
        <p:spPr>
          <a:xfrm>
            <a:off x="1100124" y="1603375"/>
            <a:ext cx="22225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20">
                <a:latin typeface="Calibri"/>
                <a:cs typeface="Calibri"/>
              </a:rPr>
              <a:t>XII.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524127" y="1585087"/>
            <a:ext cx="4932045" cy="626110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algn="just" marL="12700" marR="5080">
              <a:lnSpc>
                <a:spcPct val="109200"/>
              </a:lnSpc>
              <a:spcBef>
                <a:spcPts val="110"/>
              </a:spcBef>
            </a:pPr>
            <a:r>
              <a:rPr dirty="0" sz="1200">
                <a:latin typeface="Calibri"/>
                <a:cs typeface="Calibri"/>
              </a:rPr>
              <a:t>consentimento:</a:t>
            </a:r>
            <a:r>
              <a:rPr dirty="0" sz="1200" spc="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manifestação</a:t>
            </a:r>
            <a:r>
              <a:rPr dirty="0" sz="1200" spc="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livre,</a:t>
            </a:r>
            <a:r>
              <a:rPr dirty="0" sz="1200" spc="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informada</a:t>
            </a:r>
            <a:r>
              <a:rPr dirty="0" sz="1200" spc="5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</a:t>
            </a:r>
            <a:r>
              <a:rPr dirty="0" sz="1200" spc="5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inequívoca</a:t>
            </a:r>
            <a:r>
              <a:rPr dirty="0" sz="1200" spc="5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pela</a:t>
            </a:r>
            <a:r>
              <a:rPr dirty="0" sz="1200" spc="8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qual</a:t>
            </a:r>
            <a:r>
              <a:rPr dirty="0" sz="1200" spc="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</a:t>
            </a:r>
            <a:r>
              <a:rPr dirty="0" sz="1200" spc="4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titular </a:t>
            </a:r>
            <a:r>
              <a:rPr dirty="0" sz="1200">
                <a:latin typeface="Calibri"/>
                <a:cs typeface="Calibri"/>
              </a:rPr>
              <a:t>dos</a:t>
            </a:r>
            <a:r>
              <a:rPr dirty="0" sz="1200" spc="27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dados</a:t>
            </a:r>
            <a:r>
              <a:rPr dirty="0" sz="1200" spc="27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concorda</a:t>
            </a:r>
            <a:r>
              <a:rPr dirty="0" sz="1200" spc="26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com</a:t>
            </a:r>
            <a:r>
              <a:rPr dirty="0" sz="1200" spc="28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</a:t>
            </a:r>
            <a:r>
              <a:rPr dirty="0" sz="1200" spc="27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tratamento</a:t>
            </a:r>
            <a:r>
              <a:rPr dirty="0" sz="1200" spc="25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26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seus</a:t>
            </a:r>
            <a:r>
              <a:rPr dirty="0" sz="1200" spc="27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dados</a:t>
            </a:r>
            <a:r>
              <a:rPr dirty="0" sz="1200" spc="27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pessoais</a:t>
            </a:r>
            <a:r>
              <a:rPr dirty="0" sz="1200" spc="27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para</a:t>
            </a:r>
            <a:r>
              <a:rPr dirty="0" sz="1200" spc="280">
                <a:latin typeface="Calibri"/>
                <a:cs typeface="Calibri"/>
              </a:rPr>
              <a:t> </a:t>
            </a:r>
            <a:r>
              <a:rPr dirty="0" sz="1200" spc="-25">
                <a:latin typeface="Calibri"/>
                <a:cs typeface="Calibri"/>
              </a:rPr>
              <a:t>uma </a:t>
            </a:r>
            <a:r>
              <a:rPr dirty="0" sz="1200">
                <a:latin typeface="Calibri"/>
                <a:cs typeface="Calibri"/>
              </a:rPr>
              <a:t>finalidade</a:t>
            </a:r>
            <a:r>
              <a:rPr dirty="0" sz="1200" spc="-5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determinada;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063548" y="2404998"/>
            <a:ext cx="259079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Calibri"/>
                <a:cs typeface="Calibri"/>
              </a:rPr>
              <a:t>XIII.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524127" y="2386457"/>
            <a:ext cx="4926965" cy="42862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10100"/>
              </a:lnSpc>
              <a:spcBef>
                <a:spcPts val="100"/>
              </a:spcBef>
            </a:pPr>
            <a:r>
              <a:rPr dirty="0" sz="1200" spc="-10">
                <a:latin typeface="Calibri"/>
                <a:cs typeface="Calibri"/>
              </a:rPr>
              <a:t>bloqueio:</a:t>
            </a:r>
            <a:r>
              <a:rPr dirty="0" sz="1200" spc="-7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suspensão</a:t>
            </a:r>
            <a:r>
              <a:rPr dirty="0" sz="1200" spc="-4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temporária</a:t>
            </a:r>
            <a:r>
              <a:rPr dirty="0" sz="1200" spc="-6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de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qualquer</a:t>
            </a:r>
            <a:r>
              <a:rPr dirty="0" sz="1200" spc="-5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operação</a:t>
            </a:r>
            <a:r>
              <a:rPr dirty="0" sz="1200" spc="-7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de</a:t>
            </a:r>
            <a:r>
              <a:rPr dirty="0" sz="1200" spc="-6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tratamento,</a:t>
            </a:r>
            <a:r>
              <a:rPr dirty="0" sz="1200" spc="-7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mediante </a:t>
            </a:r>
            <a:r>
              <a:rPr dirty="0" sz="1200">
                <a:latin typeface="Calibri"/>
                <a:cs typeface="Calibri"/>
              </a:rPr>
              <a:t>guarda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do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dado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pessoal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ou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do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banco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10">
                <a:latin typeface="Calibri"/>
                <a:cs typeface="Calibri"/>
              </a:rPr>
              <a:t> dados;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051356" y="3008756"/>
            <a:ext cx="26797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20">
                <a:latin typeface="Calibri"/>
                <a:cs typeface="Calibri"/>
              </a:rPr>
              <a:t>XIV.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524127" y="2990468"/>
            <a:ext cx="4935220" cy="163258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just" marL="12700" marR="5080">
              <a:lnSpc>
                <a:spcPct val="109800"/>
              </a:lnSpc>
              <a:spcBef>
                <a:spcPts val="100"/>
              </a:spcBef>
            </a:pPr>
            <a:r>
              <a:rPr dirty="0" sz="1200" spc="-10">
                <a:latin typeface="Calibri"/>
                <a:cs typeface="Calibri"/>
              </a:rPr>
              <a:t>eliminação: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exclusão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dado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ou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conjunto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dados </a:t>
            </a:r>
            <a:r>
              <a:rPr dirty="0" sz="1200" spc="-10">
                <a:latin typeface="Calibri"/>
                <a:cs typeface="Calibri"/>
              </a:rPr>
              <a:t>armazenados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em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banco de</a:t>
            </a:r>
            <a:r>
              <a:rPr dirty="0" sz="1200" spc="-4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dados,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independentemente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do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procedimento</a:t>
            </a:r>
            <a:r>
              <a:rPr dirty="0" sz="1200" spc="-5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empregado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uso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compartilhado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5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dados:</a:t>
            </a:r>
            <a:r>
              <a:rPr dirty="0" sz="1200" spc="6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comunicação,</a:t>
            </a:r>
            <a:r>
              <a:rPr dirty="0" sz="1200" spc="6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difusão,</a:t>
            </a:r>
            <a:r>
              <a:rPr dirty="0" sz="1200" spc="6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transferência</a:t>
            </a:r>
            <a:r>
              <a:rPr dirty="0" sz="1200" spc="6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internacional,</a:t>
            </a:r>
            <a:r>
              <a:rPr dirty="0" sz="1200" spc="6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interconexão</a:t>
            </a:r>
            <a:r>
              <a:rPr dirty="0" sz="1200" spc="65">
                <a:latin typeface="Calibri"/>
                <a:cs typeface="Calibri"/>
              </a:rPr>
              <a:t> </a:t>
            </a:r>
            <a:r>
              <a:rPr dirty="0" sz="1200" spc="-25">
                <a:latin typeface="Calibri"/>
                <a:cs typeface="Calibri"/>
              </a:rPr>
              <a:t>de </a:t>
            </a:r>
            <a:r>
              <a:rPr dirty="0" sz="1200">
                <a:latin typeface="Calibri"/>
                <a:cs typeface="Calibri"/>
              </a:rPr>
              <a:t>dados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pessoais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ou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tratamento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compartilhado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bancos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dados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pessoais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 spc="-25">
                <a:latin typeface="Calibri"/>
                <a:cs typeface="Calibri"/>
              </a:rPr>
              <a:t>por </a:t>
            </a:r>
            <a:r>
              <a:rPr dirty="0" sz="1200">
                <a:latin typeface="Calibri"/>
                <a:cs typeface="Calibri"/>
              </a:rPr>
              <a:t>órgãos</a:t>
            </a:r>
            <a:r>
              <a:rPr dirty="0" sz="1200" spc="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</a:t>
            </a:r>
            <a:r>
              <a:rPr dirty="0" sz="1200" spc="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entidades</a:t>
            </a:r>
            <a:r>
              <a:rPr dirty="0" sz="1200" spc="6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públicas</a:t>
            </a:r>
            <a:r>
              <a:rPr dirty="0" sz="1200" spc="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no</a:t>
            </a:r>
            <a:r>
              <a:rPr dirty="0" sz="1200" spc="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cumprimento</a:t>
            </a:r>
            <a:r>
              <a:rPr dirty="0" sz="1200" spc="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5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suas</a:t>
            </a:r>
            <a:r>
              <a:rPr dirty="0" sz="1200" spc="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competências</a:t>
            </a:r>
            <a:r>
              <a:rPr dirty="0" sz="1200" spc="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legais,</a:t>
            </a:r>
            <a:r>
              <a:rPr dirty="0" sz="1200" spc="45">
                <a:latin typeface="Calibri"/>
                <a:cs typeface="Calibri"/>
              </a:rPr>
              <a:t> </a:t>
            </a:r>
            <a:r>
              <a:rPr dirty="0" sz="1200" spc="-25">
                <a:latin typeface="Calibri"/>
                <a:cs typeface="Calibri"/>
              </a:rPr>
              <a:t>ou </a:t>
            </a:r>
            <a:r>
              <a:rPr dirty="0" sz="1200">
                <a:latin typeface="Calibri"/>
                <a:cs typeface="Calibri"/>
              </a:rPr>
              <a:t>entre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esses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entes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privados,</a:t>
            </a:r>
            <a:r>
              <a:rPr dirty="0" sz="1200" spc="-10">
                <a:latin typeface="Calibri"/>
                <a:cs typeface="Calibri"/>
              </a:rPr>
              <a:t> reciprocamente,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com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autorização </a:t>
            </a:r>
            <a:r>
              <a:rPr dirty="0" sz="1200">
                <a:latin typeface="Calibri"/>
                <a:cs typeface="Calibri"/>
              </a:rPr>
              <a:t>específica,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 spc="-20">
                <a:latin typeface="Calibri"/>
                <a:cs typeface="Calibri"/>
              </a:rPr>
              <a:t>para </a:t>
            </a:r>
            <a:r>
              <a:rPr dirty="0" sz="1200">
                <a:latin typeface="Calibri"/>
                <a:cs typeface="Calibri"/>
              </a:rPr>
              <a:t>uma</a:t>
            </a:r>
            <a:r>
              <a:rPr dirty="0" sz="1200" spc="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ou</a:t>
            </a:r>
            <a:r>
              <a:rPr dirty="0" sz="1200" spc="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mais</a:t>
            </a:r>
            <a:r>
              <a:rPr dirty="0" sz="1200" spc="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modalidades</a:t>
            </a:r>
            <a:r>
              <a:rPr dirty="0" sz="1200" spc="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tratamento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permitidas</a:t>
            </a:r>
            <a:r>
              <a:rPr dirty="0" sz="1200" spc="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por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esses</a:t>
            </a:r>
            <a:r>
              <a:rPr dirty="0" sz="1200" spc="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entes</a:t>
            </a:r>
            <a:r>
              <a:rPr dirty="0" sz="1200" spc="4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públicos, </a:t>
            </a:r>
            <a:r>
              <a:rPr dirty="0" sz="1200">
                <a:latin typeface="Calibri"/>
                <a:cs typeface="Calibri"/>
              </a:rPr>
              <a:t>ou</a:t>
            </a:r>
            <a:r>
              <a:rPr dirty="0" sz="1200" spc="-5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entre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entes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privados;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090980" y="4801615"/>
            <a:ext cx="5366385" cy="1428115"/>
          </a:xfrm>
          <a:prstGeom prst="rect">
            <a:avLst/>
          </a:prstGeom>
        </p:spPr>
        <p:txBody>
          <a:bodyPr wrap="square" lIns="0" tIns="10160" rIns="0" bIns="0" rtlCol="0" vert="horz">
            <a:spAutoFit/>
          </a:bodyPr>
          <a:lstStyle/>
          <a:p>
            <a:pPr algn="just" marL="445770" marR="5080" indent="-433705">
              <a:lnSpc>
                <a:spcPct val="109700"/>
              </a:lnSpc>
              <a:spcBef>
                <a:spcPts val="80"/>
              </a:spcBef>
            </a:pPr>
            <a:r>
              <a:rPr dirty="0" sz="1200">
                <a:latin typeface="Calibri"/>
                <a:cs typeface="Calibri"/>
              </a:rPr>
              <a:t>XV.</a:t>
            </a:r>
            <a:r>
              <a:rPr dirty="0" sz="1200" spc="275">
                <a:latin typeface="Calibri"/>
                <a:cs typeface="Calibri"/>
              </a:rPr>
              <a:t>   </a:t>
            </a:r>
            <a:r>
              <a:rPr dirty="0" sz="1200">
                <a:latin typeface="Calibri"/>
                <a:cs typeface="Calibri"/>
              </a:rPr>
              <a:t>plano</a:t>
            </a:r>
            <a:r>
              <a:rPr dirty="0" sz="1200" spc="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adequação:</a:t>
            </a:r>
            <a:r>
              <a:rPr dirty="0" sz="1200" spc="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conjunto</a:t>
            </a:r>
            <a:r>
              <a:rPr dirty="0" sz="1200" spc="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das</a:t>
            </a:r>
            <a:r>
              <a:rPr dirty="0" sz="1200" spc="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regras</a:t>
            </a:r>
            <a:r>
              <a:rPr dirty="0" sz="1200" spc="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boas</a:t>
            </a:r>
            <a:r>
              <a:rPr dirty="0" sz="1200" spc="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práticas</a:t>
            </a:r>
            <a:r>
              <a:rPr dirty="0" sz="1200" spc="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</a:t>
            </a:r>
            <a:r>
              <a:rPr dirty="0" sz="1200" spc="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governança</a:t>
            </a:r>
            <a:r>
              <a:rPr dirty="0" sz="1200" spc="30">
                <a:latin typeface="Calibri"/>
                <a:cs typeface="Calibri"/>
              </a:rPr>
              <a:t> </a:t>
            </a:r>
            <a:r>
              <a:rPr dirty="0" sz="1200" spc="-25">
                <a:latin typeface="Calibri"/>
                <a:cs typeface="Calibri"/>
              </a:rPr>
              <a:t>de </a:t>
            </a:r>
            <a:r>
              <a:rPr dirty="0" sz="1200">
                <a:latin typeface="Calibri"/>
                <a:cs typeface="Calibri"/>
              </a:rPr>
              <a:t>dados</a:t>
            </a:r>
            <a:r>
              <a:rPr dirty="0" sz="1200" spc="18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pessoais</a:t>
            </a:r>
            <a:r>
              <a:rPr dirty="0" sz="1200" spc="18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que</a:t>
            </a:r>
            <a:r>
              <a:rPr dirty="0" sz="1200" spc="18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estabeleçam</a:t>
            </a:r>
            <a:r>
              <a:rPr dirty="0" sz="1200" spc="18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as</a:t>
            </a:r>
            <a:r>
              <a:rPr dirty="0" sz="1200" spc="18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condições</a:t>
            </a:r>
            <a:r>
              <a:rPr dirty="0" sz="1200" spc="2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17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organização,</a:t>
            </a:r>
            <a:r>
              <a:rPr dirty="0" sz="1200" spc="19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</a:t>
            </a:r>
            <a:r>
              <a:rPr dirty="0" sz="1200" spc="19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regime</a:t>
            </a:r>
            <a:r>
              <a:rPr dirty="0" sz="1200" spc="200">
                <a:latin typeface="Calibri"/>
                <a:cs typeface="Calibri"/>
              </a:rPr>
              <a:t> </a:t>
            </a:r>
            <a:r>
              <a:rPr dirty="0" sz="1200" spc="-25">
                <a:latin typeface="Calibri"/>
                <a:cs typeface="Calibri"/>
              </a:rPr>
              <a:t>de </a:t>
            </a:r>
            <a:r>
              <a:rPr dirty="0" sz="1200">
                <a:latin typeface="Calibri"/>
                <a:cs typeface="Calibri"/>
              </a:rPr>
              <a:t>funcionamento,</a:t>
            </a:r>
            <a:r>
              <a:rPr dirty="0" sz="1200" spc="40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os</a:t>
            </a:r>
            <a:r>
              <a:rPr dirty="0" sz="1200" spc="4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procedimentos,</a:t>
            </a:r>
            <a:r>
              <a:rPr dirty="0" sz="1200" spc="40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as</a:t>
            </a:r>
            <a:r>
              <a:rPr dirty="0" sz="1200" spc="4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normas</a:t>
            </a:r>
            <a:r>
              <a:rPr dirty="0" sz="1200" spc="4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4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segurança,</a:t>
            </a:r>
            <a:r>
              <a:rPr dirty="0" sz="1200" spc="40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os</a:t>
            </a:r>
            <a:r>
              <a:rPr dirty="0" sz="1200" spc="42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padrões </a:t>
            </a:r>
            <a:r>
              <a:rPr dirty="0" sz="1200">
                <a:latin typeface="Calibri"/>
                <a:cs typeface="Calibri"/>
              </a:rPr>
              <a:t>técnicos,</a:t>
            </a:r>
            <a:r>
              <a:rPr dirty="0" sz="1200" spc="229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as</a:t>
            </a:r>
            <a:r>
              <a:rPr dirty="0" sz="1200" spc="2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obrigações</a:t>
            </a:r>
            <a:r>
              <a:rPr dirty="0" sz="1200" spc="25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específicas</a:t>
            </a:r>
            <a:r>
              <a:rPr dirty="0" sz="1200" spc="2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para</a:t>
            </a:r>
            <a:r>
              <a:rPr dirty="0" sz="1200" spc="2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os</a:t>
            </a:r>
            <a:r>
              <a:rPr dirty="0" sz="1200" spc="25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diversos</a:t>
            </a:r>
            <a:r>
              <a:rPr dirty="0" sz="1200" spc="25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agentes</a:t>
            </a:r>
            <a:r>
              <a:rPr dirty="0" sz="1200" spc="2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envolvidos</a:t>
            </a:r>
            <a:r>
              <a:rPr dirty="0" sz="1200" spc="250">
                <a:latin typeface="Calibri"/>
                <a:cs typeface="Calibri"/>
              </a:rPr>
              <a:t> </a:t>
            </a:r>
            <a:r>
              <a:rPr dirty="0" sz="1200" spc="-25">
                <a:latin typeface="Calibri"/>
                <a:cs typeface="Calibri"/>
              </a:rPr>
              <a:t>no </a:t>
            </a:r>
            <a:r>
              <a:rPr dirty="0" sz="1200">
                <a:latin typeface="Calibri"/>
                <a:cs typeface="Calibri"/>
              </a:rPr>
              <a:t>tratamento,</a:t>
            </a:r>
            <a:r>
              <a:rPr dirty="0" sz="1200" spc="5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as</a:t>
            </a:r>
            <a:r>
              <a:rPr dirty="0" sz="1200" spc="8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ações</a:t>
            </a:r>
            <a:r>
              <a:rPr dirty="0" sz="1200" spc="8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educativas,</a:t>
            </a:r>
            <a:r>
              <a:rPr dirty="0" sz="1200" spc="6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os</a:t>
            </a:r>
            <a:r>
              <a:rPr dirty="0" sz="1200" spc="7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mecanismos</a:t>
            </a:r>
            <a:r>
              <a:rPr dirty="0" sz="1200" spc="6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internos</a:t>
            </a:r>
            <a:r>
              <a:rPr dirty="0" sz="1200" spc="8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7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supervisão</a:t>
            </a:r>
            <a:r>
              <a:rPr dirty="0" sz="1200" spc="6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</a:t>
            </a:r>
            <a:r>
              <a:rPr dirty="0" sz="1200" spc="75">
                <a:latin typeface="Calibri"/>
                <a:cs typeface="Calibri"/>
              </a:rPr>
              <a:t> </a:t>
            </a:r>
            <a:r>
              <a:rPr dirty="0" sz="1200" spc="-25">
                <a:latin typeface="Calibri"/>
                <a:cs typeface="Calibri"/>
              </a:rPr>
              <a:t>de </a:t>
            </a:r>
            <a:r>
              <a:rPr dirty="0" sz="1200">
                <a:latin typeface="Calibri"/>
                <a:cs typeface="Calibri"/>
              </a:rPr>
              <a:t>mitigação</a:t>
            </a:r>
            <a:r>
              <a:rPr dirty="0" sz="1200" spc="1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15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riscos,</a:t>
            </a:r>
            <a:r>
              <a:rPr dirty="0" sz="1200" spc="1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</a:t>
            </a:r>
            <a:r>
              <a:rPr dirty="0" sz="1200" spc="1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plano</a:t>
            </a:r>
            <a:r>
              <a:rPr dirty="0" sz="1200" spc="1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1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respostas</a:t>
            </a:r>
            <a:r>
              <a:rPr dirty="0" sz="1200" spc="1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</a:t>
            </a:r>
            <a:r>
              <a:rPr dirty="0" sz="1200" spc="1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incidente</a:t>
            </a:r>
            <a:r>
              <a:rPr dirty="0" sz="1200" spc="1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1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segurança</a:t>
            </a:r>
            <a:r>
              <a:rPr dirty="0" sz="1200" spc="1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</a:t>
            </a:r>
            <a:r>
              <a:rPr dirty="0" sz="1200" spc="15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outros </a:t>
            </a:r>
            <a:r>
              <a:rPr dirty="0" sz="1200">
                <a:latin typeface="Calibri"/>
                <a:cs typeface="Calibri"/>
              </a:rPr>
              <a:t>aspectos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relacionados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ao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tratamento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dados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pessoais;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051356" y="6420357"/>
            <a:ext cx="26797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20">
                <a:latin typeface="Calibri"/>
                <a:cs typeface="Calibri"/>
              </a:rPr>
              <a:t>XVI.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1524127" y="6402069"/>
            <a:ext cx="4928235" cy="83058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algn="just" marL="12700" marR="5080">
              <a:lnSpc>
                <a:spcPct val="110100"/>
              </a:lnSpc>
              <a:spcBef>
                <a:spcPts val="95"/>
              </a:spcBef>
            </a:pPr>
            <a:r>
              <a:rPr dirty="0" sz="1200">
                <a:latin typeface="Calibri"/>
                <a:cs typeface="Calibri"/>
              </a:rPr>
              <a:t>relatório</a:t>
            </a:r>
            <a:r>
              <a:rPr dirty="0" sz="1200" spc="484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49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impacto</a:t>
            </a:r>
            <a:r>
              <a:rPr dirty="0" sz="1200" spc="46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à</a:t>
            </a:r>
            <a:r>
              <a:rPr dirty="0" sz="1200" spc="49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proteção</a:t>
            </a:r>
            <a:r>
              <a:rPr dirty="0" sz="1200" spc="484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47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dados</a:t>
            </a:r>
            <a:r>
              <a:rPr dirty="0" sz="1200" spc="114">
                <a:latin typeface="Calibri"/>
                <a:cs typeface="Calibri"/>
              </a:rPr>
              <a:t>  </a:t>
            </a:r>
            <a:r>
              <a:rPr dirty="0" sz="1200">
                <a:latin typeface="Calibri"/>
                <a:cs typeface="Calibri"/>
              </a:rPr>
              <a:t>pessoais:</a:t>
            </a:r>
            <a:r>
              <a:rPr dirty="0" sz="1200" spc="46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documentação</a:t>
            </a:r>
            <a:r>
              <a:rPr dirty="0" sz="1200" spc="480">
                <a:latin typeface="Calibri"/>
                <a:cs typeface="Calibri"/>
              </a:rPr>
              <a:t> </a:t>
            </a:r>
            <a:r>
              <a:rPr dirty="0" sz="1200" spc="-25">
                <a:latin typeface="Calibri"/>
                <a:cs typeface="Calibri"/>
              </a:rPr>
              <a:t>do </a:t>
            </a:r>
            <a:r>
              <a:rPr dirty="0" sz="1200">
                <a:latin typeface="Calibri"/>
                <a:cs typeface="Calibri"/>
              </a:rPr>
              <a:t>controlador</a:t>
            </a:r>
            <a:r>
              <a:rPr dirty="0" sz="1200" spc="1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que</a:t>
            </a:r>
            <a:r>
              <a:rPr dirty="0" sz="1200" spc="16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contém</a:t>
            </a:r>
            <a:r>
              <a:rPr dirty="0" sz="1200" spc="16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</a:t>
            </a:r>
            <a:r>
              <a:rPr dirty="0" sz="1200" spc="16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descrição</a:t>
            </a:r>
            <a:r>
              <a:rPr dirty="0" sz="1200" spc="15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dos</a:t>
            </a:r>
            <a:r>
              <a:rPr dirty="0" sz="1200" spc="15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processos</a:t>
            </a:r>
            <a:r>
              <a:rPr dirty="0" sz="1200" spc="1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1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tratamento</a:t>
            </a:r>
            <a:r>
              <a:rPr dirty="0" sz="1200" spc="1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16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dados pessoais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que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podem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gerar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riscos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às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liberdades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civis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aos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direitos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fundamentais, </a:t>
            </a:r>
            <a:r>
              <a:rPr dirty="0" sz="1200">
                <a:latin typeface="Calibri"/>
                <a:cs typeface="Calibri"/>
              </a:rPr>
              <a:t>bem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como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medidas,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salva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guardas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mecanismos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mitigação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risco;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1014780" y="7426579"/>
            <a:ext cx="30797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Calibri"/>
                <a:cs typeface="Calibri"/>
              </a:rPr>
              <a:t>XVII.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1524127" y="7408291"/>
            <a:ext cx="4931410" cy="102870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algn="just" marL="12700" marR="5080">
              <a:lnSpc>
                <a:spcPct val="109600"/>
              </a:lnSpc>
              <a:spcBef>
                <a:spcPts val="105"/>
              </a:spcBef>
            </a:pPr>
            <a:r>
              <a:rPr dirty="0" sz="1200">
                <a:latin typeface="Calibri"/>
                <a:cs typeface="Calibri"/>
              </a:rPr>
              <a:t>órgão</a:t>
            </a:r>
            <a:r>
              <a:rPr dirty="0" sz="1200" spc="26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28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pesquisa:</a:t>
            </a:r>
            <a:r>
              <a:rPr dirty="0" sz="1200" spc="27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órgão</a:t>
            </a:r>
            <a:r>
              <a:rPr dirty="0" sz="1200" spc="27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ou</a:t>
            </a:r>
            <a:r>
              <a:rPr dirty="0" sz="1200" spc="25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entidade</a:t>
            </a:r>
            <a:r>
              <a:rPr dirty="0" sz="1200" spc="28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</a:t>
            </a:r>
            <a:r>
              <a:rPr dirty="0" sz="1200" spc="27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administração</a:t>
            </a:r>
            <a:r>
              <a:rPr dirty="0" sz="1200" spc="27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pública</a:t>
            </a:r>
            <a:r>
              <a:rPr dirty="0" sz="1200" spc="28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direta</a:t>
            </a:r>
            <a:r>
              <a:rPr dirty="0" sz="1200" spc="280">
                <a:latin typeface="Calibri"/>
                <a:cs typeface="Calibri"/>
              </a:rPr>
              <a:t> </a:t>
            </a:r>
            <a:r>
              <a:rPr dirty="0" sz="1200" spc="-25">
                <a:latin typeface="Calibri"/>
                <a:cs typeface="Calibri"/>
              </a:rPr>
              <a:t>ou </a:t>
            </a:r>
            <a:r>
              <a:rPr dirty="0" sz="1200">
                <a:latin typeface="Calibri"/>
                <a:cs typeface="Calibri"/>
              </a:rPr>
              <a:t>indireta</a:t>
            </a:r>
            <a:r>
              <a:rPr dirty="0" sz="1200" spc="16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ou</a:t>
            </a:r>
            <a:r>
              <a:rPr dirty="0" sz="1200" spc="15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pessoa</a:t>
            </a:r>
            <a:r>
              <a:rPr dirty="0" sz="1200" spc="1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jurídica</a:t>
            </a:r>
            <a:r>
              <a:rPr dirty="0" sz="1200" spc="16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16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direito</a:t>
            </a:r>
            <a:r>
              <a:rPr dirty="0" sz="1200" spc="15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privado</a:t>
            </a:r>
            <a:r>
              <a:rPr dirty="0" sz="1200" spc="1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sem</a:t>
            </a:r>
            <a:r>
              <a:rPr dirty="0" sz="1200" spc="1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fins</a:t>
            </a:r>
            <a:r>
              <a:rPr dirty="0" sz="1200" spc="17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lucrativos</a:t>
            </a:r>
            <a:r>
              <a:rPr dirty="0" sz="1200" spc="14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legalmente </a:t>
            </a:r>
            <a:r>
              <a:rPr dirty="0" sz="1200">
                <a:latin typeface="Calibri"/>
                <a:cs typeface="Calibri"/>
              </a:rPr>
              <a:t>constituída</a:t>
            </a:r>
            <a:r>
              <a:rPr dirty="0" sz="1200" spc="5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sob</a:t>
            </a:r>
            <a:r>
              <a:rPr dirty="0" sz="1200" spc="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as</a:t>
            </a:r>
            <a:r>
              <a:rPr dirty="0" sz="1200" spc="6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leis</a:t>
            </a:r>
            <a:r>
              <a:rPr dirty="0" sz="1200" spc="6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brasileiras,</a:t>
            </a:r>
            <a:r>
              <a:rPr dirty="0" sz="1200" spc="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com</a:t>
            </a:r>
            <a:r>
              <a:rPr dirty="0" sz="1200" spc="5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sede</a:t>
            </a:r>
            <a:r>
              <a:rPr dirty="0" sz="1200" spc="5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</a:t>
            </a:r>
            <a:r>
              <a:rPr dirty="0" sz="1200" spc="7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foro</a:t>
            </a:r>
            <a:r>
              <a:rPr dirty="0" sz="1200" spc="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no</a:t>
            </a:r>
            <a:r>
              <a:rPr dirty="0" sz="1200" spc="6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País,</a:t>
            </a:r>
            <a:r>
              <a:rPr dirty="0" sz="1200" spc="6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que</a:t>
            </a:r>
            <a:r>
              <a:rPr dirty="0" sz="1200" spc="7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inclua</a:t>
            </a:r>
            <a:r>
              <a:rPr dirty="0" sz="1200" spc="5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em</a:t>
            </a:r>
            <a:r>
              <a:rPr dirty="0" sz="1200" spc="75">
                <a:latin typeface="Calibri"/>
                <a:cs typeface="Calibri"/>
              </a:rPr>
              <a:t> </a:t>
            </a:r>
            <a:r>
              <a:rPr dirty="0" sz="1200" spc="-25">
                <a:latin typeface="Calibri"/>
                <a:cs typeface="Calibri"/>
              </a:rPr>
              <a:t>sua </a:t>
            </a:r>
            <a:r>
              <a:rPr dirty="0" sz="1200">
                <a:latin typeface="Calibri"/>
                <a:cs typeface="Calibri"/>
              </a:rPr>
              <a:t>missão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institucional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ou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em seu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objetivo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social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ou</a:t>
            </a:r>
            <a:r>
              <a:rPr dirty="0" sz="1200" spc="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estatutário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</a:t>
            </a:r>
            <a:r>
              <a:rPr dirty="0" sz="1200" spc="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pesquisa </a:t>
            </a:r>
            <a:r>
              <a:rPr dirty="0" sz="1200" spc="-10">
                <a:latin typeface="Calibri"/>
                <a:cs typeface="Calibri"/>
              </a:rPr>
              <a:t>básica </a:t>
            </a:r>
            <a:r>
              <a:rPr dirty="0" sz="1200">
                <a:latin typeface="Calibri"/>
                <a:cs typeface="Calibri"/>
              </a:rPr>
              <a:t>ou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aplicada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caráter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histórico,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científico,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tecnológico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ou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estatístico;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 spc="-50">
                <a:latin typeface="Calibri"/>
                <a:cs typeface="Calibri"/>
              </a:rPr>
              <a:t>e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975156" y="8630792"/>
            <a:ext cx="34734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Calibri"/>
                <a:cs typeface="Calibri"/>
              </a:rPr>
              <a:t>XVIII.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1524127" y="8612504"/>
            <a:ext cx="4932680" cy="4279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10000"/>
              </a:lnSpc>
              <a:spcBef>
                <a:spcPts val="100"/>
              </a:spcBef>
            </a:pPr>
            <a:r>
              <a:rPr dirty="0" sz="1200">
                <a:latin typeface="Calibri"/>
                <a:cs typeface="Calibri"/>
              </a:rPr>
              <a:t>autoridade</a:t>
            </a:r>
            <a:r>
              <a:rPr dirty="0" sz="1200" spc="2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nacional:</a:t>
            </a:r>
            <a:r>
              <a:rPr dirty="0" sz="1200" spc="2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órgão</a:t>
            </a:r>
            <a:r>
              <a:rPr dirty="0" sz="1200" spc="2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</a:t>
            </a:r>
            <a:r>
              <a:rPr dirty="0" sz="1200" spc="2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administração</a:t>
            </a:r>
            <a:r>
              <a:rPr dirty="0" sz="1200" spc="229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pública</a:t>
            </a:r>
            <a:r>
              <a:rPr dirty="0" sz="1200" spc="2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responsável</a:t>
            </a:r>
            <a:r>
              <a:rPr dirty="0" sz="1200" spc="2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por</a:t>
            </a:r>
            <a:r>
              <a:rPr dirty="0" sz="1200" spc="23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zelar, implementar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fiscalizar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 </a:t>
            </a:r>
            <a:r>
              <a:rPr dirty="0" sz="1200" spc="-10">
                <a:latin typeface="Calibri"/>
                <a:cs typeface="Calibri"/>
              </a:rPr>
              <a:t>cumprimento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LGPD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em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todo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território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nacional.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1066596" y="9216440"/>
            <a:ext cx="5381625" cy="4216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08300"/>
              </a:lnSpc>
              <a:spcBef>
                <a:spcPts val="100"/>
              </a:spcBef>
            </a:pPr>
            <a:r>
              <a:rPr dirty="0" sz="1200" b="1">
                <a:latin typeface="Calibri"/>
                <a:cs typeface="Calibri"/>
              </a:rPr>
              <a:t>Art.</a:t>
            </a:r>
            <a:r>
              <a:rPr dirty="0" sz="1200" spc="254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3º</a:t>
            </a:r>
            <a:r>
              <a:rPr dirty="0" sz="1200" spc="254" b="1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As</a:t>
            </a:r>
            <a:r>
              <a:rPr dirty="0" sz="1200" spc="27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atividades</a:t>
            </a:r>
            <a:r>
              <a:rPr dirty="0" sz="1200" spc="254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25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tratamento</a:t>
            </a:r>
            <a:r>
              <a:rPr dirty="0" sz="1200" spc="229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25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dados</a:t>
            </a:r>
            <a:r>
              <a:rPr dirty="0" sz="1200" spc="25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pessoais</a:t>
            </a:r>
            <a:r>
              <a:rPr dirty="0" sz="1200" spc="25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pelos</a:t>
            </a:r>
            <a:r>
              <a:rPr dirty="0" sz="1200" spc="27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órgãos</a:t>
            </a:r>
            <a:r>
              <a:rPr dirty="0" sz="1200" spc="27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</a:t>
            </a:r>
            <a:r>
              <a:rPr dirty="0" sz="1200" spc="25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entidades municipais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deverão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observar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 </a:t>
            </a:r>
            <a:r>
              <a:rPr dirty="0" sz="1200" spc="-10">
                <a:latin typeface="Calibri"/>
                <a:cs typeface="Calibri"/>
              </a:rPr>
              <a:t>boa-</a:t>
            </a:r>
            <a:r>
              <a:rPr dirty="0" sz="1200">
                <a:latin typeface="Calibri"/>
                <a:cs typeface="Calibri"/>
              </a:rPr>
              <a:t>fé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 os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seguintes princípios:</a:t>
            </a:r>
            <a:endParaRPr sz="1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868551" y="403911"/>
            <a:ext cx="2609850" cy="729615"/>
          </a:xfrm>
          <a:prstGeom prst="rect">
            <a:avLst/>
          </a:prstGeom>
        </p:spPr>
        <p:txBody>
          <a:bodyPr wrap="square" lIns="0" tIns="3429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70"/>
              </a:spcBef>
            </a:pPr>
            <a:r>
              <a:rPr dirty="0" sz="1400" spc="-10" b="1">
                <a:latin typeface="Calibri"/>
                <a:cs typeface="Calibri"/>
              </a:rPr>
              <a:t>Estado </a:t>
            </a:r>
            <a:r>
              <a:rPr dirty="0" sz="1400" b="1">
                <a:latin typeface="Calibri"/>
                <a:cs typeface="Calibri"/>
              </a:rPr>
              <a:t>do</a:t>
            </a:r>
            <a:r>
              <a:rPr dirty="0" sz="1400" spc="-2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Rio</a:t>
            </a:r>
            <a:r>
              <a:rPr dirty="0" sz="1400" spc="-2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de</a:t>
            </a:r>
            <a:r>
              <a:rPr dirty="0" sz="1400" spc="-10" b="1">
                <a:latin typeface="Calibri"/>
                <a:cs typeface="Calibri"/>
              </a:rPr>
              <a:t> Janeiro</a:t>
            </a:r>
            <a:endParaRPr sz="1400">
              <a:latin typeface="Calibri"/>
              <a:cs typeface="Calibri"/>
            </a:endParaRPr>
          </a:p>
          <a:p>
            <a:pPr marL="12700" marR="5080">
              <a:lnSpc>
                <a:spcPct val="110000"/>
              </a:lnSpc>
            </a:pPr>
            <a:r>
              <a:rPr dirty="0" sz="1400" spc="-10" b="1">
                <a:latin typeface="Calibri"/>
                <a:cs typeface="Calibri"/>
              </a:rPr>
              <a:t>Prefeitura</a:t>
            </a:r>
            <a:r>
              <a:rPr dirty="0" sz="1400" spc="-20" b="1">
                <a:latin typeface="Calibri"/>
                <a:cs typeface="Calibri"/>
              </a:rPr>
              <a:t> </a:t>
            </a:r>
            <a:r>
              <a:rPr dirty="0" sz="1400" spc="-10" b="1">
                <a:latin typeface="Calibri"/>
                <a:cs typeface="Calibri"/>
              </a:rPr>
              <a:t>Municipal</a:t>
            </a:r>
            <a:r>
              <a:rPr dirty="0" sz="1400" spc="-1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de</a:t>
            </a:r>
            <a:r>
              <a:rPr dirty="0" sz="1400" spc="-20" b="1">
                <a:latin typeface="Calibri"/>
                <a:cs typeface="Calibri"/>
              </a:rPr>
              <a:t> </a:t>
            </a:r>
            <a:r>
              <a:rPr dirty="0" sz="1400" spc="-10" b="1">
                <a:latin typeface="Calibri"/>
                <a:cs typeface="Calibri"/>
              </a:rPr>
              <a:t>Seropédica Gabinete</a:t>
            </a:r>
            <a:r>
              <a:rPr dirty="0" sz="1400" spc="-1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do</a:t>
            </a:r>
            <a:r>
              <a:rPr dirty="0" sz="1400" spc="-15" b="1">
                <a:latin typeface="Calibri"/>
                <a:cs typeface="Calibri"/>
              </a:rPr>
              <a:t> </a:t>
            </a:r>
            <a:r>
              <a:rPr dirty="0" sz="1400" spc="-10" b="1">
                <a:latin typeface="Calibri"/>
                <a:cs typeface="Calibri"/>
              </a:rPr>
              <a:t>Prefeito</a:t>
            </a:r>
            <a:endParaRPr sz="1400">
              <a:latin typeface="Calibri"/>
              <a:cs typeface="Calibri"/>
            </a:endParaRPr>
          </a:p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97205" y="218439"/>
            <a:ext cx="1165225" cy="1012190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137784" y="458469"/>
            <a:ext cx="2136774" cy="727709"/>
          </a:xfrm>
          <a:prstGeom prst="rect">
            <a:avLst/>
          </a:prstGeom>
        </p:spPr>
      </p:pic>
      <p:sp>
        <p:nvSpPr>
          <p:cNvPr id="5" name="object 5" descr=""/>
          <p:cNvSpPr txBox="1"/>
          <p:nvPr/>
        </p:nvSpPr>
        <p:spPr>
          <a:xfrm>
            <a:off x="1179677" y="1792351"/>
            <a:ext cx="5276215" cy="12299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just" marL="356870" marR="5080" indent="-305435">
              <a:lnSpc>
                <a:spcPct val="110000"/>
              </a:lnSpc>
              <a:spcBef>
                <a:spcPts val="100"/>
              </a:spcBef>
              <a:buAutoNum type="romanUcPeriod"/>
              <a:tabLst>
                <a:tab pos="356870" algn="l"/>
                <a:tab pos="358775" algn="l"/>
              </a:tabLst>
            </a:pPr>
            <a:r>
              <a:rPr dirty="0" sz="1200">
                <a:latin typeface="Calibri"/>
                <a:cs typeface="Calibri"/>
              </a:rPr>
              <a:t>	finalidade:</a:t>
            </a:r>
            <a:r>
              <a:rPr dirty="0" sz="1200" spc="27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realização</a:t>
            </a:r>
            <a:r>
              <a:rPr dirty="0" sz="1200" spc="25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do</a:t>
            </a:r>
            <a:r>
              <a:rPr dirty="0" sz="1200" spc="254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tratamento</a:t>
            </a:r>
            <a:r>
              <a:rPr dirty="0" sz="1200" spc="25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para</a:t>
            </a:r>
            <a:r>
              <a:rPr dirty="0" sz="1200" spc="26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propósitos</a:t>
            </a:r>
            <a:r>
              <a:rPr dirty="0" sz="1200" spc="27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legítimos,</a:t>
            </a:r>
            <a:r>
              <a:rPr dirty="0" sz="1200" spc="24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específicos, explícitos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informados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ao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titular, </a:t>
            </a:r>
            <a:r>
              <a:rPr dirty="0" sz="1200">
                <a:latin typeface="Calibri"/>
                <a:cs typeface="Calibri"/>
              </a:rPr>
              <a:t>sem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possibilidade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tratamento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posterior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 spc="-25">
                <a:latin typeface="Calibri"/>
                <a:cs typeface="Calibri"/>
              </a:rPr>
              <a:t>de </a:t>
            </a:r>
            <a:r>
              <a:rPr dirty="0" sz="1200">
                <a:latin typeface="Calibri"/>
                <a:cs typeface="Calibri"/>
              </a:rPr>
              <a:t>forma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incompatível</a:t>
            </a:r>
            <a:r>
              <a:rPr dirty="0" sz="1200" spc="-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com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essas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finalidades;</a:t>
            </a: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45"/>
              </a:spcBef>
              <a:buFont typeface="Calibri"/>
              <a:buAutoNum type="romanUcPeriod"/>
            </a:pPr>
            <a:endParaRPr sz="1200">
              <a:latin typeface="Calibri"/>
              <a:cs typeface="Calibri"/>
            </a:endParaRPr>
          </a:p>
          <a:p>
            <a:pPr algn="just" marL="356870" marR="8890" indent="-344805">
              <a:lnSpc>
                <a:spcPct val="108300"/>
              </a:lnSpc>
              <a:buAutoNum type="romanUcPeriod"/>
              <a:tabLst>
                <a:tab pos="356870" algn="l"/>
                <a:tab pos="358140" algn="l"/>
              </a:tabLst>
            </a:pPr>
            <a:r>
              <a:rPr dirty="0" sz="1200">
                <a:latin typeface="Calibri"/>
                <a:cs typeface="Calibri"/>
              </a:rPr>
              <a:t>	adequação:</a:t>
            </a:r>
            <a:r>
              <a:rPr dirty="0" sz="1200" spc="5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compatibilidade</a:t>
            </a:r>
            <a:r>
              <a:rPr dirty="0" sz="1200" spc="7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do</a:t>
            </a:r>
            <a:r>
              <a:rPr dirty="0" sz="1200" spc="6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tratamento</a:t>
            </a:r>
            <a:r>
              <a:rPr dirty="0" sz="1200" spc="6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com</a:t>
            </a:r>
            <a:r>
              <a:rPr dirty="0" sz="1200" spc="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as</a:t>
            </a:r>
            <a:r>
              <a:rPr dirty="0" sz="1200" spc="7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finalidades</a:t>
            </a:r>
            <a:r>
              <a:rPr dirty="0" sz="1200" spc="8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informadas</a:t>
            </a:r>
            <a:r>
              <a:rPr dirty="0" sz="1200" spc="75">
                <a:latin typeface="Calibri"/>
                <a:cs typeface="Calibri"/>
              </a:rPr>
              <a:t> </a:t>
            </a:r>
            <a:r>
              <a:rPr dirty="0" sz="1200" spc="-25">
                <a:latin typeface="Calibri"/>
                <a:cs typeface="Calibri"/>
              </a:rPr>
              <a:t>ao </a:t>
            </a:r>
            <a:r>
              <a:rPr dirty="0" sz="1200" spc="-20">
                <a:latin typeface="Calibri"/>
                <a:cs typeface="Calibri"/>
              </a:rPr>
              <a:t>titular,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 </a:t>
            </a:r>
            <a:r>
              <a:rPr dirty="0" sz="1200" spc="-10">
                <a:latin typeface="Calibri"/>
                <a:cs typeface="Calibri"/>
              </a:rPr>
              <a:t>acordo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com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contexto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do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tratamento;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142796" y="3216020"/>
            <a:ext cx="17970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20">
                <a:latin typeface="Calibri"/>
                <a:cs typeface="Calibri"/>
              </a:rPr>
              <a:t>III.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524127" y="3197732"/>
            <a:ext cx="4932680" cy="62928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algn="just" marL="12700" marR="5080">
              <a:lnSpc>
                <a:spcPct val="110100"/>
              </a:lnSpc>
              <a:spcBef>
                <a:spcPts val="95"/>
              </a:spcBef>
            </a:pPr>
            <a:r>
              <a:rPr dirty="0" sz="1200">
                <a:latin typeface="Calibri"/>
                <a:cs typeface="Calibri"/>
              </a:rPr>
              <a:t>necessidade:</a:t>
            </a:r>
            <a:r>
              <a:rPr dirty="0" sz="1200" spc="5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limitação</a:t>
            </a:r>
            <a:r>
              <a:rPr dirty="0" sz="1200" spc="5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do</a:t>
            </a:r>
            <a:r>
              <a:rPr dirty="0" sz="1200" spc="5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tratamento</a:t>
            </a:r>
            <a:r>
              <a:rPr dirty="0" sz="1200" spc="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ao</a:t>
            </a:r>
            <a:r>
              <a:rPr dirty="0" sz="1200" spc="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mínimo</a:t>
            </a:r>
            <a:r>
              <a:rPr dirty="0" sz="1200" spc="5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necessário</a:t>
            </a:r>
            <a:r>
              <a:rPr dirty="0" sz="1200" spc="5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para</a:t>
            </a:r>
            <a:r>
              <a:rPr dirty="0" sz="1200" spc="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</a:t>
            </a:r>
            <a:r>
              <a:rPr dirty="0" sz="1200" spc="8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realização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9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suas</a:t>
            </a:r>
            <a:r>
              <a:rPr dirty="0" sz="1200" spc="9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finalidades,</a:t>
            </a:r>
            <a:r>
              <a:rPr dirty="0" sz="1200" spc="7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com</a:t>
            </a:r>
            <a:r>
              <a:rPr dirty="0" sz="1200" spc="9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abrangência</a:t>
            </a:r>
            <a:r>
              <a:rPr dirty="0" sz="1200" spc="1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dos</a:t>
            </a:r>
            <a:r>
              <a:rPr dirty="0" sz="1200" spc="9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dados</a:t>
            </a:r>
            <a:r>
              <a:rPr dirty="0" sz="1200" spc="1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pertinentes,</a:t>
            </a:r>
            <a:r>
              <a:rPr dirty="0" sz="1200" spc="10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proporcionais</a:t>
            </a:r>
            <a:r>
              <a:rPr dirty="0" sz="1200" spc="95">
                <a:latin typeface="Calibri"/>
                <a:cs typeface="Calibri"/>
              </a:rPr>
              <a:t> </a:t>
            </a:r>
            <a:r>
              <a:rPr dirty="0" sz="1200" spc="-50">
                <a:latin typeface="Calibri"/>
                <a:cs typeface="Calibri"/>
              </a:rPr>
              <a:t>e </a:t>
            </a:r>
            <a:r>
              <a:rPr dirty="0" sz="1200">
                <a:latin typeface="Calibri"/>
                <a:cs typeface="Calibri"/>
              </a:rPr>
              <a:t>não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excessivos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em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relação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às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finalidades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do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tratamento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dados;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130604" y="4005834"/>
            <a:ext cx="5327015" cy="2230120"/>
          </a:xfrm>
          <a:prstGeom prst="rect">
            <a:avLst/>
          </a:prstGeom>
        </p:spPr>
        <p:txBody>
          <a:bodyPr wrap="square" lIns="0" tIns="10795" rIns="0" bIns="0" rtlCol="0" vert="horz">
            <a:spAutoFit/>
          </a:bodyPr>
          <a:lstStyle/>
          <a:p>
            <a:pPr algn="just" marL="405765" marR="10795" indent="-393700">
              <a:lnSpc>
                <a:spcPct val="109200"/>
              </a:lnSpc>
              <a:spcBef>
                <a:spcPts val="85"/>
              </a:spcBef>
              <a:buAutoNum type="romanUcPeriod" startAt="4"/>
              <a:tabLst>
                <a:tab pos="405765" algn="l"/>
                <a:tab pos="407670" algn="l"/>
              </a:tabLst>
            </a:pPr>
            <a:r>
              <a:rPr dirty="0" sz="1200">
                <a:latin typeface="Calibri"/>
                <a:cs typeface="Calibri"/>
              </a:rPr>
              <a:t>	livre</a:t>
            </a:r>
            <a:r>
              <a:rPr dirty="0" sz="1200" spc="15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acesso:</a:t>
            </a:r>
            <a:r>
              <a:rPr dirty="0" sz="1200" spc="1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garantia,</a:t>
            </a:r>
            <a:r>
              <a:rPr dirty="0" sz="1200" spc="1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aos</a:t>
            </a:r>
            <a:r>
              <a:rPr dirty="0" sz="1200" spc="16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titulares,</a:t>
            </a:r>
            <a:r>
              <a:rPr dirty="0" sz="1200" spc="1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15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consulta</a:t>
            </a:r>
            <a:r>
              <a:rPr dirty="0" sz="1200" spc="18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facilitada</a:t>
            </a:r>
            <a:r>
              <a:rPr dirty="0" sz="1200" spc="15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</a:t>
            </a:r>
            <a:r>
              <a:rPr dirty="0" sz="1200" spc="15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gratuita</a:t>
            </a:r>
            <a:r>
              <a:rPr dirty="0" sz="1200" spc="15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sobre</a:t>
            </a:r>
            <a:r>
              <a:rPr dirty="0" sz="1200" spc="155">
                <a:latin typeface="Calibri"/>
                <a:cs typeface="Calibri"/>
              </a:rPr>
              <a:t> </a:t>
            </a:r>
            <a:r>
              <a:rPr dirty="0" sz="1200" spc="-50">
                <a:latin typeface="Calibri"/>
                <a:cs typeface="Calibri"/>
              </a:rPr>
              <a:t>a </a:t>
            </a:r>
            <a:r>
              <a:rPr dirty="0" sz="1200">
                <a:latin typeface="Calibri"/>
                <a:cs typeface="Calibri"/>
              </a:rPr>
              <a:t>forma</a:t>
            </a:r>
            <a:r>
              <a:rPr dirty="0" sz="1200" spc="1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</a:t>
            </a:r>
            <a:r>
              <a:rPr dirty="0" sz="1200" spc="1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</a:t>
            </a:r>
            <a:r>
              <a:rPr dirty="0" sz="1200" spc="16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duração</a:t>
            </a:r>
            <a:r>
              <a:rPr dirty="0" sz="1200" spc="15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do</a:t>
            </a:r>
            <a:r>
              <a:rPr dirty="0" sz="1200" spc="15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tratamento,</a:t>
            </a:r>
            <a:r>
              <a:rPr dirty="0" sz="1200" spc="1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bem</a:t>
            </a:r>
            <a:r>
              <a:rPr dirty="0" sz="1200" spc="1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como</a:t>
            </a:r>
            <a:r>
              <a:rPr dirty="0" sz="1200" spc="1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sobre</a:t>
            </a:r>
            <a:r>
              <a:rPr dirty="0" sz="1200" spc="16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</a:t>
            </a:r>
            <a:r>
              <a:rPr dirty="0" sz="1200" spc="1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integralidade</a:t>
            </a:r>
            <a:r>
              <a:rPr dirty="0" sz="1200" spc="16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145">
                <a:latin typeface="Calibri"/>
                <a:cs typeface="Calibri"/>
              </a:rPr>
              <a:t> </a:t>
            </a:r>
            <a:r>
              <a:rPr dirty="0" sz="1200" spc="-20">
                <a:latin typeface="Calibri"/>
                <a:cs typeface="Calibri"/>
              </a:rPr>
              <a:t>seus </a:t>
            </a:r>
            <a:r>
              <a:rPr dirty="0" sz="1200">
                <a:latin typeface="Calibri"/>
                <a:cs typeface="Calibri"/>
              </a:rPr>
              <a:t>dados</a:t>
            </a:r>
            <a:r>
              <a:rPr dirty="0" sz="1200" spc="-5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pessoais;</a:t>
            </a: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20"/>
              </a:spcBef>
              <a:buFont typeface="Calibri"/>
              <a:buAutoNum type="romanUcPeriod" startAt="4"/>
            </a:pPr>
            <a:endParaRPr sz="1200">
              <a:latin typeface="Calibri"/>
              <a:cs typeface="Calibri"/>
            </a:endParaRPr>
          </a:p>
          <a:p>
            <a:pPr algn="just" marL="405765" marR="9525" indent="-353695">
              <a:lnSpc>
                <a:spcPct val="110000"/>
              </a:lnSpc>
              <a:buAutoNum type="romanUcPeriod" startAt="4"/>
              <a:tabLst>
                <a:tab pos="405765" algn="l"/>
                <a:tab pos="408305" algn="l"/>
              </a:tabLst>
            </a:pPr>
            <a:r>
              <a:rPr dirty="0" sz="1200">
                <a:latin typeface="Calibri"/>
                <a:cs typeface="Calibri"/>
              </a:rPr>
              <a:t>	qualidade</a:t>
            </a:r>
            <a:r>
              <a:rPr dirty="0" sz="1200" spc="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dos</a:t>
            </a:r>
            <a:r>
              <a:rPr dirty="0" sz="1200" spc="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dados: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garantia,</a:t>
            </a:r>
            <a:r>
              <a:rPr dirty="0" sz="1200" spc="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aos</a:t>
            </a:r>
            <a:r>
              <a:rPr dirty="0" sz="1200" spc="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titulares,</a:t>
            </a:r>
            <a:r>
              <a:rPr dirty="0" sz="1200" spc="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exatidão,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clareza,</a:t>
            </a:r>
            <a:r>
              <a:rPr dirty="0" sz="1200" spc="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relevância</a:t>
            </a:r>
            <a:r>
              <a:rPr dirty="0" sz="1200" spc="25">
                <a:latin typeface="Calibri"/>
                <a:cs typeface="Calibri"/>
              </a:rPr>
              <a:t> </a:t>
            </a:r>
            <a:r>
              <a:rPr dirty="0" sz="1200" spc="-50">
                <a:latin typeface="Calibri"/>
                <a:cs typeface="Calibri"/>
              </a:rPr>
              <a:t>e </a:t>
            </a:r>
            <a:r>
              <a:rPr dirty="0" sz="1200" spc="-10">
                <a:latin typeface="Calibri"/>
                <a:cs typeface="Calibri"/>
              </a:rPr>
              <a:t>atualização </a:t>
            </a:r>
            <a:r>
              <a:rPr dirty="0" sz="1200">
                <a:latin typeface="Calibri"/>
                <a:cs typeface="Calibri"/>
              </a:rPr>
              <a:t>dos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dados,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acordo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com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necessidade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para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cumprimento </a:t>
            </a:r>
            <a:r>
              <a:rPr dirty="0" sz="1200" spc="-25">
                <a:latin typeface="Calibri"/>
                <a:cs typeface="Calibri"/>
              </a:rPr>
              <a:t>da </a:t>
            </a:r>
            <a:r>
              <a:rPr dirty="0" sz="1200">
                <a:latin typeface="Calibri"/>
                <a:cs typeface="Calibri"/>
              </a:rPr>
              <a:t>finalidade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seu</a:t>
            </a:r>
            <a:r>
              <a:rPr dirty="0" sz="1200" spc="-4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tratamento;</a:t>
            </a: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30"/>
              </a:spcBef>
              <a:buFont typeface="Calibri"/>
              <a:buAutoNum type="romanUcPeriod" startAt="4"/>
            </a:pPr>
            <a:endParaRPr sz="1200">
              <a:latin typeface="Calibri"/>
              <a:cs typeface="Calibri"/>
            </a:endParaRPr>
          </a:p>
          <a:p>
            <a:pPr algn="just" marL="405765" marR="5080" indent="-393700">
              <a:lnSpc>
                <a:spcPct val="109200"/>
              </a:lnSpc>
              <a:spcBef>
                <a:spcPts val="5"/>
              </a:spcBef>
              <a:buAutoNum type="romanUcPeriod" startAt="4"/>
              <a:tabLst>
                <a:tab pos="405765" algn="l"/>
                <a:tab pos="407670" algn="l"/>
              </a:tabLst>
            </a:pPr>
            <a:r>
              <a:rPr dirty="0" sz="1200">
                <a:latin typeface="Calibri"/>
                <a:cs typeface="Calibri"/>
              </a:rPr>
              <a:t>	transparência:</a:t>
            </a:r>
            <a:r>
              <a:rPr dirty="0" sz="1200" spc="125">
                <a:latin typeface="Calibri"/>
                <a:cs typeface="Calibri"/>
              </a:rPr>
              <a:t>  </a:t>
            </a:r>
            <a:r>
              <a:rPr dirty="0" sz="1200">
                <a:latin typeface="Calibri"/>
                <a:cs typeface="Calibri"/>
              </a:rPr>
              <a:t>garantia</a:t>
            </a:r>
            <a:r>
              <a:rPr dirty="0" sz="1200" spc="120">
                <a:latin typeface="Calibri"/>
                <a:cs typeface="Calibri"/>
              </a:rPr>
              <a:t>  </a:t>
            </a:r>
            <a:r>
              <a:rPr dirty="0" sz="1200">
                <a:latin typeface="Calibri"/>
                <a:cs typeface="Calibri"/>
              </a:rPr>
              <a:t>aos</a:t>
            </a:r>
            <a:r>
              <a:rPr dirty="0" sz="1200" spc="120">
                <a:latin typeface="Calibri"/>
                <a:cs typeface="Calibri"/>
              </a:rPr>
              <a:t>  </a:t>
            </a:r>
            <a:r>
              <a:rPr dirty="0" sz="1200">
                <a:latin typeface="Calibri"/>
                <a:cs typeface="Calibri"/>
              </a:rPr>
              <a:t>titulares,</a:t>
            </a:r>
            <a:r>
              <a:rPr dirty="0" sz="1200" spc="125">
                <a:latin typeface="Calibri"/>
                <a:cs typeface="Calibri"/>
              </a:rPr>
              <a:t> 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135">
                <a:latin typeface="Calibri"/>
                <a:cs typeface="Calibri"/>
              </a:rPr>
              <a:t>  </a:t>
            </a:r>
            <a:r>
              <a:rPr dirty="0" sz="1200">
                <a:latin typeface="Calibri"/>
                <a:cs typeface="Calibri"/>
              </a:rPr>
              <a:t>informações</a:t>
            </a:r>
            <a:r>
              <a:rPr dirty="0" sz="1200" spc="125">
                <a:latin typeface="Calibri"/>
                <a:cs typeface="Calibri"/>
              </a:rPr>
              <a:t>  </a:t>
            </a:r>
            <a:r>
              <a:rPr dirty="0" sz="1200">
                <a:latin typeface="Calibri"/>
                <a:cs typeface="Calibri"/>
              </a:rPr>
              <a:t>claras,</a:t>
            </a:r>
            <a:r>
              <a:rPr dirty="0" sz="1200" spc="125">
                <a:latin typeface="Calibri"/>
                <a:cs typeface="Calibri"/>
              </a:rPr>
              <a:t>  </a:t>
            </a:r>
            <a:r>
              <a:rPr dirty="0" sz="1200">
                <a:latin typeface="Calibri"/>
                <a:cs typeface="Calibri"/>
              </a:rPr>
              <a:t>precisas</a:t>
            </a:r>
            <a:r>
              <a:rPr dirty="0" sz="1200" spc="125">
                <a:latin typeface="Calibri"/>
                <a:cs typeface="Calibri"/>
              </a:rPr>
              <a:t>  </a:t>
            </a:r>
            <a:r>
              <a:rPr dirty="0" sz="1200" spc="-50">
                <a:latin typeface="Calibri"/>
                <a:cs typeface="Calibri"/>
              </a:rPr>
              <a:t>e </a:t>
            </a:r>
            <a:r>
              <a:rPr dirty="0" sz="1200" spc="-10">
                <a:latin typeface="Calibri"/>
                <a:cs typeface="Calibri"/>
              </a:rPr>
              <a:t>facilmente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acessíveis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sobre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</a:t>
            </a:r>
            <a:r>
              <a:rPr dirty="0" sz="1200" spc="3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realização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do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tratamento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os</a:t>
            </a:r>
            <a:r>
              <a:rPr dirty="0" sz="1200" spc="2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respectivos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agentes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tratamento,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observados</a:t>
            </a:r>
            <a:r>
              <a:rPr dirty="0" sz="1200" spc="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os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segredos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comerciais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</a:t>
            </a:r>
            <a:r>
              <a:rPr dirty="0" sz="1200" spc="-10">
                <a:latin typeface="Calibri"/>
                <a:cs typeface="Calibri"/>
              </a:rPr>
              <a:t> industriais;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094028" y="6429501"/>
            <a:ext cx="22860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20">
                <a:latin typeface="Calibri"/>
                <a:cs typeface="Calibri"/>
              </a:rPr>
              <a:t>VII.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524127" y="6411213"/>
            <a:ext cx="4928870" cy="62928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algn="just" marL="12700" marR="5080">
              <a:lnSpc>
                <a:spcPct val="110100"/>
              </a:lnSpc>
              <a:spcBef>
                <a:spcPts val="95"/>
              </a:spcBef>
            </a:pPr>
            <a:r>
              <a:rPr dirty="0" sz="1200" spc="-10">
                <a:latin typeface="Calibri"/>
                <a:cs typeface="Calibri"/>
              </a:rPr>
              <a:t>segurança: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utilização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medidas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técnicas e</a:t>
            </a:r>
            <a:r>
              <a:rPr dirty="0" sz="1200" spc="-10">
                <a:latin typeface="Calibri"/>
                <a:cs typeface="Calibri"/>
              </a:rPr>
              <a:t> administrativas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aptas a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proteger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 spc="-25">
                <a:latin typeface="Calibri"/>
                <a:cs typeface="Calibri"/>
              </a:rPr>
              <a:t>os </a:t>
            </a:r>
            <a:r>
              <a:rPr dirty="0" sz="1200">
                <a:latin typeface="Calibri"/>
                <a:cs typeface="Calibri"/>
              </a:rPr>
              <a:t>dados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pessoais de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acessos não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autorizados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situações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acidentais</a:t>
            </a:r>
            <a:r>
              <a:rPr dirty="0" sz="1200" spc="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ou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ilícitas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destruição, </a:t>
            </a:r>
            <a:r>
              <a:rPr dirty="0" sz="1200">
                <a:latin typeface="Calibri"/>
                <a:cs typeface="Calibri"/>
              </a:rPr>
              <a:t>perda,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alteração,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comunicação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ou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difusão;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054404" y="7231506"/>
            <a:ext cx="26797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Calibri"/>
                <a:cs typeface="Calibri"/>
              </a:rPr>
              <a:t>VIII.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524127" y="7213218"/>
            <a:ext cx="4928870" cy="4279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10000"/>
              </a:lnSpc>
              <a:spcBef>
                <a:spcPts val="100"/>
              </a:spcBef>
            </a:pPr>
            <a:r>
              <a:rPr dirty="0" sz="1200" spc="-10">
                <a:latin typeface="Calibri"/>
                <a:cs typeface="Calibri"/>
              </a:rPr>
              <a:t>prevenção: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adoção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medidas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para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prevenir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ocorrência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danos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em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virtude </a:t>
            </a:r>
            <a:r>
              <a:rPr dirty="0" sz="1200">
                <a:latin typeface="Calibri"/>
                <a:cs typeface="Calibri"/>
              </a:rPr>
              <a:t>do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tratamento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dados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pessoais;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1139748" y="7816977"/>
            <a:ext cx="5314315" cy="12293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just" marL="396875" marR="6985" indent="-384810">
              <a:lnSpc>
                <a:spcPct val="110000"/>
              </a:lnSpc>
              <a:spcBef>
                <a:spcPts val="100"/>
              </a:spcBef>
              <a:buAutoNum type="romanUcPeriod" startAt="9"/>
              <a:tabLst>
                <a:tab pos="396875" algn="l"/>
                <a:tab pos="398145" algn="l"/>
              </a:tabLst>
            </a:pPr>
            <a:r>
              <a:rPr dirty="0" sz="1200">
                <a:latin typeface="Calibri"/>
                <a:cs typeface="Calibri"/>
              </a:rPr>
              <a:t>	não</a:t>
            </a:r>
            <a:r>
              <a:rPr dirty="0" sz="1200" spc="3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discriminação:</a:t>
            </a:r>
            <a:r>
              <a:rPr dirty="0" sz="1200" spc="35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impossibilidade</a:t>
            </a:r>
            <a:r>
              <a:rPr dirty="0" sz="1200" spc="3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36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realização</a:t>
            </a:r>
            <a:r>
              <a:rPr dirty="0" sz="1200" spc="3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do</a:t>
            </a:r>
            <a:r>
              <a:rPr dirty="0" sz="1200" spc="3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tratamento</a:t>
            </a:r>
            <a:r>
              <a:rPr dirty="0" sz="1200" spc="3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para</a:t>
            </a:r>
            <a:r>
              <a:rPr dirty="0" sz="1200" spc="335">
                <a:latin typeface="Calibri"/>
                <a:cs typeface="Calibri"/>
              </a:rPr>
              <a:t> </a:t>
            </a:r>
            <a:r>
              <a:rPr dirty="0" sz="1200" spc="-20">
                <a:latin typeface="Calibri"/>
                <a:cs typeface="Calibri"/>
              </a:rPr>
              <a:t>fins </a:t>
            </a:r>
            <a:r>
              <a:rPr dirty="0" sz="1200" spc="-10">
                <a:latin typeface="Calibri"/>
                <a:cs typeface="Calibri"/>
              </a:rPr>
              <a:t>discriminatórios</a:t>
            </a:r>
            <a:r>
              <a:rPr dirty="0" sz="1200" spc="3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ilícitos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ou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abusivos;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 spc="-50">
                <a:latin typeface="Calibri"/>
                <a:cs typeface="Calibri"/>
              </a:rPr>
              <a:t>e</a:t>
            </a: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30"/>
              </a:spcBef>
              <a:buFont typeface="Calibri"/>
              <a:buAutoNum type="romanUcPeriod" startAt="9"/>
            </a:pPr>
            <a:endParaRPr sz="1200">
              <a:latin typeface="Calibri"/>
              <a:cs typeface="Calibri"/>
            </a:endParaRPr>
          </a:p>
          <a:p>
            <a:pPr algn="just" marL="396875" marR="5080" indent="-347980">
              <a:lnSpc>
                <a:spcPct val="109200"/>
              </a:lnSpc>
              <a:buAutoNum type="romanUcPeriod" startAt="9"/>
              <a:tabLst>
                <a:tab pos="396875" algn="l"/>
                <a:tab pos="399415" algn="l"/>
              </a:tabLst>
            </a:pPr>
            <a:r>
              <a:rPr dirty="0" sz="1200">
                <a:latin typeface="Calibri"/>
                <a:cs typeface="Calibri"/>
              </a:rPr>
              <a:t>	</a:t>
            </a:r>
            <a:r>
              <a:rPr dirty="0" sz="1200" spc="-15">
                <a:latin typeface="Calibri"/>
                <a:cs typeface="Calibri"/>
              </a:rPr>
              <a:t>responsabilização</a:t>
            </a:r>
            <a:r>
              <a:rPr dirty="0" sz="1200" spc="-4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e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 spc="-15">
                <a:latin typeface="Calibri"/>
                <a:cs typeface="Calibri"/>
              </a:rPr>
              <a:t>prestação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de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contas:</a:t>
            </a:r>
            <a:r>
              <a:rPr dirty="0" sz="1200" spc="-45">
                <a:latin typeface="Calibri"/>
                <a:cs typeface="Calibri"/>
              </a:rPr>
              <a:t> </a:t>
            </a:r>
            <a:r>
              <a:rPr dirty="0" sz="1200" spc="-15">
                <a:latin typeface="Calibri"/>
                <a:cs typeface="Calibri"/>
              </a:rPr>
              <a:t>demonstração,</a:t>
            </a:r>
            <a:r>
              <a:rPr dirty="0" sz="1200" spc="-4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pelo</a:t>
            </a:r>
            <a:r>
              <a:rPr dirty="0" sz="1200" spc="-4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agente,</a:t>
            </a:r>
            <a:r>
              <a:rPr dirty="0" sz="1200" spc="-4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da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adoção de</a:t>
            </a:r>
            <a:r>
              <a:rPr dirty="0" sz="1200" spc="-5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medidas</a:t>
            </a:r>
            <a:r>
              <a:rPr dirty="0" sz="1200" spc="-45">
                <a:latin typeface="Calibri"/>
                <a:cs typeface="Calibri"/>
              </a:rPr>
              <a:t> </a:t>
            </a:r>
            <a:r>
              <a:rPr dirty="0" sz="1200" spc="-15">
                <a:latin typeface="Calibri"/>
                <a:cs typeface="Calibri"/>
              </a:rPr>
              <a:t>eficazes</a:t>
            </a:r>
            <a:r>
              <a:rPr dirty="0" sz="1200" spc="-4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e</a:t>
            </a:r>
            <a:r>
              <a:rPr dirty="0" sz="1200" spc="-55">
                <a:latin typeface="Calibri"/>
                <a:cs typeface="Calibri"/>
              </a:rPr>
              <a:t> </a:t>
            </a:r>
            <a:r>
              <a:rPr dirty="0" sz="1200" spc="-15">
                <a:latin typeface="Calibri"/>
                <a:cs typeface="Calibri"/>
              </a:rPr>
              <a:t>capazes</a:t>
            </a:r>
            <a:r>
              <a:rPr dirty="0" sz="1200" spc="-4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de</a:t>
            </a:r>
            <a:r>
              <a:rPr dirty="0" sz="1200" spc="-55">
                <a:latin typeface="Calibri"/>
                <a:cs typeface="Calibri"/>
              </a:rPr>
              <a:t> </a:t>
            </a:r>
            <a:r>
              <a:rPr dirty="0" sz="1200" spc="-15">
                <a:latin typeface="Calibri"/>
                <a:cs typeface="Calibri"/>
              </a:rPr>
              <a:t>comprovar</a:t>
            </a:r>
            <a:r>
              <a:rPr dirty="0" sz="1200" spc="-6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a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observância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e</a:t>
            </a:r>
            <a:r>
              <a:rPr dirty="0" sz="1200" spc="-5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o</a:t>
            </a:r>
            <a:r>
              <a:rPr dirty="0" sz="1200" spc="-6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cumprimento</a:t>
            </a:r>
            <a:r>
              <a:rPr dirty="0" sz="1200" spc="-65">
                <a:latin typeface="Calibri"/>
                <a:cs typeface="Calibri"/>
              </a:rPr>
              <a:t> </a:t>
            </a:r>
            <a:r>
              <a:rPr dirty="0" sz="1200" spc="-15">
                <a:latin typeface="Calibri"/>
                <a:cs typeface="Calibri"/>
              </a:rPr>
              <a:t>das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 spc="-15">
                <a:latin typeface="Calibri"/>
                <a:cs typeface="Calibri"/>
              </a:rPr>
              <a:t>normas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de</a:t>
            </a:r>
            <a:r>
              <a:rPr dirty="0" sz="1200" spc="20">
                <a:latin typeface="Calibri"/>
                <a:cs typeface="Calibri"/>
              </a:rPr>
              <a:t> </a:t>
            </a:r>
            <a:r>
              <a:rPr dirty="0" sz="1200" spc="-15">
                <a:latin typeface="Calibri"/>
                <a:cs typeface="Calibri"/>
              </a:rPr>
              <a:t>proteção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de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 spc="-15">
                <a:latin typeface="Calibri"/>
                <a:cs typeface="Calibri"/>
              </a:rPr>
              <a:t>dados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pessoais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e,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inclusive,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da eficácia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dessas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medidas.</a:t>
            </a:r>
            <a:endParaRPr sz="1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868551" y="403911"/>
            <a:ext cx="2609850" cy="729615"/>
          </a:xfrm>
          <a:prstGeom prst="rect">
            <a:avLst/>
          </a:prstGeom>
        </p:spPr>
        <p:txBody>
          <a:bodyPr wrap="square" lIns="0" tIns="3429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70"/>
              </a:spcBef>
            </a:pPr>
            <a:r>
              <a:rPr dirty="0" sz="1400" spc="-10" b="1">
                <a:latin typeface="Calibri"/>
                <a:cs typeface="Calibri"/>
              </a:rPr>
              <a:t>Estado </a:t>
            </a:r>
            <a:r>
              <a:rPr dirty="0" sz="1400" b="1">
                <a:latin typeface="Calibri"/>
                <a:cs typeface="Calibri"/>
              </a:rPr>
              <a:t>do</a:t>
            </a:r>
            <a:r>
              <a:rPr dirty="0" sz="1400" spc="-2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Rio</a:t>
            </a:r>
            <a:r>
              <a:rPr dirty="0" sz="1400" spc="-2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de</a:t>
            </a:r>
            <a:r>
              <a:rPr dirty="0" sz="1400" spc="-10" b="1">
                <a:latin typeface="Calibri"/>
                <a:cs typeface="Calibri"/>
              </a:rPr>
              <a:t> Janeiro</a:t>
            </a:r>
            <a:endParaRPr sz="1400">
              <a:latin typeface="Calibri"/>
              <a:cs typeface="Calibri"/>
            </a:endParaRPr>
          </a:p>
          <a:p>
            <a:pPr marL="12700" marR="5080">
              <a:lnSpc>
                <a:spcPct val="110000"/>
              </a:lnSpc>
            </a:pPr>
            <a:r>
              <a:rPr dirty="0" sz="1400" spc="-10" b="1">
                <a:latin typeface="Calibri"/>
                <a:cs typeface="Calibri"/>
              </a:rPr>
              <a:t>Prefeitura</a:t>
            </a:r>
            <a:r>
              <a:rPr dirty="0" sz="1400" spc="-20" b="1">
                <a:latin typeface="Calibri"/>
                <a:cs typeface="Calibri"/>
              </a:rPr>
              <a:t> </a:t>
            </a:r>
            <a:r>
              <a:rPr dirty="0" sz="1400" spc="-10" b="1">
                <a:latin typeface="Calibri"/>
                <a:cs typeface="Calibri"/>
              </a:rPr>
              <a:t>Municipal</a:t>
            </a:r>
            <a:r>
              <a:rPr dirty="0" sz="1400" spc="-1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de</a:t>
            </a:r>
            <a:r>
              <a:rPr dirty="0" sz="1400" spc="-20" b="1">
                <a:latin typeface="Calibri"/>
                <a:cs typeface="Calibri"/>
              </a:rPr>
              <a:t> </a:t>
            </a:r>
            <a:r>
              <a:rPr dirty="0" sz="1400" spc="-10" b="1">
                <a:latin typeface="Calibri"/>
                <a:cs typeface="Calibri"/>
              </a:rPr>
              <a:t>Seropédica Gabinete</a:t>
            </a:r>
            <a:r>
              <a:rPr dirty="0" sz="1400" spc="-1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do</a:t>
            </a:r>
            <a:r>
              <a:rPr dirty="0" sz="1400" spc="-15" b="1">
                <a:latin typeface="Calibri"/>
                <a:cs typeface="Calibri"/>
              </a:rPr>
              <a:t> </a:t>
            </a:r>
            <a:r>
              <a:rPr dirty="0" sz="1400" spc="-10" b="1">
                <a:latin typeface="Calibri"/>
                <a:cs typeface="Calibri"/>
              </a:rPr>
              <a:t>Prefeito</a:t>
            </a:r>
            <a:endParaRPr sz="1400">
              <a:latin typeface="Calibri"/>
              <a:cs typeface="Calibri"/>
            </a:endParaRPr>
          </a:p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97205" y="218439"/>
            <a:ext cx="1165225" cy="1012190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137784" y="458469"/>
            <a:ext cx="2136774" cy="727709"/>
          </a:xfrm>
          <a:prstGeom prst="rect">
            <a:avLst/>
          </a:prstGeom>
        </p:spPr>
      </p:pic>
      <p:sp>
        <p:nvSpPr>
          <p:cNvPr id="5" name="object 5" descr=""/>
          <p:cNvSpPr txBox="1"/>
          <p:nvPr/>
        </p:nvSpPr>
        <p:spPr>
          <a:xfrm>
            <a:off x="1057452" y="1603375"/>
            <a:ext cx="5398135" cy="60655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1590">
              <a:lnSpc>
                <a:spcPct val="100000"/>
              </a:lnSpc>
              <a:spcBef>
                <a:spcPts val="100"/>
              </a:spcBef>
            </a:pPr>
            <a:r>
              <a:rPr dirty="0" sz="1200" spc="-10" b="1">
                <a:latin typeface="Calibri"/>
                <a:cs typeface="Calibri"/>
              </a:rPr>
              <a:t>CAPÍTULO</a:t>
            </a:r>
            <a:r>
              <a:rPr dirty="0" sz="1200" spc="-20" b="1">
                <a:latin typeface="Calibri"/>
                <a:cs typeface="Calibri"/>
              </a:rPr>
              <a:t> </a:t>
            </a:r>
            <a:r>
              <a:rPr dirty="0" sz="1200" spc="-25" b="1">
                <a:latin typeface="Calibri"/>
                <a:cs typeface="Calibri"/>
              </a:rPr>
              <a:t>II</a:t>
            </a:r>
            <a:endParaRPr sz="1200">
              <a:latin typeface="Calibri"/>
              <a:cs typeface="Calibri"/>
            </a:endParaRPr>
          </a:p>
          <a:p>
            <a:pPr marL="21590">
              <a:lnSpc>
                <a:spcPct val="100000"/>
              </a:lnSpc>
              <a:spcBef>
                <a:spcPts val="1055"/>
              </a:spcBef>
            </a:pPr>
            <a:r>
              <a:rPr dirty="0" sz="1200" b="1">
                <a:latin typeface="Calibri"/>
                <a:cs typeface="Calibri"/>
              </a:rPr>
              <a:t>DO</a:t>
            </a:r>
            <a:r>
              <a:rPr dirty="0" sz="1200" spc="-20" b="1">
                <a:latin typeface="Calibri"/>
                <a:cs typeface="Calibri"/>
              </a:rPr>
              <a:t> </a:t>
            </a:r>
            <a:r>
              <a:rPr dirty="0" sz="1200" spc="-30" b="1">
                <a:latin typeface="Calibri"/>
                <a:cs typeface="Calibri"/>
              </a:rPr>
              <a:t>TRATAMENTO</a:t>
            </a:r>
            <a:r>
              <a:rPr dirty="0" sz="1200" spc="-15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DE</a:t>
            </a:r>
            <a:r>
              <a:rPr dirty="0" sz="1200" spc="-30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DADOS</a:t>
            </a:r>
            <a:r>
              <a:rPr dirty="0" sz="1200" spc="-15" b="1">
                <a:latin typeface="Calibri"/>
                <a:cs typeface="Calibri"/>
              </a:rPr>
              <a:t> </a:t>
            </a:r>
            <a:r>
              <a:rPr dirty="0" sz="1200" spc="-10" b="1">
                <a:latin typeface="Calibri"/>
                <a:cs typeface="Calibri"/>
              </a:rPr>
              <a:t>PESSOAIS </a:t>
            </a:r>
            <a:r>
              <a:rPr dirty="0" sz="1200" b="1">
                <a:latin typeface="Calibri"/>
                <a:cs typeface="Calibri"/>
              </a:rPr>
              <a:t>E</a:t>
            </a:r>
            <a:r>
              <a:rPr dirty="0" sz="1200" spc="-30" b="1">
                <a:latin typeface="Calibri"/>
                <a:cs typeface="Calibri"/>
              </a:rPr>
              <a:t> </a:t>
            </a:r>
            <a:r>
              <a:rPr dirty="0" sz="1200" spc="-10" b="1">
                <a:latin typeface="Calibri"/>
                <a:cs typeface="Calibri"/>
              </a:rPr>
              <a:t>SENSÍVEIS</a:t>
            </a:r>
            <a:endParaRPr sz="1200">
              <a:latin typeface="Calibri"/>
              <a:cs typeface="Calibri"/>
            </a:endParaRPr>
          </a:p>
          <a:p>
            <a:pPr algn="just" marL="21590" marR="5715">
              <a:lnSpc>
                <a:spcPct val="109500"/>
              </a:lnSpc>
              <a:spcBef>
                <a:spcPts val="945"/>
              </a:spcBef>
            </a:pPr>
            <a:r>
              <a:rPr dirty="0" sz="1200" b="1">
                <a:latin typeface="Calibri"/>
                <a:cs typeface="Calibri"/>
              </a:rPr>
              <a:t>Art.</a:t>
            </a:r>
            <a:r>
              <a:rPr dirty="0" sz="1200" spc="10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4º</a:t>
            </a:r>
            <a:r>
              <a:rPr dirty="0" sz="1200" spc="30" b="1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</a:t>
            </a:r>
            <a:r>
              <a:rPr dirty="0" sz="1200" spc="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tratamento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dados</a:t>
            </a:r>
            <a:r>
              <a:rPr dirty="0" sz="1200" spc="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pessoais</a:t>
            </a:r>
            <a:r>
              <a:rPr dirty="0" sz="1200" spc="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 sensíveis,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incluindo</a:t>
            </a:r>
            <a:r>
              <a:rPr dirty="0" sz="1200" spc="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os</a:t>
            </a:r>
            <a:r>
              <a:rPr dirty="0" sz="1200" spc="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dados</a:t>
            </a:r>
            <a:r>
              <a:rPr dirty="0" sz="1200" spc="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sobre</a:t>
            </a:r>
            <a:r>
              <a:rPr dirty="0" sz="1200" spc="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saúde</a:t>
            </a:r>
            <a:r>
              <a:rPr dirty="0" sz="1200" spc="20">
                <a:latin typeface="Calibri"/>
                <a:cs typeface="Calibri"/>
              </a:rPr>
              <a:t> </a:t>
            </a:r>
            <a:r>
              <a:rPr dirty="0" sz="1200" spc="-50">
                <a:latin typeface="Calibri"/>
                <a:cs typeface="Calibri"/>
              </a:rPr>
              <a:t>e </a:t>
            </a:r>
            <a:r>
              <a:rPr dirty="0" sz="1200">
                <a:latin typeface="Calibri"/>
                <a:cs typeface="Calibri"/>
              </a:rPr>
              <a:t>os</a:t>
            </a:r>
            <a:r>
              <a:rPr dirty="0" sz="1200" spc="27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dados</a:t>
            </a:r>
            <a:r>
              <a:rPr dirty="0" sz="1200" spc="29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sobre</a:t>
            </a:r>
            <a:r>
              <a:rPr dirty="0" sz="1200" spc="28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crianças</a:t>
            </a:r>
            <a:r>
              <a:rPr dirty="0" sz="1200" spc="29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</a:t>
            </a:r>
            <a:r>
              <a:rPr dirty="0" sz="1200" spc="28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adolescentes,</a:t>
            </a:r>
            <a:r>
              <a:rPr dirty="0" sz="1200" spc="25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somente</a:t>
            </a:r>
            <a:r>
              <a:rPr dirty="0" sz="1200" spc="28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poderão</a:t>
            </a:r>
            <a:r>
              <a:rPr dirty="0" sz="1200" spc="27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ocorrer</a:t>
            </a:r>
            <a:r>
              <a:rPr dirty="0" sz="1200" spc="27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nas</a:t>
            </a:r>
            <a:r>
              <a:rPr dirty="0" sz="1200" spc="29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hipóteses </a:t>
            </a:r>
            <a:r>
              <a:rPr dirty="0" sz="1200">
                <a:latin typeface="Calibri"/>
                <a:cs typeface="Calibri"/>
              </a:rPr>
              <a:t>definidas pela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Lei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Federal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nº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13.709,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2018,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e,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no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que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 spc="-20">
                <a:latin typeface="Calibri"/>
                <a:cs typeface="Calibri"/>
              </a:rPr>
              <a:t>couber,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pela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Lei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nº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8.069/1990 (Estatuto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Criança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 do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Adolescente).</a:t>
            </a: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85"/>
              </a:spcBef>
            </a:pPr>
            <a:endParaRPr sz="1200">
              <a:latin typeface="Calibri"/>
              <a:cs typeface="Calibri"/>
            </a:endParaRPr>
          </a:p>
          <a:p>
            <a:pPr algn="just" marL="21590" marR="8255">
              <a:lnSpc>
                <a:spcPct val="108400"/>
              </a:lnSpc>
            </a:pPr>
            <a:r>
              <a:rPr dirty="0" sz="1200" b="1">
                <a:latin typeface="Calibri"/>
                <a:cs typeface="Calibri"/>
              </a:rPr>
              <a:t>Art.</a:t>
            </a:r>
            <a:r>
              <a:rPr dirty="0" sz="1200" spc="-30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5º</a:t>
            </a:r>
            <a:r>
              <a:rPr dirty="0" sz="1200" spc="-35" b="1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Para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término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do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tratamento</a:t>
            </a:r>
            <a:r>
              <a:rPr dirty="0" sz="1200" spc="-5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dados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pessoais,</a:t>
            </a:r>
            <a:r>
              <a:rPr dirty="0" sz="1200" spc="-5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sua</a:t>
            </a:r>
            <a:r>
              <a:rPr dirty="0" sz="1200" spc="-4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consequente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eliminação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 spc="-50">
                <a:latin typeface="Calibri"/>
                <a:cs typeface="Calibri"/>
              </a:rPr>
              <a:t>e </a:t>
            </a:r>
            <a:r>
              <a:rPr dirty="0" sz="1200" spc="-10">
                <a:latin typeface="Calibri"/>
                <a:cs typeface="Calibri"/>
              </a:rPr>
              <a:t>autorização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conservação,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devem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ser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observados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os artigos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que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tratam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do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tema,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 spc="-25">
                <a:latin typeface="Calibri"/>
                <a:cs typeface="Calibri"/>
              </a:rPr>
              <a:t>em </a:t>
            </a:r>
            <a:r>
              <a:rPr dirty="0" sz="1200">
                <a:latin typeface="Calibri"/>
                <a:cs typeface="Calibri"/>
              </a:rPr>
              <a:t>especial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Seção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 spc="-20">
                <a:latin typeface="Calibri"/>
                <a:cs typeface="Calibri"/>
              </a:rPr>
              <a:t>IV,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do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Capítulo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II,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Lei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Federal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n°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13.709,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2018.</a:t>
            </a: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60"/>
              </a:spcBef>
            </a:pPr>
            <a:endParaRPr sz="1200">
              <a:latin typeface="Calibri"/>
              <a:cs typeface="Calibri"/>
            </a:endParaRPr>
          </a:p>
          <a:p>
            <a:pPr algn="just" marL="12700" marR="5080">
              <a:lnSpc>
                <a:spcPct val="110000"/>
              </a:lnSpc>
            </a:pPr>
            <a:r>
              <a:rPr dirty="0" sz="1200" b="1">
                <a:latin typeface="Calibri"/>
                <a:cs typeface="Calibri"/>
              </a:rPr>
              <a:t>Art.</a:t>
            </a:r>
            <a:r>
              <a:rPr dirty="0" sz="1200" spc="190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6º</a:t>
            </a:r>
            <a:r>
              <a:rPr dirty="0" sz="1200" spc="215" b="1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Todos</a:t>
            </a:r>
            <a:r>
              <a:rPr dirty="0" sz="1200" spc="204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os</a:t>
            </a:r>
            <a:r>
              <a:rPr dirty="0" sz="1200" spc="2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direitos</a:t>
            </a:r>
            <a:r>
              <a:rPr dirty="0" sz="1200" spc="204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dos</a:t>
            </a:r>
            <a:r>
              <a:rPr dirty="0" sz="1200" spc="2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titulares</a:t>
            </a:r>
            <a:r>
              <a:rPr dirty="0" sz="1200" spc="2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deverão</a:t>
            </a:r>
            <a:r>
              <a:rPr dirty="0" sz="1200" spc="19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ser</a:t>
            </a:r>
            <a:r>
              <a:rPr dirty="0" sz="1200" spc="19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observados</a:t>
            </a:r>
            <a:r>
              <a:rPr dirty="0" sz="1200" spc="2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conforme</a:t>
            </a:r>
            <a:r>
              <a:rPr dirty="0" sz="1200" spc="20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dispõe</a:t>
            </a:r>
            <a:r>
              <a:rPr dirty="0" sz="1200" spc="225">
                <a:latin typeface="Calibri"/>
                <a:cs typeface="Calibri"/>
              </a:rPr>
              <a:t> </a:t>
            </a:r>
            <a:r>
              <a:rPr dirty="0" sz="1200" spc="-50">
                <a:latin typeface="Calibri"/>
                <a:cs typeface="Calibri"/>
              </a:rPr>
              <a:t>o </a:t>
            </a:r>
            <a:r>
              <a:rPr dirty="0" sz="1200" spc="-10">
                <a:latin typeface="Calibri"/>
                <a:cs typeface="Calibri"/>
              </a:rPr>
              <a:t>Capítulo</a:t>
            </a:r>
            <a:r>
              <a:rPr dirty="0" sz="1200" spc="-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III,</a:t>
            </a:r>
            <a:r>
              <a:rPr dirty="0" sz="1200" spc="-7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Lei</a:t>
            </a:r>
            <a:r>
              <a:rPr dirty="0" sz="1200" spc="-4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Federal</a:t>
            </a:r>
            <a:r>
              <a:rPr dirty="0" sz="1200" spc="-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nº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13.709,</a:t>
            </a:r>
            <a:r>
              <a:rPr dirty="0" sz="1200" spc="-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2018,</a:t>
            </a:r>
            <a:r>
              <a:rPr dirty="0" sz="1200" spc="-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em </a:t>
            </a:r>
            <a:r>
              <a:rPr dirty="0" sz="1200" spc="-10">
                <a:latin typeface="Calibri"/>
                <a:cs typeface="Calibri"/>
              </a:rPr>
              <a:t>especial,</a:t>
            </a:r>
            <a:r>
              <a:rPr dirty="0" sz="1200" spc="-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os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relacionados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às</a:t>
            </a:r>
            <a:r>
              <a:rPr dirty="0" sz="1200" spc="-4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garantias, requisições,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armazenamento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revisão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decisões</a:t>
            </a:r>
            <a:r>
              <a:rPr dirty="0" sz="1200" spc="-10">
                <a:latin typeface="Calibri"/>
                <a:cs typeface="Calibri"/>
              </a:rPr>
              <a:t> automatizadas.</a:t>
            </a: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30"/>
              </a:spcBef>
            </a:pPr>
            <a:endParaRPr sz="1200">
              <a:latin typeface="Calibri"/>
              <a:cs typeface="Calibri"/>
            </a:endParaRPr>
          </a:p>
          <a:p>
            <a:pPr marL="21590">
              <a:lnSpc>
                <a:spcPct val="100000"/>
              </a:lnSpc>
            </a:pPr>
            <a:r>
              <a:rPr dirty="0" sz="1200" spc="-10" b="1">
                <a:latin typeface="Calibri"/>
                <a:cs typeface="Calibri"/>
              </a:rPr>
              <a:t>CAPÍTULO</a:t>
            </a:r>
            <a:r>
              <a:rPr dirty="0" sz="1200" spc="-20" b="1">
                <a:latin typeface="Calibri"/>
                <a:cs typeface="Calibri"/>
              </a:rPr>
              <a:t> </a:t>
            </a:r>
            <a:r>
              <a:rPr dirty="0" sz="1200" spc="-25" b="1">
                <a:latin typeface="Calibri"/>
                <a:cs typeface="Calibri"/>
              </a:rPr>
              <a:t>III</a:t>
            </a:r>
            <a:endParaRPr sz="1200">
              <a:latin typeface="Calibri"/>
              <a:cs typeface="Calibri"/>
            </a:endParaRPr>
          </a:p>
          <a:p>
            <a:pPr marL="21590">
              <a:lnSpc>
                <a:spcPct val="100000"/>
              </a:lnSpc>
              <a:spcBef>
                <a:spcPts val="1080"/>
              </a:spcBef>
            </a:pPr>
            <a:r>
              <a:rPr dirty="0" sz="1200" b="1">
                <a:latin typeface="Calibri"/>
                <a:cs typeface="Calibri"/>
              </a:rPr>
              <a:t>DAS</a:t>
            </a:r>
            <a:r>
              <a:rPr dirty="0" sz="1200" spc="-35" b="1">
                <a:latin typeface="Calibri"/>
                <a:cs typeface="Calibri"/>
              </a:rPr>
              <a:t> </a:t>
            </a:r>
            <a:r>
              <a:rPr dirty="0" sz="1200" spc="-10" b="1">
                <a:latin typeface="Calibri"/>
                <a:cs typeface="Calibri"/>
              </a:rPr>
              <a:t>RESPONSABILIDADES</a:t>
            </a:r>
            <a:endParaRPr sz="1200">
              <a:latin typeface="Calibri"/>
              <a:cs typeface="Calibri"/>
            </a:endParaRPr>
          </a:p>
          <a:p>
            <a:pPr marL="21590">
              <a:lnSpc>
                <a:spcPct val="100000"/>
              </a:lnSpc>
              <a:spcBef>
                <a:spcPts val="1080"/>
              </a:spcBef>
            </a:pPr>
            <a:r>
              <a:rPr dirty="0" sz="1200" b="1">
                <a:latin typeface="Calibri"/>
                <a:cs typeface="Calibri"/>
              </a:rPr>
              <a:t>Seção</a:t>
            </a:r>
            <a:r>
              <a:rPr dirty="0" sz="1200" spc="-10" b="1">
                <a:latin typeface="Calibri"/>
                <a:cs typeface="Calibri"/>
              </a:rPr>
              <a:t> </a:t>
            </a:r>
            <a:r>
              <a:rPr dirty="0" sz="1200" spc="-50" b="1">
                <a:latin typeface="Calibri"/>
                <a:cs typeface="Calibri"/>
              </a:rPr>
              <a:t>I</a:t>
            </a:r>
            <a:endParaRPr sz="1200">
              <a:latin typeface="Calibri"/>
              <a:cs typeface="Calibri"/>
            </a:endParaRPr>
          </a:p>
          <a:p>
            <a:pPr algn="just" marL="21590">
              <a:lnSpc>
                <a:spcPct val="100000"/>
              </a:lnSpc>
              <a:spcBef>
                <a:spcPts val="1060"/>
              </a:spcBef>
            </a:pPr>
            <a:r>
              <a:rPr dirty="0" sz="1200" b="1">
                <a:latin typeface="Calibri"/>
                <a:cs typeface="Calibri"/>
              </a:rPr>
              <a:t>Das</a:t>
            </a:r>
            <a:r>
              <a:rPr dirty="0" sz="1200" spc="5" b="1">
                <a:latin typeface="Calibri"/>
                <a:cs typeface="Calibri"/>
              </a:rPr>
              <a:t> </a:t>
            </a:r>
            <a:r>
              <a:rPr dirty="0" sz="1200" spc="-10" b="1">
                <a:latin typeface="Calibri"/>
                <a:cs typeface="Calibri"/>
              </a:rPr>
              <a:t>Responsabilidades</a:t>
            </a:r>
            <a:r>
              <a:rPr dirty="0" sz="1200" spc="10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na</a:t>
            </a:r>
            <a:r>
              <a:rPr dirty="0" sz="1200" spc="15" b="1">
                <a:latin typeface="Calibri"/>
                <a:cs typeface="Calibri"/>
              </a:rPr>
              <a:t> </a:t>
            </a:r>
            <a:r>
              <a:rPr dirty="0" sz="1200" spc="-10" b="1">
                <a:latin typeface="Calibri"/>
                <a:cs typeface="Calibri"/>
              </a:rPr>
              <a:t>Administração</a:t>
            </a:r>
            <a:r>
              <a:rPr dirty="0" sz="1200" spc="15" b="1">
                <a:latin typeface="Calibri"/>
                <a:cs typeface="Calibri"/>
              </a:rPr>
              <a:t> </a:t>
            </a:r>
            <a:r>
              <a:rPr dirty="0" sz="1200" spc="-10" b="1">
                <a:latin typeface="Calibri"/>
                <a:cs typeface="Calibri"/>
              </a:rPr>
              <a:t>Pública Direta</a:t>
            </a:r>
            <a:endParaRPr sz="1200">
              <a:latin typeface="Calibri"/>
              <a:cs typeface="Calibri"/>
            </a:endParaRPr>
          </a:p>
          <a:p>
            <a:pPr algn="just" marL="12700" marR="8255">
              <a:lnSpc>
                <a:spcPct val="110000"/>
              </a:lnSpc>
              <a:spcBef>
                <a:spcPts val="935"/>
              </a:spcBef>
            </a:pPr>
            <a:r>
              <a:rPr dirty="0" sz="1200" b="1">
                <a:latin typeface="Calibri"/>
                <a:cs typeface="Calibri"/>
              </a:rPr>
              <a:t>Art.</a:t>
            </a:r>
            <a:r>
              <a:rPr dirty="0" sz="1200" spc="165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7º</a:t>
            </a:r>
            <a:r>
              <a:rPr dirty="0" sz="1200" spc="185" b="1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</a:t>
            </a:r>
            <a:r>
              <a:rPr dirty="0" sz="1200" spc="17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Poder</a:t>
            </a:r>
            <a:r>
              <a:rPr dirty="0" sz="1200" spc="16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Executivo</a:t>
            </a:r>
            <a:r>
              <a:rPr dirty="0" sz="1200" spc="16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Municipal,</a:t>
            </a:r>
            <a:r>
              <a:rPr dirty="0" sz="1200" spc="16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por</a:t>
            </a:r>
            <a:r>
              <a:rPr dirty="0" sz="1200" spc="16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meio</a:t>
            </a:r>
            <a:r>
              <a:rPr dirty="0" sz="1200" spc="19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17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suas</a:t>
            </a:r>
            <a:r>
              <a:rPr dirty="0" sz="1200" spc="18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unidades</a:t>
            </a:r>
            <a:r>
              <a:rPr dirty="0" sz="1200" spc="18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</a:t>
            </a:r>
            <a:r>
              <a:rPr dirty="0" sz="1200" spc="17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Administração Pública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Direta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indireta,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deve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realizar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manter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continuamente atualizados:</a:t>
            </a:r>
            <a:endParaRPr sz="1200">
              <a:latin typeface="Calibri"/>
              <a:cs typeface="Calibri"/>
            </a:endParaRPr>
          </a:p>
          <a:p>
            <a:pPr marL="478790" marR="5080" indent="-305435">
              <a:lnSpc>
                <a:spcPct val="105000"/>
              </a:lnSpc>
              <a:spcBef>
                <a:spcPts val="865"/>
              </a:spcBef>
              <a:buAutoNum type="romanUcPeriod"/>
              <a:tabLst>
                <a:tab pos="478790" algn="l"/>
              </a:tabLst>
            </a:pPr>
            <a:r>
              <a:rPr dirty="0" sz="1200" spc="-10">
                <a:latin typeface="Calibri"/>
                <a:cs typeface="Calibri"/>
              </a:rPr>
              <a:t>o</a:t>
            </a:r>
            <a:r>
              <a:rPr dirty="0" sz="1200" spc="-6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mapeamento</a:t>
            </a:r>
            <a:r>
              <a:rPr dirty="0" sz="1200" spc="-5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dos</a:t>
            </a:r>
            <a:r>
              <a:rPr dirty="0" sz="1200" spc="-10">
                <a:latin typeface="Calibri"/>
                <a:cs typeface="Calibri"/>
              </a:rPr>
              <a:t> dados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pessoais</a:t>
            </a:r>
            <a:r>
              <a:rPr dirty="0" sz="1200" spc="-20">
                <a:latin typeface="Calibri"/>
                <a:cs typeface="Calibri"/>
              </a:rPr>
              <a:t> existentes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dos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 spc="-20">
                <a:latin typeface="Calibri"/>
                <a:cs typeface="Calibri"/>
              </a:rPr>
              <a:t>fluxos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dados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pessoais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 spc="-25">
                <a:latin typeface="Calibri"/>
                <a:cs typeface="Calibri"/>
              </a:rPr>
              <a:t>em </a:t>
            </a:r>
            <a:r>
              <a:rPr dirty="0" sz="1200">
                <a:latin typeface="Calibri"/>
                <a:cs typeface="Calibri"/>
              </a:rPr>
              <a:t>suas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unidades;</a:t>
            </a: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20"/>
              </a:spcBef>
              <a:buFont typeface="Calibri"/>
              <a:buAutoNum type="romanUcPeriod"/>
            </a:pPr>
            <a:endParaRPr sz="1200">
              <a:latin typeface="Calibri"/>
              <a:cs typeface="Calibri"/>
            </a:endParaRPr>
          </a:p>
          <a:p>
            <a:pPr marL="478790" indent="-344170">
              <a:lnSpc>
                <a:spcPct val="100000"/>
              </a:lnSpc>
              <a:buAutoNum type="romanUcPeriod"/>
              <a:tabLst>
                <a:tab pos="478790" algn="l"/>
              </a:tabLst>
            </a:pPr>
            <a:r>
              <a:rPr dirty="0" sz="1200">
                <a:latin typeface="Calibri"/>
                <a:cs typeface="Calibri"/>
              </a:rPr>
              <a:t>a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análise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10">
                <a:latin typeface="Calibri"/>
                <a:cs typeface="Calibri"/>
              </a:rPr>
              <a:t> risco;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142796" y="7850504"/>
            <a:ext cx="17970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20">
                <a:latin typeface="Calibri"/>
                <a:cs typeface="Calibri"/>
              </a:rPr>
              <a:t>III.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524127" y="7850504"/>
            <a:ext cx="485965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Calibri"/>
                <a:cs typeface="Calibri"/>
              </a:rPr>
              <a:t>o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plano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10">
                <a:latin typeface="Calibri"/>
                <a:cs typeface="Calibri"/>
              </a:rPr>
              <a:t> adequação, observadas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as</a:t>
            </a:r>
            <a:r>
              <a:rPr dirty="0" sz="1200" spc="-10">
                <a:latin typeface="Calibri"/>
                <a:cs typeface="Calibri"/>
              </a:rPr>
              <a:t> exigências </a:t>
            </a:r>
            <a:r>
              <a:rPr dirty="0" sz="1200">
                <a:latin typeface="Calibri"/>
                <a:cs typeface="Calibri"/>
              </a:rPr>
              <a:t>do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artigo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19,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deste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Decreto;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 spc="-50">
                <a:latin typeface="Calibri"/>
                <a:cs typeface="Calibri"/>
              </a:rPr>
              <a:t>e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057452" y="8170544"/>
            <a:ext cx="5395595" cy="113220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85725">
              <a:lnSpc>
                <a:spcPct val="100000"/>
              </a:lnSpc>
              <a:spcBef>
                <a:spcPts val="100"/>
              </a:spcBef>
              <a:tabLst>
                <a:tab pos="478790" algn="l"/>
              </a:tabLst>
            </a:pPr>
            <a:r>
              <a:rPr dirty="0" sz="1200" spc="-25">
                <a:latin typeface="Calibri"/>
                <a:cs typeface="Calibri"/>
              </a:rPr>
              <a:t>IV.</a:t>
            </a:r>
            <a:r>
              <a:rPr dirty="0" sz="1200">
                <a:latin typeface="Calibri"/>
                <a:cs typeface="Calibri"/>
              </a:rPr>
              <a:t>	o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relatório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impacto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à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proteção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dados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pessoais,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quando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solicitado.</a:t>
            </a:r>
            <a:endParaRPr sz="1200">
              <a:latin typeface="Calibri"/>
              <a:cs typeface="Calibri"/>
            </a:endParaRPr>
          </a:p>
          <a:p>
            <a:pPr algn="just" marL="12700" marR="5080">
              <a:lnSpc>
                <a:spcPct val="110100"/>
              </a:lnSpc>
              <a:spcBef>
                <a:spcPts val="935"/>
              </a:spcBef>
            </a:pPr>
            <a:r>
              <a:rPr dirty="0" sz="1200" b="1">
                <a:latin typeface="Calibri"/>
                <a:cs typeface="Calibri"/>
              </a:rPr>
              <a:t>Parágrafo</a:t>
            </a:r>
            <a:r>
              <a:rPr dirty="0" sz="1200" spc="165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único.</a:t>
            </a:r>
            <a:r>
              <a:rPr dirty="0" sz="1200" spc="175" b="1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Para</a:t>
            </a:r>
            <a:r>
              <a:rPr dirty="0" sz="1200" spc="17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fins</a:t>
            </a:r>
            <a:r>
              <a:rPr dirty="0" sz="1200" spc="19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do</a:t>
            </a:r>
            <a:r>
              <a:rPr dirty="0" sz="1200" spc="18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inciso</a:t>
            </a:r>
            <a:r>
              <a:rPr dirty="0" sz="1200" spc="16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III,</a:t>
            </a:r>
            <a:r>
              <a:rPr dirty="0" sz="1200" spc="15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deste</a:t>
            </a:r>
            <a:r>
              <a:rPr dirty="0" sz="1200" spc="19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artigo,</a:t>
            </a:r>
            <a:r>
              <a:rPr dirty="0" sz="1200" spc="15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as</a:t>
            </a:r>
            <a:r>
              <a:rPr dirty="0" sz="1200" spc="17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unidades</a:t>
            </a:r>
            <a:r>
              <a:rPr dirty="0" sz="1200" spc="18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</a:t>
            </a:r>
            <a:r>
              <a:rPr dirty="0" sz="1200" spc="19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Administração </a:t>
            </a:r>
            <a:r>
              <a:rPr dirty="0" sz="1200">
                <a:latin typeface="Calibri"/>
                <a:cs typeface="Calibri"/>
              </a:rPr>
              <a:t>Pública</a:t>
            </a:r>
            <a:r>
              <a:rPr dirty="0" sz="1200" spc="2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Direta</a:t>
            </a:r>
            <a:r>
              <a:rPr dirty="0" sz="1200" spc="2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</a:t>
            </a:r>
            <a:r>
              <a:rPr dirty="0" sz="1200" spc="2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indireta</a:t>
            </a:r>
            <a:r>
              <a:rPr dirty="0" sz="1200" spc="2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do</a:t>
            </a:r>
            <a:r>
              <a:rPr dirty="0" sz="1200" spc="204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Município</a:t>
            </a:r>
            <a:r>
              <a:rPr dirty="0" sz="1200" spc="2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devem</a:t>
            </a:r>
            <a:r>
              <a:rPr dirty="0" sz="1200" spc="2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observar</a:t>
            </a:r>
            <a:r>
              <a:rPr dirty="0" sz="1200" spc="204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as</a:t>
            </a:r>
            <a:r>
              <a:rPr dirty="0" sz="1200" spc="2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diretrizes</a:t>
            </a:r>
            <a:r>
              <a:rPr dirty="0" sz="1200" spc="2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editadas</a:t>
            </a:r>
            <a:r>
              <a:rPr dirty="0" sz="1200" spc="225">
                <a:latin typeface="Calibri"/>
                <a:cs typeface="Calibri"/>
              </a:rPr>
              <a:t> </a:t>
            </a:r>
            <a:r>
              <a:rPr dirty="0" sz="1200" spc="-20">
                <a:latin typeface="Calibri"/>
                <a:cs typeface="Calibri"/>
              </a:rPr>
              <a:t>pelo </a:t>
            </a:r>
            <a:r>
              <a:rPr dirty="0" sz="1200">
                <a:latin typeface="Calibri"/>
                <a:cs typeface="Calibri"/>
              </a:rPr>
              <a:t>encarregado</a:t>
            </a:r>
            <a:r>
              <a:rPr dirty="0" sz="1200" spc="8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1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tratamento</a:t>
            </a:r>
            <a:r>
              <a:rPr dirty="0" sz="1200" spc="8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10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dados,</a:t>
            </a:r>
            <a:r>
              <a:rPr dirty="0" sz="1200" spc="8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em</a:t>
            </a:r>
            <a:r>
              <a:rPr dirty="0" sz="1200" spc="10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parceria</a:t>
            </a:r>
            <a:r>
              <a:rPr dirty="0" sz="1200" spc="10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com</a:t>
            </a:r>
            <a:r>
              <a:rPr dirty="0" sz="1200" spc="10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</a:t>
            </a:r>
            <a:r>
              <a:rPr dirty="0" sz="1200" spc="8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CAI,</a:t>
            </a:r>
            <a:r>
              <a:rPr dirty="0" sz="1200" spc="8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Comitê</a:t>
            </a:r>
            <a:r>
              <a:rPr dirty="0" sz="1200" spc="10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10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Análise</a:t>
            </a:r>
            <a:r>
              <a:rPr dirty="0" sz="1200" spc="105">
                <a:latin typeface="Calibri"/>
                <a:cs typeface="Calibri"/>
              </a:rPr>
              <a:t> </a:t>
            </a:r>
            <a:r>
              <a:rPr dirty="0" sz="1200" spc="-25">
                <a:latin typeface="Calibri"/>
                <a:cs typeface="Calibri"/>
              </a:rPr>
              <a:t>de </a:t>
            </a:r>
            <a:r>
              <a:rPr dirty="0" sz="1200" spc="-10">
                <a:latin typeface="Calibri"/>
                <a:cs typeface="Calibri"/>
              </a:rPr>
              <a:t>Informações,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ou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órgão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que venha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</a:t>
            </a:r>
            <a:r>
              <a:rPr dirty="0" sz="1200" spc="-10">
                <a:latin typeface="Calibri"/>
                <a:cs typeface="Calibri"/>
              </a:rPr>
              <a:t> substituí-</a:t>
            </a:r>
            <a:r>
              <a:rPr dirty="0" sz="1200" spc="-25">
                <a:latin typeface="Calibri"/>
                <a:cs typeface="Calibri"/>
              </a:rPr>
              <a:t>lo.</a:t>
            </a:r>
            <a:endParaRPr sz="1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868551" y="403911"/>
            <a:ext cx="2609850" cy="729615"/>
          </a:xfrm>
          <a:prstGeom prst="rect">
            <a:avLst/>
          </a:prstGeom>
        </p:spPr>
        <p:txBody>
          <a:bodyPr wrap="square" lIns="0" tIns="3429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70"/>
              </a:spcBef>
            </a:pPr>
            <a:r>
              <a:rPr dirty="0" sz="1400" spc="-10" b="1">
                <a:latin typeface="Calibri"/>
                <a:cs typeface="Calibri"/>
              </a:rPr>
              <a:t>Estado </a:t>
            </a:r>
            <a:r>
              <a:rPr dirty="0" sz="1400" b="1">
                <a:latin typeface="Calibri"/>
                <a:cs typeface="Calibri"/>
              </a:rPr>
              <a:t>do</a:t>
            </a:r>
            <a:r>
              <a:rPr dirty="0" sz="1400" spc="-2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Rio</a:t>
            </a:r>
            <a:r>
              <a:rPr dirty="0" sz="1400" spc="-2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de</a:t>
            </a:r>
            <a:r>
              <a:rPr dirty="0" sz="1400" spc="-10" b="1">
                <a:latin typeface="Calibri"/>
                <a:cs typeface="Calibri"/>
              </a:rPr>
              <a:t> Janeiro</a:t>
            </a:r>
            <a:endParaRPr sz="1400">
              <a:latin typeface="Calibri"/>
              <a:cs typeface="Calibri"/>
            </a:endParaRPr>
          </a:p>
          <a:p>
            <a:pPr marL="12700" marR="5080">
              <a:lnSpc>
                <a:spcPct val="110000"/>
              </a:lnSpc>
            </a:pPr>
            <a:r>
              <a:rPr dirty="0" sz="1400" spc="-10" b="1">
                <a:latin typeface="Calibri"/>
                <a:cs typeface="Calibri"/>
              </a:rPr>
              <a:t>Prefeitura</a:t>
            </a:r>
            <a:r>
              <a:rPr dirty="0" sz="1400" spc="-20" b="1">
                <a:latin typeface="Calibri"/>
                <a:cs typeface="Calibri"/>
              </a:rPr>
              <a:t> </a:t>
            </a:r>
            <a:r>
              <a:rPr dirty="0" sz="1400" spc="-10" b="1">
                <a:latin typeface="Calibri"/>
                <a:cs typeface="Calibri"/>
              </a:rPr>
              <a:t>Municipal</a:t>
            </a:r>
            <a:r>
              <a:rPr dirty="0" sz="1400" spc="-1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de</a:t>
            </a:r>
            <a:r>
              <a:rPr dirty="0" sz="1400" spc="-20" b="1">
                <a:latin typeface="Calibri"/>
                <a:cs typeface="Calibri"/>
              </a:rPr>
              <a:t> </a:t>
            </a:r>
            <a:r>
              <a:rPr dirty="0" sz="1400" spc="-10" b="1">
                <a:latin typeface="Calibri"/>
                <a:cs typeface="Calibri"/>
              </a:rPr>
              <a:t>Seropédica Gabinete</a:t>
            </a:r>
            <a:r>
              <a:rPr dirty="0" sz="1400" spc="-1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do</a:t>
            </a:r>
            <a:r>
              <a:rPr dirty="0" sz="1400" spc="-15" b="1">
                <a:latin typeface="Calibri"/>
                <a:cs typeface="Calibri"/>
              </a:rPr>
              <a:t> </a:t>
            </a:r>
            <a:r>
              <a:rPr dirty="0" sz="1400" spc="-10" b="1">
                <a:latin typeface="Calibri"/>
                <a:cs typeface="Calibri"/>
              </a:rPr>
              <a:t>Prefeito</a:t>
            </a:r>
            <a:endParaRPr sz="1400">
              <a:latin typeface="Calibri"/>
              <a:cs typeface="Calibri"/>
            </a:endParaRPr>
          </a:p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97205" y="218439"/>
            <a:ext cx="1165225" cy="1012190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137784" y="458469"/>
            <a:ext cx="2136774" cy="727709"/>
          </a:xfrm>
          <a:prstGeom prst="rect">
            <a:avLst/>
          </a:prstGeom>
        </p:spPr>
      </p:pic>
      <p:sp>
        <p:nvSpPr>
          <p:cNvPr id="5" name="object 5" descr=""/>
          <p:cNvSpPr txBox="1"/>
          <p:nvPr/>
        </p:nvSpPr>
        <p:spPr>
          <a:xfrm>
            <a:off x="1066596" y="1585087"/>
            <a:ext cx="5389880" cy="471487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algn="just" marL="12700" marR="8255">
              <a:lnSpc>
                <a:spcPct val="108300"/>
              </a:lnSpc>
              <a:spcBef>
                <a:spcPts val="125"/>
              </a:spcBef>
            </a:pPr>
            <a:r>
              <a:rPr dirty="0" sz="1200" b="1">
                <a:latin typeface="Calibri"/>
                <a:cs typeface="Calibri"/>
              </a:rPr>
              <a:t>Art.</a:t>
            </a:r>
            <a:r>
              <a:rPr dirty="0" sz="1200" spc="80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8º</a:t>
            </a:r>
            <a:r>
              <a:rPr dirty="0" sz="1200" spc="105" b="1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</a:t>
            </a:r>
            <a:r>
              <a:rPr dirty="0" sz="1200" spc="114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identidade</a:t>
            </a:r>
            <a:r>
              <a:rPr dirty="0" sz="1200" spc="9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</a:t>
            </a:r>
            <a:r>
              <a:rPr dirty="0" sz="1200" spc="10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as</a:t>
            </a:r>
            <a:r>
              <a:rPr dirty="0" sz="1200" spc="10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informações</a:t>
            </a:r>
            <a:r>
              <a:rPr dirty="0" sz="1200" spc="10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9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contato</a:t>
            </a:r>
            <a:r>
              <a:rPr dirty="0" sz="1200" spc="8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do</a:t>
            </a:r>
            <a:r>
              <a:rPr dirty="0" sz="1200" spc="8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encarregado</a:t>
            </a:r>
            <a:r>
              <a:rPr dirty="0" sz="1200" spc="10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10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tratamento</a:t>
            </a:r>
            <a:r>
              <a:rPr dirty="0" sz="1200" spc="80">
                <a:latin typeface="Calibri"/>
                <a:cs typeface="Calibri"/>
              </a:rPr>
              <a:t> </a:t>
            </a:r>
            <a:r>
              <a:rPr dirty="0" sz="1200" spc="-25">
                <a:latin typeface="Calibri"/>
                <a:cs typeface="Calibri"/>
              </a:rPr>
              <a:t>de </a:t>
            </a:r>
            <a:r>
              <a:rPr dirty="0" sz="1200">
                <a:latin typeface="Calibri"/>
                <a:cs typeface="Calibri"/>
              </a:rPr>
              <a:t>dados</a:t>
            </a:r>
            <a:r>
              <a:rPr dirty="0" sz="1200" spc="17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devem</a:t>
            </a:r>
            <a:r>
              <a:rPr dirty="0" sz="1200" spc="17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ser</a:t>
            </a:r>
            <a:r>
              <a:rPr dirty="0" sz="1200" spc="15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divulgadas</a:t>
            </a:r>
            <a:r>
              <a:rPr dirty="0" sz="1200" spc="17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publicamente,</a:t>
            </a:r>
            <a:r>
              <a:rPr dirty="0" sz="1200" spc="15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16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forma</a:t>
            </a:r>
            <a:r>
              <a:rPr dirty="0" sz="1200" spc="16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clara</a:t>
            </a:r>
            <a:r>
              <a:rPr dirty="0" sz="1200" spc="16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</a:t>
            </a:r>
            <a:r>
              <a:rPr dirty="0" sz="1200" spc="16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objetiva,</a:t>
            </a:r>
            <a:r>
              <a:rPr dirty="0" sz="1200" spc="16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no</a:t>
            </a:r>
            <a:r>
              <a:rPr dirty="0" sz="1200" spc="15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Portal</a:t>
            </a:r>
            <a:r>
              <a:rPr dirty="0" sz="1200" spc="150">
                <a:latin typeface="Calibri"/>
                <a:cs typeface="Calibri"/>
              </a:rPr>
              <a:t> </a:t>
            </a:r>
            <a:r>
              <a:rPr dirty="0" sz="1200" spc="-25">
                <a:latin typeface="Calibri"/>
                <a:cs typeface="Calibri"/>
              </a:rPr>
              <a:t>da </a:t>
            </a:r>
            <a:r>
              <a:rPr dirty="0" sz="1200" spc="-20">
                <a:latin typeface="Calibri"/>
                <a:cs typeface="Calibri"/>
              </a:rPr>
              <a:t>Transparência,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em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seção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específica </a:t>
            </a:r>
            <a:r>
              <a:rPr dirty="0" sz="1200">
                <a:latin typeface="Calibri"/>
                <a:cs typeface="Calibri"/>
              </a:rPr>
              <a:t>sobre</a:t>
            </a:r>
            <a:r>
              <a:rPr dirty="0" sz="1200" spc="-10">
                <a:latin typeface="Calibri"/>
                <a:cs typeface="Calibri"/>
              </a:rPr>
              <a:t> tratamento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dados </a:t>
            </a:r>
            <a:r>
              <a:rPr dirty="0" sz="1200" spc="-10">
                <a:latin typeface="Calibri"/>
                <a:cs typeface="Calibri"/>
              </a:rPr>
              <a:t>pessoais.</a:t>
            </a: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70"/>
              </a:spcBef>
            </a:pPr>
            <a:endParaRPr sz="1200">
              <a:latin typeface="Calibri"/>
              <a:cs typeface="Calibri"/>
            </a:endParaRPr>
          </a:p>
          <a:p>
            <a:pPr algn="just" marL="12700" marR="8890">
              <a:lnSpc>
                <a:spcPct val="109200"/>
              </a:lnSpc>
              <a:spcBef>
                <a:spcPts val="5"/>
              </a:spcBef>
            </a:pPr>
            <a:r>
              <a:rPr dirty="0" sz="1200" b="1">
                <a:latin typeface="Calibri"/>
                <a:cs typeface="Calibri"/>
              </a:rPr>
              <a:t>§</a:t>
            </a:r>
            <a:r>
              <a:rPr dirty="0" sz="1200" spc="-5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1º</a:t>
            </a:r>
            <a:r>
              <a:rPr dirty="0" sz="1200" spc="10" b="1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Controlador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do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tratamento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 dados pessoais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é o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Poder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Executivo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Municipal,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 spc="-50">
                <a:latin typeface="Calibri"/>
                <a:cs typeface="Calibri"/>
              </a:rPr>
              <a:t>e </a:t>
            </a:r>
            <a:r>
              <a:rPr dirty="0" sz="1200">
                <a:latin typeface="Calibri"/>
                <a:cs typeface="Calibri"/>
              </a:rPr>
              <a:t>cada</a:t>
            </a:r>
            <a:r>
              <a:rPr dirty="0" sz="1200" spc="2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unidade</a:t>
            </a:r>
            <a:r>
              <a:rPr dirty="0" sz="1200" spc="2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</a:t>
            </a:r>
            <a:r>
              <a:rPr dirty="0" sz="1200" spc="2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Administração</a:t>
            </a:r>
            <a:r>
              <a:rPr dirty="0" sz="1200" spc="204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Pública</a:t>
            </a:r>
            <a:r>
              <a:rPr dirty="0" sz="1200" spc="2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Direta</a:t>
            </a:r>
            <a:r>
              <a:rPr dirty="0" sz="1200" spc="2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</a:t>
            </a:r>
            <a:r>
              <a:rPr dirty="0" sz="1200" spc="2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indireta</a:t>
            </a:r>
            <a:r>
              <a:rPr dirty="0" sz="1200" spc="2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Municipal</a:t>
            </a:r>
            <a:r>
              <a:rPr dirty="0" sz="1200" spc="204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também</a:t>
            </a:r>
            <a:r>
              <a:rPr dirty="0" sz="1200" spc="2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é</a:t>
            </a:r>
            <a:r>
              <a:rPr dirty="0" sz="1200" spc="215">
                <a:latin typeface="Calibri"/>
                <a:cs typeface="Calibri"/>
              </a:rPr>
              <a:t> </a:t>
            </a:r>
            <a:r>
              <a:rPr dirty="0" sz="1200" spc="-25">
                <a:latin typeface="Calibri"/>
                <a:cs typeface="Calibri"/>
              </a:rPr>
              <a:t>um </a:t>
            </a:r>
            <a:r>
              <a:rPr dirty="0" sz="1200" spc="-20">
                <a:latin typeface="Calibri"/>
                <a:cs typeface="Calibri"/>
              </a:rPr>
              <a:t>Controlador, </a:t>
            </a:r>
            <a:r>
              <a:rPr dirty="0" sz="1200">
                <a:latin typeface="Calibri"/>
                <a:cs typeface="Calibri"/>
              </a:rPr>
              <a:t>para os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fins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do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disposto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na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Legislação</a:t>
            </a:r>
            <a:r>
              <a:rPr dirty="0" sz="1200" spc="-10">
                <a:latin typeface="Calibri"/>
                <a:cs typeface="Calibri"/>
              </a:rPr>
              <a:t> Federal.</a:t>
            </a: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85"/>
              </a:spcBef>
            </a:pPr>
            <a:endParaRPr sz="1200">
              <a:latin typeface="Calibri"/>
              <a:cs typeface="Calibri"/>
            </a:endParaRPr>
          </a:p>
          <a:p>
            <a:pPr algn="just" marL="12700" marR="5080">
              <a:lnSpc>
                <a:spcPct val="108400"/>
              </a:lnSpc>
            </a:pPr>
            <a:r>
              <a:rPr dirty="0" sz="1200" b="1">
                <a:latin typeface="Calibri"/>
                <a:cs typeface="Calibri"/>
              </a:rPr>
              <a:t>§</a:t>
            </a:r>
            <a:r>
              <a:rPr dirty="0" sz="1200" spc="190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2º</a:t>
            </a:r>
            <a:r>
              <a:rPr dirty="0" sz="1200" spc="195" b="1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Os</a:t>
            </a:r>
            <a:r>
              <a:rPr dirty="0" sz="1200" spc="19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Operadores</a:t>
            </a:r>
            <a:r>
              <a:rPr dirty="0" sz="1200" spc="20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tratamento</a:t>
            </a:r>
            <a:r>
              <a:rPr dirty="0" sz="1200" spc="19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19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dados</a:t>
            </a:r>
            <a:r>
              <a:rPr dirty="0" sz="1200" spc="19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pessoais</a:t>
            </a:r>
            <a:r>
              <a:rPr dirty="0" sz="1200" spc="19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das</a:t>
            </a:r>
            <a:r>
              <a:rPr dirty="0" sz="1200" spc="20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unidades</a:t>
            </a:r>
            <a:r>
              <a:rPr dirty="0" sz="1200" spc="20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serão</a:t>
            </a:r>
            <a:r>
              <a:rPr dirty="0" sz="1200" spc="18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as</a:t>
            </a:r>
            <a:r>
              <a:rPr dirty="0" sz="1200" spc="20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pessoas </a:t>
            </a:r>
            <a:r>
              <a:rPr dirty="0" sz="1200">
                <a:latin typeface="Calibri"/>
                <a:cs typeface="Calibri"/>
              </a:rPr>
              <a:t>jurídicas</a:t>
            </a:r>
            <a:r>
              <a:rPr dirty="0" sz="1200" spc="9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ou</a:t>
            </a:r>
            <a:r>
              <a:rPr dirty="0" sz="1200" spc="7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físicas</a:t>
            </a:r>
            <a:r>
              <a:rPr dirty="0" sz="1200" spc="9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contratadas,</a:t>
            </a:r>
            <a:r>
              <a:rPr dirty="0" sz="1200" spc="7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com</a:t>
            </a:r>
            <a:r>
              <a:rPr dirty="0" sz="1200" spc="9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</a:t>
            </a:r>
            <a:r>
              <a:rPr dirty="0" sz="1200" spc="8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finalidade</a:t>
            </a:r>
            <a:r>
              <a:rPr dirty="0" sz="1200" spc="1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9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tratar</a:t>
            </a:r>
            <a:r>
              <a:rPr dirty="0" sz="1200" spc="7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dados</a:t>
            </a:r>
            <a:r>
              <a:rPr dirty="0" sz="1200" spc="9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pessoais,</a:t>
            </a:r>
            <a:r>
              <a:rPr dirty="0" sz="1200" spc="7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conforme disposto</a:t>
            </a:r>
            <a:r>
              <a:rPr dirty="0" sz="1200" spc="-5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na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Legislação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Federal.</a:t>
            </a: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70"/>
              </a:spcBef>
            </a:pPr>
            <a:endParaRPr sz="1200">
              <a:latin typeface="Calibri"/>
              <a:cs typeface="Calibri"/>
            </a:endParaRPr>
          </a:p>
          <a:p>
            <a:pPr algn="just" marL="12700" marR="5715">
              <a:lnSpc>
                <a:spcPct val="109500"/>
              </a:lnSpc>
            </a:pPr>
            <a:r>
              <a:rPr dirty="0" sz="1200" b="1">
                <a:latin typeface="Calibri"/>
                <a:cs typeface="Calibri"/>
              </a:rPr>
              <a:t>§</a:t>
            </a:r>
            <a:r>
              <a:rPr dirty="0" sz="1200" spc="200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3º</a:t>
            </a:r>
            <a:r>
              <a:rPr dirty="0" sz="1200" spc="210" b="1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</a:t>
            </a:r>
            <a:r>
              <a:rPr dirty="0" sz="1200" spc="19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encarregado</a:t>
            </a:r>
            <a:r>
              <a:rPr dirty="0" sz="1200" spc="19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20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tratamento</a:t>
            </a:r>
            <a:r>
              <a:rPr dirty="0" sz="1200" spc="19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20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dados</a:t>
            </a:r>
            <a:r>
              <a:rPr dirty="0" sz="1200" spc="204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será</a:t>
            </a:r>
            <a:r>
              <a:rPr dirty="0" sz="1200" spc="20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designado</a:t>
            </a:r>
            <a:r>
              <a:rPr dirty="0" sz="1200" spc="19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pelo</a:t>
            </a:r>
            <a:r>
              <a:rPr dirty="0" sz="1200" spc="19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Chefe</a:t>
            </a:r>
            <a:r>
              <a:rPr dirty="0" sz="1200" spc="20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do</a:t>
            </a:r>
            <a:r>
              <a:rPr dirty="0" sz="1200" spc="21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Poder </a:t>
            </a:r>
            <a:r>
              <a:rPr dirty="0" sz="1200">
                <a:latin typeface="Calibri"/>
                <a:cs typeface="Calibri"/>
              </a:rPr>
              <a:t>Executivo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Municipal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em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até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30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(trinta)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dias a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contar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publicação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desse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decreto,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 spc="-20">
                <a:latin typeface="Calibri"/>
                <a:cs typeface="Calibri"/>
              </a:rPr>
              <a:t>para </a:t>
            </a:r>
            <a:r>
              <a:rPr dirty="0" sz="1200">
                <a:latin typeface="Calibri"/>
                <a:cs typeface="Calibri"/>
              </a:rPr>
              <a:t>os</a:t>
            </a:r>
            <a:r>
              <a:rPr dirty="0" sz="1200" spc="3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fins</a:t>
            </a:r>
            <a:r>
              <a:rPr dirty="0" sz="1200" spc="3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do</a:t>
            </a:r>
            <a:r>
              <a:rPr dirty="0" sz="1200" spc="30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disposto</a:t>
            </a:r>
            <a:r>
              <a:rPr dirty="0" sz="1200" spc="3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na</a:t>
            </a:r>
            <a:r>
              <a:rPr dirty="0" sz="1200" spc="3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legislação</a:t>
            </a:r>
            <a:r>
              <a:rPr dirty="0" sz="1200" spc="3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federal</a:t>
            </a:r>
            <a:r>
              <a:rPr dirty="0" sz="1200" spc="30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ou</a:t>
            </a:r>
            <a:r>
              <a:rPr dirty="0" sz="1200" spc="30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quem</a:t>
            </a:r>
            <a:r>
              <a:rPr dirty="0" sz="1200" spc="3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</a:t>
            </a:r>
            <a:r>
              <a:rPr dirty="0" sz="1200" spc="3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vier</a:t>
            </a:r>
            <a:r>
              <a:rPr dirty="0" sz="1200" spc="30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</a:t>
            </a:r>
            <a:r>
              <a:rPr dirty="0" sz="1200" spc="3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substituir,</a:t>
            </a:r>
            <a:r>
              <a:rPr dirty="0" sz="1200" spc="3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nos</a:t>
            </a:r>
            <a:r>
              <a:rPr dirty="0" sz="1200" spc="325">
                <a:latin typeface="Calibri"/>
                <a:cs typeface="Calibri"/>
              </a:rPr>
              <a:t> </a:t>
            </a:r>
            <a:r>
              <a:rPr dirty="0" sz="1200" spc="-20">
                <a:latin typeface="Calibri"/>
                <a:cs typeface="Calibri"/>
              </a:rPr>
              <a:t>seus </a:t>
            </a:r>
            <a:r>
              <a:rPr dirty="0" sz="1200" spc="-10">
                <a:latin typeface="Calibri"/>
                <a:cs typeface="Calibri"/>
              </a:rPr>
              <a:t>impedimentos.</a:t>
            </a: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80"/>
              </a:spcBef>
            </a:pPr>
            <a:endParaRPr sz="1200">
              <a:latin typeface="Calibri"/>
              <a:cs typeface="Calibri"/>
            </a:endParaRPr>
          </a:p>
          <a:p>
            <a:pPr algn="just" marL="12700">
              <a:lnSpc>
                <a:spcPct val="100000"/>
              </a:lnSpc>
            </a:pPr>
            <a:r>
              <a:rPr dirty="0" sz="1200" b="1">
                <a:latin typeface="Calibri"/>
                <a:cs typeface="Calibri"/>
              </a:rPr>
              <a:t>Art.</a:t>
            </a:r>
            <a:r>
              <a:rPr dirty="0" sz="1200" spc="-20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9º </a:t>
            </a:r>
            <a:r>
              <a:rPr dirty="0" sz="1200">
                <a:latin typeface="Calibri"/>
                <a:cs typeface="Calibri"/>
              </a:rPr>
              <a:t>São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atribuições</a:t>
            </a:r>
            <a:r>
              <a:rPr dirty="0" sz="1200">
                <a:latin typeface="Calibri"/>
                <a:cs typeface="Calibri"/>
              </a:rPr>
              <a:t> do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encarregado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tratamento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 </a:t>
            </a:r>
            <a:r>
              <a:rPr dirty="0" sz="1200" spc="-10">
                <a:latin typeface="Calibri"/>
                <a:cs typeface="Calibri"/>
              </a:rPr>
              <a:t>dados:</a:t>
            </a:r>
            <a:endParaRPr sz="1200">
              <a:latin typeface="Calibri"/>
              <a:cs typeface="Calibri"/>
            </a:endParaRPr>
          </a:p>
          <a:p>
            <a:pPr marL="469900" marR="6985" indent="-305435">
              <a:lnSpc>
                <a:spcPct val="101699"/>
              </a:lnSpc>
              <a:spcBef>
                <a:spcPts val="940"/>
              </a:spcBef>
              <a:buAutoNum type="romanUcPeriod"/>
              <a:tabLst>
                <a:tab pos="469900" algn="l"/>
              </a:tabLst>
            </a:pPr>
            <a:r>
              <a:rPr dirty="0" sz="1200">
                <a:latin typeface="Calibri"/>
                <a:cs typeface="Calibri"/>
              </a:rPr>
              <a:t>aceitar</a:t>
            </a:r>
            <a:r>
              <a:rPr dirty="0" sz="1200" spc="1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reclamações</a:t>
            </a:r>
            <a:r>
              <a:rPr dirty="0" sz="1200" spc="1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</a:t>
            </a:r>
            <a:r>
              <a:rPr dirty="0" sz="1200" spc="1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comunicações</a:t>
            </a:r>
            <a:r>
              <a:rPr dirty="0" sz="1200" spc="1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dos</a:t>
            </a:r>
            <a:r>
              <a:rPr dirty="0" sz="1200" spc="1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titulares,</a:t>
            </a:r>
            <a:r>
              <a:rPr dirty="0" sz="1200" spc="1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prestar</a:t>
            </a:r>
            <a:r>
              <a:rPr dirty="0" sz="1200" spc="1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esclarecimentos</a:t>
            </a:r>
            <a:r>
              <a:rPr dirty="0" sz="1200" spc="130">
                <a:latin typeface="Calibri"/>
                <a:cs typeface="Calibri"/>
              </a:rPr>
              <a:t> </a:t>
            </a:r>
            <a:r>
              <a:rPr dirty="0" sz="1200" spc="-50">
                <a:latin typeface="Calibri"/>
                <a:cs typeface="Calibri"/>
              </a:rPr>
              <a:t>e </a:t>
            </a:r>
            <a:r>
              <a:rPr dirty="0" sz="1200">
                <a:latin typeface="Calibri"/>
                <a:cs typeface="Calibri"/>
              </a:rPr>
              <a:t>adotar</a:t>
            </a:r>
            <a:r>
              <a:rPr dirty="0" sz="1200" spc="-5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providências;</a:t>
            </a: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220"/>
              </a:spcBef>
              <a:buFont typeface="Calibri"/>
              <a:buAutoNum type="romanUcPeriod"/>
            </a:pPr>
            <a:endParaRPr sz="1200">
              <a:latin typeface="Calibri"/>
              <a:cs typeface="Calibri"/>
            </a:endParaRPr>
          </a:p>
          <a:p>
            <a:pPr marL="469900" indent="-344170">
              <a:lnSpc>
                <a:spcPct val="100000"/>
              </a:lnSpc>
              <a:spcBef>
                <a:spcPts val="5"/>
              </a:spcBef>
              <a:buAutoNum type="romanUcPeriod"/>
              <a:tabLst>
                <a:tab pos="469900" algn="l"/>
              </a:tabLst>
            </a:pPr>
            <a:r>
              <a:rPr dirty="0" sz="1200" spc="-10">
                <a:latin typeface="Calibri"/>
                <a:cs typeface="Calibri"/>
              </a:rPr>
              <a:t>receber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comunicações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autoridade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nacional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adotar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providências;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142796" y="6481317"/>
            <a:ext cx="17970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20">
                <a:latin typeface="Calibri"/>
                <a:cs typeface="Calibri"/>
              </a:rPr>
              <a:t>III.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524127" y="6481317"/>
            <a:ext cx="4927600" cy="589915"/>
          </a:xfrm>
          <a:prstGeom prst="rect">
            <a:avLst/>
          </a:prstGeom>
        </p:spPr>
        <p:txBody>
          <a:bodyPr wrap="square" lIns="0" tIns="4445" rIns="0" bIns="0" rtlCol="0" vert="horz">
            <a:spAutoFit/>
          </a:bodyPr>
          <a:lstStyle/>
          <a:p>
            <a:pPr algn="just" marL="12700" marR="5080">
              <a:lnSpc>
                <a:spcPct val="104299"/>
              </a:lnSpc>
              <a:spcBef>
                <a:spcPts val="35"/>
              </a:spcBef>
            </a:pPr>
            <a:r>
              <a:rPr dirty="0" sz="1200">
                <a:latin typeface="Calibri"/>
                <a:cs typeface="Calibri"/>
              </a:rPr>
              <a:t>orientar</a:t>
            </a:r>
            <a:r>
              <a:rPr dirty="0" sz="1200" spc="16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os</a:t>
            </a:r>
            <a:r>
              <a:rPr dirty="0" sz="1200" spc="15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funcionários</a:t>
            </a:r>
            <a:r>
              <a:rPr dirty="0" sz="1200" spc="16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</a:t>
            </a:r>
            <a:r>
              <a:rPr dirty="0" sz="1200" spc="1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os</a:t>
            </a:r>
            <a:r>
              <a:rPr dirty="0" sz="1200" spc="16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contratados</a:t>
            </a:r>
            <a:r>
              <a:rPr dirty="0" sz="1200" spc="15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</a:t>
            </a:r>
            <a:r>
              <a:rPr dirty="0" sz="1200" spc="15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Administração</a:t>
            </a:r>
            <a:r>
              <a:rPr dirty="0" sz="1200" spc="1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Pública</a:t>
            </a:r>
            <a:r>
              <a:rPr dirty="0" sz="1200" spc="15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Direta</a:t>
            </a:r>
            <a:r>
              <a:rPr dirty="0" sz="1200" spc="145">
                <a:latin typeface="Calibri"/>
                <a:cs typeface="Calibri"/>
              </a:rPr>
              <a:t> </a:t>
            </a:r>
            <a:r>
              <a:rPr dirty="0" sz="1200" spc="-50">
                <a:latin typeface="Calibri"/>
                <a:cs typeface="Calibri"/>
              </a:rPr>
              <a:t>e </a:t>
            </a:r>
            <a:r>
              <a:rPr dirty="0" sz="1200" spc="-20">
                <a:latin typeface="Calibri"/>
                <a:cs typeface="Calibri"/>
              </a:rPr>
              <a:t>indireta</a:t>
            </a:r>
            <a:r>
              <a:rPr dirty="0" sz="1200" spc="-5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respeito</a:t>
            </a:r>
            <a:r>
              <a:rPr dirty="0" sz="1200" spc="-5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das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práticas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 spc="-20">
                <a:latin typeface="Calibri"/>
                <a:cs typeface="Calibri"/>
              </a:rPr>
              <a:t>serem</a:t>
            </a:r>
            <a:r>
              <a:rPr dirty="0" sz="1200" spc="-5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tomadas</a:t>
            </a:r>
            <a:r>
              <a:rPr dirty="0" sz="1200" spc="-30">
                <a:latin typeface="Calibri"/>
                <a:cs typeface="Calibri"/>
              </a:rPr>
              <a:t> em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 spc="-20">
                <a:latin typeface="Calibri"/>
                <a:cs typeface="Calibri"/>
              </a:rPr>
              <a:t>relação</a:t>
            </a:r>
            <a:r>
              <a:rPr dirty="0" sz="1200" spc="-5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à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proteção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de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dados pessoais;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130604" y="7265034"/>
            <a:ext cx="5321935" cy="1558925"/>
          </a:xfrm>
          <a:prstGeom prst="rect">
            <a:avLst/>
          </a:prstGeom>
        </p:spPr>
        <p:txBody>
          <a:bodyPr wrap="square" lIns="0" tIns="6350" rIns="0" bIns="0" rtlCol="0" vert="horz">
            <a:spAutoFit/>
          </a:bodyPr>
          <a:lstStyle/>
          <a:p>
            <a:pPr algn="just" marL="405765" marR="5715" indent="-393700">
              <a:lnSpc>
                <a:spcPct val="103299"/>
              </a:lnSpc>
              <a:spcBef>
                <a:spcPts val="50"/>
              </a:spcBef>
              <a:buAutoNum type="romanUcPeriod" startAt="4"/>
              <a:tabLst>
                <a:tab pos="405765" algn="l"/>
                <a:tab pos="407670" algn="l"/>
              </a:tabLst>
            </a:pPr>
            <a:r>
              <a:rPr dirty="0" sz="1200">
                <a:latin typeface="Calibri"/>
                <a:cs typeface="Calibri"/>
              </a:rPr>
              <a:t>	editar </a:t>
            </a:r>
            <a:r>
              <a:rPr dirty="0" sz="1200" spc="-10">
                <a:latin typeface="Calibri"/>
                <a:cs typeface="Calibri"/>
              </a:rPr>
              <a:t>diretrizes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para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</a:t>
            </a:r>
            <a:r>
              <a:rPr dirty="0" sz="1200" spc="-10">
                <a:latin typeface="Calibri"/>
                <a:cs typeface="Calibri"/>
              </a:rPr>
              <a:t> elaboração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dos planos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adequação,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conforme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inciso </a:t>
            </a:r>
            <a:r>
              <a:rPr dirty="0" sz="1200">
                <a:latin typeface="Calibri"/>
                <a:cs typeface="Calibri"/>
              </a:rPr>
              <a:t>III,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do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art.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7º,</a:t>
            </a:r>
            <a:r>
              <a:rPr dirty="0" sz="1200" spc="-10">
                <a:latin typeface="Calibri"/>
                <a:cs typeface="Calibri"/>
              </a:rPr>
              <a:t> deste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Decreto;</a:t>
            </a:r>
            <a:endParaRPr sz="1200">
              <a:latin typeface="Calibri"/>
              <a:cs typeface="Calibri"/>
            </a:endParaRPr>
          </a:p>
          <a:p>
            <a:pPr algn="just" marL="405765" marR="5080" indent="-353695">
              <a:lnSpc>
                <a:spcPct val="104200"/>
              </a:lnSpc>
              <a:spcBef>
                <a:spcPts val="15"/>
              </a:spcBef>
              <a:buAutoNum type="romanUcPeriod" startAt="4"/>
              <a:tabLst>
                <a:tab pos="405765" algn="l"/>
                <a:tab pos="408305" algn="l"/>
              </a:tabLst>
            </a:pPr>
            <a:r>
              <a:rPr dirty="0" sz="1200">
                <a:latin typeface="Calibri"/>
                <a:cs typeface="Calibri"/>
              </a:rPr>
              <a:t>	determinar</a:t>
            </a:r>
            <a:r>
              <a:rPr dirty="0" sz="1200" spc="114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</a:t>
            </a:r>
            <a:r>
              <a:rPr dirty="0" sz="1200" spc="1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órgãos</a:t>
            </a:r>
            <a:r>
              <a:rPr dirty="0" sz="1200" spc="114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</a:t>
            </a:r>
            <a:r>
              <a:rPr dirty="0" sz="1200" spc="1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Prefeitura</a:t>
            </a:r>
            <a:r>
              <a:rPr dirty="0" sz="1200" spc="1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Municipal</a:t>
            </a:r>
            <a:r>
              <a:rPr dirty="0" sz="1200" spc="10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15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SEROPÉDICA</a:t>
            </a:r>
            <a:r>
              <a:rPr dirty="0" sz="1200" spc="1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</a:t>
            </a:r>
            <a:r>
              <a:rPr dirty="0" sz="1200" spc="10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realização</a:t>
            </a:r>
            <a:r>
              <a:rPr dirty="0" sz="1200" spc="120">
                <a:latin typeface="Calibri"/>
                <a:cs typeface="Calibri"/>
              </a:rPr>
              <a:t> </a:t>
            </a:r>
            <a:r>
              <a:rPr dirty="0" sz="1200" spc="-25">
                <a:latin typeface="Calibri"/>
                <a:cs typeface="Calibri"/>
              </a:rPr>
              <a:t>de </a:t>
            </a:r>
            <a:r>
              <a:rPr dirty="0" sz="1200">
                <a:latin typeface="Calibri"/>
                <a:cs typeface="Calibri"/>
              </a:rPr>
              <a:t>estudos</a:t>
            </a:r>
            <a:r>
              <a:rPr dirty="0" sz="1200" spc="1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técnicos</a:t>
            </a:r>
            <a:r>
              <a:rPr dirty="0" sz="1200" spc="15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para</a:t>
            </a:r>
            <a:r>
              <a:rPr dirty="0" sz="1200" spc="1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elaboração</a:t>
            </a:r>
            <a:r>
              <a:rPr dirty="0" sz="1200" spc="15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das</a:t>
            </a:r>
            <a:r>
              <a:rPr dirty="0" sz="1200" spc="15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diretrizes</a:t>
            </a:r>
            <a:r>
              <a:rPr dirty="0" sz="1200" spc="15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previstas</a:t>
            </a:r>
            <a:r>
              <a:rPr dirty="0" sz="1200" spc="15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no</a:t>
            </a:r>
            <a:r>
              <a:rPr dirty="0" sz="1200" spc="15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inciso</a:t>
            </a:r>
            <a:r>
              <a:rPr dirty="0" sz="1200" spc="1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IV,</a:t>
            </a:r>
            <a:r>
              <a:rPr dirty="0" sz="1200" spc="15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deste artigo;</a:t>
            </a: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90"/>
              </a:spcBef>
              <a:buFont typeface="Calibri"/>
              <a:buAutoNum type="romanUcPeriod" startAt="4"/>
            </a:pPr>
            <a:endParaRPr sz="1200">
              <a:latin typeface="Calibri"/>
              <a:cs typeface="Calibri"/>
            </a:endParaRPr>
          </a:p>
          <a:p>
            <a:pPr algn="just" marL="405765" marR="7620" indent="-393700">
              <a:lnSpc>
                <a:spcPct val="103299"/>
              </a:lnSpc>
              <a:buAutoNum type="romanUcPeriod" startAt="4"/>
              <a:tabLst>
                <a:tab pos="405765" algn="l"/>
                <a:tab pos="407670" algn="l"/>
              </a:tabLst>
            </a:pPr>
            <a:r>
              <a:rPr dirty="0" sz="1200">
                <a:latin typeface="Calibri"/>
                <a:cs typeface="Calibri"/>
              </a:rPr>
              <a:t>	submeter</a:t>
            </a:r>
            <a:r>
              <a:rPr dirty="0" sz="1200" spc="1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ao</a:t>
            </a:r>
            <a:r>
              <a:rPr dirty="0" sz="1200" spc="1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CAI,</a:t>
            </a:r>
            <a:r>
              <a:rPr dirty="0" sz="1200" spc="1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Comitê</a:t>
            </a:r>
            <a:r>
              <a:rPr dirty="0" sz="1200" spc="15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15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Análise</a:t>
            </a:r>
            <a:r>
              <a:rPr dirty="0" sz="1200" spc="15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17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Informações,</a:t>
            </a:r>
            <a:r>
              <a:rPr dirty="0" sz="1200" spc="1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ou</a:t>
            </a:r>
            <a:r>
              <a:rPr dirty="0" sz="1200" spc="16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órgão</a:t>
            </a:r>
            <a:r>
              <a:rPr dirty="0" sz="1200" spc="16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que</a:t>
            </a:r>
            <a:r>
              <a:rPr dirty="0" sz="1200" spc="15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venha</a:t>
            </a:r>
            <a:r>
              <a:rPr dirty="0" sz="1200" spc="150">
                <a:latin typeface="Calibri"/>
                <a:cs typeface="Calibri"/>
              </a:rPr>
              <a:t> </a:t>
            </a:r>
            <a:r>
              <a:rPr dirty="0" sz="1200" spc="-50">
                <a:latin typeface="Calibri"/>
                <a:cs typeface="Calibri"/>
              </a:rPr>
              <a:t>a </a:t>
            </a:r>
            <a:r>
              <a:rPr dirty="0" sz="1200" spc="-10">
                <a:latin typeface="Calibri"/>
                <a:cs typeface="Calibri"/>
              </a:rPr>
              <a:t>substituí-</a:t>
            </a:r>
            <a:r>
              <a:rPr dirty="0" sz="1200">
                <a:latin typeface="Calibri"/>
                <a:cs typeface="Calibri"/>
              </a:rPr>
              <a:t>lo,</a:t>
            </a:r>
            <a:r>
              <a:rPr dirty="0" sz="1200" spc="-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sempre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que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julgar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necessário,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matérias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atinentes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este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Decreto;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094028" y="9018269"/>
            <a:ext cx="22860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20">
                <a:latin typeface="Calibri"/>
                <a:cs typeface="Calibri"/>
              </a:rPr>
              <a:t>VII.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524127" y="9009126"/>
            <a:ext cx="4930140" cy="59880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algn="just" marL="12700" marR="5080">
              <a:lnSpc>
                <a:spcPct val="104200"/>
              </a:lnSpc>
              <a:spcBef>
                <a:spcPts val="110"/>
              </a:spcBef>
            </a:pPr>
            <a:r>
              <a:rPr dirty="0" sz="1200">
                <a:latin typeface="Calibri"/>
                <a:cs typeface="Calibri"/>
              </a:rPr>
              <a:t>decidir</a:t>
            </a:r>
            <a:r>
              <a:rPr dirty="0" sz="1200" spc="5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sobre</a:t>
            </a:r>
            <a:r>
              <a:rPr dirty="0" sz="1200" spc="6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as</a:t>
            </a:r>
            <a:r>
              <a:rPr dirty="0" sz="1200" spc="7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sugestões</a:t>
            </a:r>
            <a:r>
              <a:rPr dirty="0" sz="1200" spc="7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formuladas</a:t>
            </a:r>
            <a:r>
              <a:rPr dirty="0" sz="1200" spc="10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pela</a:t>
            </a:r>
            <a:r>
              <a:rPr dirty="0" sz="1200" spc="6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autoridade</a:t>
            </a:r>
            <a:r>
              <a:rPr dirty="0" sz="1200" spc="6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nacional</a:t>
            </a:r>
            <a:r>
              <a:rPr dirty="0" sz="1200" spc="6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</a:t>
            </a:r>
            <a:r>
              <a:rPr dirty="0" sz="1200" spc="8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respeito</a:t>
            </a:r>
            <a:r>
              <a:rPr dirty="0" sz="1200" spc="60">
                <a:latin typeface="Calibri"/>
                <a:cs typeface="Calibri"/>
              </a:rPr>
              <a:t> </a:t>
            </a:r>
            <a:r>
              <a:rPr dirty="0" sz="1200" spc="-25">
                <a:latin typeface="Calibri"/>
                <a:cs typeface="Calibri"/>
              </a:rPr>
              <a:t>da </a:t>
            </a:r>
            <a:r>
              <a:rPr dirty="0" sz="1200" spc="-10">
                <a:latin typeface="Calibri"/>
                <a:cs typeface="Calibri"/>
              </a:rPr>
              <a:t>adoção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padrões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boas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práticas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para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tratamento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dados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pessoais,</a:t>
            </a:r>
            <a:r>
              <a:rPr dirty="0" sz="1200" spc="-45">
                <a:latin typeface="Calibri"/>
                <a:cs typeface="Calibri"/>
              </a:rPr>
              <a:t> </a:t>
            </a:r>
            <a:r>
              <a:rPr dirty="0" sz="1200" spc="-25">
                <a:latin typeface="Calibri"/>
                <a:cs typeface="Calibri"/>
              </a:rPr>
              <a:t>nos </a:t>
            </a:r>
            <a:r>
              <a:rPr dirty="0" sz="1200" spc="-10">
                <a:latin typeface="Calibri"/>
                <a:cs typeface="Calibri"/>
              </a:rPr>
              <a:t>termos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do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art.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32,</a:t>
            </a:r>
            <a:r>
              <a:rPr dirty="0" sz="1200" spc="-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Lei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Federal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nº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13.709,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 spc="-20">
                <a:latin typeface="Calibri"/>
                <a:cs typeface="Calibri"/>
              </a:rPr>
              <a:t>2018;</a:t>
            </a:r>
            <a:endParaRPr sz="1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868551" y="403911"/>
            <a:ext cx="2609850" cy="729615"/>
          </a:xfrm>
          <a:prstGeom prst="rect">
            <a:avLst/>
          </a:prstGeom>
        </p:spPr>
        <p:txBody>
          <a:bodyPr wrap="square" lIns="0" tIns="3429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70"/>
              </a:spcBef>
            </a:pPr>
            <a:r>
              <a:rPr dirty="0" sz="1400" spc="-10" b="1">
                <a:latin typeface="Calibri"/>
                <a:cs typeface="Calibri"/>
              </a:rPr>
              <a:t>Estado </a:t>
            </a:r>
            <a:r>
              <a:rPr dirty="0" sz="1400" b="1">
                <a:latin typeface="Calibri"/>
                <a:cs typeface="Calibri"/>
              </a:rPr>
              <a:t>do</a:t>
            </a:r>
            <a:r>
              <a:rPr dirty="0" sz="1400" spc="-2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Rio</a:t>
            </a:r>
            <a:r>
              <a:rPr dirty="0" sz="1400" spc="-2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de</a:t>
            </a:r>
            <a:r>
              <a:rPr dirty="0" sz="1400" spc="-10" b="1">
                <a:latin typeface="Calibri"/>
                <a:cs typeface="Calibri"/>
              </a:rPr>
              <a:t> Janeiro</a:t>
            </a:r>
            <a:endParaRPr sz="1400">
              <a:latin typeface="Calibri"/>
              <a:cs typeface="Calibri"/>
            </a:endParaRPr>
          </a:p>
          <a:p>
            <a:pPr marL="12700" marR="5080">
              <a:lnSpc>
                <a:spcPct val="110000"/>
              </a:lnSpc>
            </a:pPr>
            <a:r>
              <a:rPr dirty="0" sz="1400" spc="-10" b="1">
                <a:latin typeface="Calibri"/>
                <a:cs typeface="Calibri"/>
              </a:rPr>
              <a:t>Prefeitura</a:t>
            </a:r>
            <a:r>
              <a:rPr dirty="0" sz="1400" spc="-20" b="1">
                <a:latin typeface="Calibri"/>
                <a:cs typeface="Calibri"/>
              </a:rPr>
              <a:t> </a:t>
            </a:r>
            <a:r>
              <a:rPr dirty="0" sz="1400" spc="-10" b="1">
                <a:latin typeface="Calibri"/>
                <a:cs typeface="Calibri"/>
              </a:rPr>
              <a:t>Municipal</a:t>
            </a:r>
            <a:r>
              <a:rPr dirty="0" sz="1400" spc="-1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de</a:t>
            </a:r>
            <a:r>
              <a:rPr dirty="0" sz="1400" spc="-20" b="1">
                <a:latin typeface="Calibri"/>
                <a:cs typeface="Calibri"/>
              </a:rPr>
              <a:t> </a:t>
            </a:r>
            <a:r>
              <a:rPr dirty="0" sz="1400" spc="-10" b="1">
                <a:latin typeface="Calibri"/>
                <a:cs typeface="Calibri"/>
              </a:rPr>
              <a:t>Seropédica Gabinete</a:t>
            </a:r>
            <a:r>
              <a:rPr dirty="0" sz="1400" spc="-1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do</a:t>
            </a:r>
            <a:r>
              <a:rPr dirty="0" sz="1400" spc="-15" b="1">
                <a:latin typeface="Calibri"/>
                <a:cs typeface="Calibri"/>
              </a:rPr>
              <a:t> </a:t>
            </a:r>
            <a:r>
              <a:rPr dirty="0" sz="1400" spc="-10" b="1">
                <a:latin typeface="Calibri"/>
                <a:cs typeface="Calibri"/>
              </a:rPr>
              <a:t>Prefeito</a:t>
            </a:r>
            <a:endParaRPr sz="1400">
              <a:latin typeface="Calibri"/>
              <a:cs typeface="Calibri"/>
            </a:endParaRPr>
          </a:p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97205" y="218439"/>
            <a:ext cx="1165225" cy="1012190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137784" y="458469"/>
            <a:ext cx="2136774" cy="727709"/>
          </a:xfrm>
          <a:prstGeom prst="rect">
            <a:avLst/>
          </a:prstGeom>
        </p:spPr>
      </p:pic>
      <p:sp>
        <p:nvSpPr>
          <p:cNvPr id="5" name="object 5" descr=""/>
          <p:cNvSpPr txBox="1"/>
          <p:nvPr/>
        </p:nvSpPr>
        <p:spPr>
          <a:xfrm>
            <a:off x="1054404" y="1801494"/>
            <a:ext cx="26797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Calibri"/>
                <a:cs typeface="Calibri"/>
              </a:rPr>
              <a:t>VIII.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524127" y="1801494"/>
            <a:ext cx="4930140" cy="397510"/>
          </a:xfrm>
          <a:prstGeom prst="rect">
            <a:avLst/>
          </a:prstGeom>
        </p:spPr>
        <p:txBody>
          <a:bodyPr wrap="square" lIns="0" tIns="6350" rIns="0" bIns="0" rtlCol="0" vert="horz">
            <a:spAutoFit/>
          </a:bodyPr>
          <a:lstStyle/>
          <a:p>
            <a:pPr marL="12700" marR="5080">
              <a:lnSpc>
                <a:spcPct val="103299"/>
              </a:lnSpc>
              <a:spcBef>
                <a:spcPts val="50"/>
              </a:spcBef>
            </a:pPr>
            <a:r>
              <a:rPr dirty="0" sz="1200">
                <a:latin typeface="Calibri"/>
                <a:cs typeface="Calibri"/>
              </a:rPr>
              <a:t>providenciar</a:t>
            </a:r>
            <a:r>
              <a:rPr dirty="0" sz="1200" spc="29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</a:t>
            </a:r>
            <a:r>
              <a:rPr dirty="0" sz="1200" spc="29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publicação</a:t>
            </a:r>
            <a:r>
              <a:rPr dirty="0" sz="1200" spc="27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dos</a:t>
            </a:r>
            <a:r>
              <a:rPr dirty="0" sz="1200" spc="3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relatórios</a:t>
            </a:r>
            <a:r>
              <a:rPr dirty="0" sz="1200" spc="29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28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impacto</a:t>
            </a:r>
            <a:r>
              <a:rPr dirty="0" sz="1200" spc="28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à</a:t>
            </a:r>
            <a:r>
              <a:rPr dirty="0" sz="1200" spc="28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proteção</a:t>
            </a:r>
            <a:r>
              <a:rPr dirty="0" sz="1200" spc="27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31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dados </a:t>
            </a:r>
            <a:r>
              <a:rPr dirty="0" sz="1200">
                <a:latin typeface="Calibri"/>
                <a:cs typeface="Calibri"/>
              </a:rPr>
              <a:t>pessoais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previstos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pelo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art.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32,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Lei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Federal</a:t>
            </a:r>
            <a:r>
              <a:rPr dirty="0" sz="1200" spc="-10">
                <a:latin typeface="Calibri"/>
                <a:cs typeface="Calibri"/>
              </a:rPr>
              <a:t> nº13.709,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2018;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139748" y="2380360"/>
            <a:ext cx="5317490" cy="3526154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algn="just" marL="396875" marR="5080" indent="-384810">
              <a:lnSpc>
                <a:spcPct val="104500"/>
              </a:lnSpc>
              <a:spcBef>
                <a:spcPts val="110"/>
              </a:spcBef>
              <a:buAutoNum type="romanUcPeriod" startAt="9"/>
              <a:tabLst>
                <a:tab pos="396875" algn="l"/>
                <a:tab pos="398145" algn="l"/>
              </a:tabLst>
            </a:pPr>
            <a:r>
              <a:rPr dirty="0" sz="1200">
                <a:latin typeface="Calibri"/>
                <a:cs typeface="Calibri"/>
              </a:rPr>
              <a:t>	</a:t>
            </a:r>
            <a:r>
              <a:rPr dirty="0" sz="1200" spc="-10">
                <a:latin typeface="Calibri"/>
                <a:cs typeface="Calibri"/>
              </a:rPr>
              <a:t>recomendar </a:t>
            </a:r>
            <a:r>
              <a:rPr dirty="0" sz="1200">
                <a:latin typeface="Calibri"/>
                <a:cs typeface="Calibri"/>
              </a:rPr>
              <a:t>a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elaboração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planos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adequação</a:t>
            </a:r>
            <a:r>
              <a:rPr dirty="0" sz="1200" spc="-10">
                <a:latin typeface="Calibri"/>
                <a:cs typeface="Calibri"/>
              </a:rPr>
              <a:t> relativo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à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proteção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dados pessoais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aos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encarregados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de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tratamento</a:t>
            </a:r>
            <a:r>
              <a:rPr dirty="0" sz="1200" spc="-5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de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dados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das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entidades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 spc="-20">
                <a:latin typeface="Calibri"/>
                <a:cs typeface="Calibri"/>
              </a:rPr>
              <a:t>integrantes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 spc="-25">
                <a:latin typeface="Calibri"/>
                <a:cs typeface="Calibri"/>
              </a:rPr>
              <a:t>da </a:t>
            </a:r>
            <a:r>
              <a:rPr dirty="0" sz="1200">
                <a:latin typeface="Calibri"/>
                <a:cs typeface="Calibri"/>
              </a:rPr>
              <a:t>Administração</a:t>
            </a:r>
            <a:r>
              <a:rPr dirty="0" sz="1200" spc="26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Indireta,</a:t>
            </a:r>
            <a:r>
              <a:rPr dirty="0" sz="1200" spc="27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informando</a:t>
            </a:r>
            <a:r>
              <a:rPr dirty="0" sz="1200" spc="2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eventual</a:t>
            </a:r>
            <a:r>
              <a:rPr dirty="0" sz="1200" spc="25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ausência</a:t>
            </a:r>
            <a:r>
              <a:rPr dirty="0" sz="1200" spc="254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ao</a:t>
            </a:r>
            <a:r>
              <a:rPr dirty="0" sz="1200" spc="27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responsável</a:t>
            </a:r>
            <a:r>
              <a:rPr dirty="0" sz="1200" spc="250">
                <a:latin typeface="Calibri"/>
                <a:cs typeface="Calibri"/>
              </a:rPr>
              <a:t> </a:t>
            </a:r>
            <a:r>
              <a:rPr dirty="0" sz="1200" spc="-20">
                <a:latin typeface="Calibri"/>
                <a:cs typeface="Calibri"/>
              </a:rPr>
              <a:t>pelo </a:t>
            </a:r>
            <a:r>
              <a:rPr dirty="0" sz="1200" spc="-10">
                <a:latin typeface="Calibri"/>
                <a:cs typeface="Calibri"/>
              </a:rPr>
              <a:t>controle </a:t>
            </a:r>
            <a:r>
              <a:rPr dirty="0" sz="1200">
                <a:latin typeface="Calibri"/>
                <a:cs typeface="Calibri"/>
              </a:rPr>
              <a:t>da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entidade,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para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as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providências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pertinentes;</a:t>
            </a: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00"/>
              </a:spcBef>
              <a:buFont typeface="Calibri"/>
              <a:buAutoNum type="romanUcPeriod" startAt="9"/>
            </a:pPr>
            <a:endParaRPr sz="1200">
              <a:latin typeface="Calibri"/>
              <a:cs typeface="Calibri"/>
            </a:endParaRPr>
          </a:p>
          <a:p>
            <a:pPr algn="just" marL="396875" marR="8255" indent="-347980">
              <a:lnSpc>
                <a:spcPct val="104200"/>
              </a:lnSpc>
              <a:buAutoNum type="romanUcPeriod" startAt="9"/>
              <a:tabLst>
                <a:tab pos="396875" algn="l"/>
                <a:tab pos="399415" algn="l"/>
              </a:tabLst>
            </a:pPr>
            <a:r>
              <a:rPr dirty="0" sz="1200">
                <a:latin typeface="Calibri"/>
                <a:cs typeface="Calibri"/>
              </a:rPr>
              <a:t>	providenciar,</a:t>
            </a:r>
            <a:r>
              <a:rPr dirty="0" sz="1200" spc="229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em</a:t>
            </a:r>
            <a:r>
              <a:rPr dirty="0" sz="1200" spc="2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caso</a:t>
            </a:r>
            <a:r>
              <a:rPr dirty="0" sz="1200" spc="2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2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recebimento</a:t>
            </a:r>
            <a:r>
              <a:rPr dirty="0" sz="1200" spc="2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2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informe</a:t>
            </a:r>
            <a:r>
              <a:rPr dirty="0" sz="1200" spc="2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</a:t>
            </a:r>
            <a:r>
              <a:rPr dirty="0" sz="1200" spc="2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autoridade</a:t>
            </a:r>
            <a:r>
              <a:rPr dirty="0" sz="1200" spc="25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nacional, </a:t>
            </a:r>
            <a:r>
              <a:rPr dirty="0" sz="1200">
                <a:latin typeface="Calibri"/>
                <a:cs typeface="Calibri"/>
              </a:rPr>
              <a:t>medidas</a:t>
            </a:r>
            <a:r>
              <a:rPr dirty="0" sz="1200" spc="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cabíveis</a:t>
            </a:r>
            <a:r>
              <a:rPr dirty="0" sz="1200" spc="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para</a:t>
            </a:r>
            <a:r>
              <a:rPr dirty="0" sz="1200" spc="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fazer</a:t>
            </a:r>
            <a:r>
              <a:rPr dirty="0" sz="1200" spc="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cessar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</a:t>
            </a:r>
            <a:r>
              <a:rPr dirty="0" sz="1200" spc="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afirmada</a:t>
            </a:r>
            <a:r>
              <a:rPr dirty="0" sz="1200" spc="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violação,</a:t>
            </a:r>
            <a:r>
              <a:rPr dirty="0" sz="1200" spc="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nos</a:t>
            </a:r>
            <a:r>
              <a:rPr dirty="0" sz="1200" spc="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termos</a:t>
            </a:r>
            <a:r>
              <a:rPr dirty="0" sz="1200" spc="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do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art.</a:t>
            </a:r>
            <a:r>
              <a:rPr dirty="0" sz="1200" spc="35">
                <a:latin typeface="Calibri"/>
                <a:cs typeface="Calibri"/>
              </a:rPr>
              <a:t> </a:t>
            </a:r>
            <a:r>
              <a:rPr dirty="0" sz="1200" spc="-25">
                <a:latin typeface="Calibri"/>
                <a:cs typeface="Calibri"/>
              </a:rPr>
              <a:t>31, </a:t>
            </a:r>
            <a:r>
              <a:rPr dirty="0" sz="1200">
                <a:latin typeface="Calibri"/>
                <a:cs typeface="Calibri"/>
              </a:rPr>
              <a:t>da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Lei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Federal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nº</a:t>
            </a:r>
            <a:r>
              <a:rPr dirty="0" sz="1200" spc="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13.709,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2018,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com</a:t>
            </a:r>
            <a:r>
              <a:rPr dirty="0" sz="1200" spc="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encaminhamento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ao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órgão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municipal </a:t>
            </a:r>
            <a:r>
              <a:rPr dirty="0" sz="1200" spc="-20">
                <a:latin typeface="Calibri"/>
                <a:cs typeface="Calibri"/>
              </a:rPr>
              <a:t>responsável</a:t>
            </a:r>
            <a:r>
              <a:rPr dirty="0" sz="1200" spc="-4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pelo</a:t>
            </a:r>
            <a:r>
              <a:rPr dirty="0" sz="1200" spc="-20">
                <a:latin typeface="Calibri"/>
                <a:cs typeface="Calibri"/>
              </a:rPr>
              <a:t> tratamento</a:t>
            </a:r>
            <a:r>
              <a:rPr dirty="0" sz="1200" spc="-45">
                <a:latin typeface="Calibri"/>
                <a:cs typeface="Calibri"/>
              </a:rPr>
              <a:t> </a:t>
            </a:r>
            <a:r>
              <a:rPr dirty="0" sz="1200" spc="-30">
                <a:latin typeface="Calibri"/>
                <a:cs typeface="Calibri"/>
              </a:rPr>
              <a:t>de </a:t>
            </a:r>
            <a:r>
              <a:rPr dirty="0" sz="1200" spc="-10">
                <a:latin typeface="Calibri"/>
                <a:cs typeface="Calibri"/>
              </a:rPr>
              <a:t>dados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pessoais,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fixando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 spc="-25">
                <a:latin typeface="Calibri"/>
                <a:cs typeface="Calibri"/>
              </a:rPr>
              <a:t>prazo</a:t>
            </a:r>
            <a:r>
              <a:rPr dirty="0" sz="1200" spc="-20">
                <a:latin typeface="Calibri"/>
                <a:cs typeface="Calibri"/>
              </a:rPr>
              <a:t> para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atendimento </a:t>
            </a:r>
            <a:r>
              <a:rPr dirty="0" sz="1200">
                <a:latin typeface="Calibri"/>
                <a:cs typeface="Calibri"/>
              </a:rPr>
              <a:t>à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solicitação</a:t>
            </a:r>
            <a:r>
              <a:rPr dirty="0" sz="1200">
                <a:latin typeface="Calibri"/>
                <a:cs typeface="Calibri"/>
              </a:rPr>
              <a:t> ou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apresentação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das </a:t>
            </a:r>
            <a:r>
              <a:rPr dirty="0" sz="1200" spc="-10">
                <a:latin typeface="Calibri"/>
                <a:cs typeface="Calibri"/>
              </a:rPr>
              <a:t>justificativas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pertinentes;</a:t>
            </a: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90"/>
              </a:spcBef>
              <a:buFont typeface="Calibri"/>
              <a:buAutoNum type="romanUcPeriod" startAt="9"/>
            </a:pPr>
            <a:endParaRPr sz="1200">
              <a:latin typeface="Calibri"/>
              <a:cs typeface="Calibri"/>
            </a:endParaRPr>
          </a:p>
          <a:p>
            <a:pPr algn="just" marL="396875" marR="6350" indent="-384810">
              <a:lnSpc>
                <a:spcPct val="103499"/>
              </a:lnSpc>
              <a:buAutoNum type="romanUcPeriod" startAt="9"/>
              <a:tabLst>
                <a:tab pos="396875" algn="l"/>
                <a:tab pos="398145" algn="l"/>
              </a:tabLst>
            </a:pPr>
            <a:r>
              <a:rPr dirty="0" sz="1200">
                <a:latin typeface="Calibri"/>
                <a:cs typeface="Calibri"/>
              </a:rPr>
              <a:t>	</a:t>
            </a:r>
            <a:r>
              <a:rPr dirty="0" sz="1200" spc="-10">
                <a:latin typeface="Calibri"/>
                <a:cs typeface="Calibri"/>
              </a:rPr>
              <a:t>avaliar</a:t>
            </a:r>
            <a:r>
              <a:rPr dirty="0" sz="1200" spc="-5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as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justificativas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apresentadas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nos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termos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do</a:t>
            </a:r>
            <a:r>
              <a:rPr dirty="0" sz="1200" spc="-5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inciso</a:t>
            </a:r>
            <a:r>
              <a:rPr dirty="0" sz="1200" spc="-5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X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deste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artigo,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para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 spc="-25">
                <a:latin typeface="Calibri"/>
                <a:cs typeface="Calibri"/>
              </a:rPr>
              <a:t>os </a:t>
            </a:r>
            <a:r>
              <a:rPr dirty="0" sz="1200">
                <a:latin typeface="Calibri"/>
                <a:cs typeface="Calibri"/>
              </a:rPr>
              <a:t>fins</a:t>
            </a:r>
            <a:r>
              <a:rPr dirty="0" sz="1200" spc="-45">
                <a:latin typeface="Calibri"/>
                <a:cs typeface="Calibri"/>
              </a:rPr>
              <a:t> </a:t>
            </a:r>
            <a:r>
              <a:rPr dirty="0" sz="1200" spc="-25">
                <a:latin typeface="Calibri"/>
                <a:cs typeface="Calibri"/>
              </a:rPr>
              <a:t>de:</a:t>
            </a: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15"/>
              </a:spcBef>
              <a:buFont typeface="Calibri"/>
              <a:buAutoNum type="romanUcPeriod" startAt="9"/>
            </a:pPr>
            <a:endParaRPr sz="1200">
              <a:latin typeface="Calibri"/>
              <a:cs typeface="Calibri"/>
            </a:endParaRPr>
          </a:p>
          <a:p>
            <a:pPr lvl="1" marL="477520" marR="11430" indent="-194310">
              <a:lnSpc>
                <a:spcPct val="103299"/>
              </a:lnSpc>
              <a:buFont typeface="Times New Roman"/>
              <a:buAutoNum type="alphaLcParenR"/>
              <a:tabLst>
                <a:tab pos="478790" algn="l"/>
              </a:tabLst>
            </a:pPr>
            <a:r>
              <a:rPr dirty="0" sz="1200">
                <a:latin typeface="Calibri"/>
                <a:cs typeface="Calibri"/>
              </a:rPr>
              <a:t>caso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avalie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ter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havido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violação,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determinar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 adoção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das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medidas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solicitadas </a:t>
            </a:r>
            <a:r>
              <a:rPr dirty="0" sz="1200" spc="-10">
                <a:latin typeface="Calibri"/>
                <a:cs typeface="Calibri"/>
              </a:rPr>
              <a:t>	</a:t>
            </a:r>
            <a:r>
              <a:rPr dirty="0" sz="1200">
                <a:latin typeface="Calibri"/>
                <a:cs typeface="Calibri"/>
              </a:rPr>
              <a:t>pela</a:t>
            </a:r>
            <a:r>
              <a:rPr dirty="0" sz="1200" spc="-6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autoridade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nacional;</a:t>
            </a:r>
            <a:r>
              <a:rPr dirty="0" sz="1200" spc="-50">
                <a:latin typeface="Calibri"/>
                <a:cs typeface="Calibri"/>
              </a:rPr>
              <a:t> e</a:t>
            </a:r>
            <a:endParaRPr sz="1200">
              <a:latin typeface="Calibri"/>
              <a:cs typeface="Calibri"/>
            </a:endParaRPr>
          </a:p>
          <a:p>
            <a:pPr lvl="1" marL="477520" marR="8890" indent="-194310">
              <a:lnSpc>
                <a:spcPct val="103499"/>
              </a:lnSpc>
              <a:spcBef>
                <a:spcPts val="95"/>
              </a:spcBef>
              <a:buFont typeface="Times New Roman"/>
              <a:buAutoNum type="alphaLcParenR"/>
              <a:tabLst>
                <a:tab pos="478790" algn="l"/>
              </a:tabLst>
            </a:pPr>
            <a:r>
              <a:rPr dirty="0" sz="1200">
                <a:latin typeface="Calibri"/>
                <a:cs typeface="Calibri"/>
              </a:rPr>
              <a:t>caso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avalie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não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ter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havido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violação,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apresentar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as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justificativas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pertinentes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 spc="-50">
                <a:latin typeface="Calibri"/>
                <a:cs typeface="Calibri"/>
              </a:rPr>
              <a:t>à </a:t>
            </a:r>
            <a:r>
              <a:rPr dirty="0" sz="1200" spc="-50">
                <a:latin typeface="Calibri"/>
                <a:cs typeface="Calibri"/>
              </a:rPr>
              <a:t>	</a:t>
            </a:r>
            <a:r>
              <a:rPr dirty="0" sz="1200" spc="-10">
                <a:latin typeface="Calibri"/>
                <a:cs typeface="Calibri"/>
              </a:rPr>
              <a:t>autoridade</a:t>
            </a:r>
            <a:r>
              <a:rPr dirty="0" sz="1200">
                <a:latin typeface="Calibri"/>
                <a:cs typeface="Calibri"/>
              </a:rPr>
              <a:t> nacional,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segundo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procedimento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cabível.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100124" y="6097269"/>
            <a:ext cx="22225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20">
                <a:latin typeface="Calibri"/>
                <a:cs typeface="Calibri"/>
              </a:rPr>
              <a:t>XII.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524127" y="6097269"/>
            <a:ext cx="4926965" cy="592455"/>
          </a:xfrm>
          <a:prstGeom prst="rect">
            <a:avLst/>
          </a:prstGeom>
        </p:spPr>
        <p:txBody>
          <a:bodyPr wrap="square" lIns="0" tIns="3175" rIns="0" bIns="0" rtlCol="0" vert="horz">
            <a:spAutoFit/>
          </a:bodyPr>
          <a:lstStyle/>
          <a:p>
            <a:pPr algn="just" marL="12700" marR="5080">
              <a:lnSpc>
                <a:spcPct val="105000"/>
              </a:lnSpc>
              <a:spcBef>
                <a:spcPts val="25"/>
              </a:spcBef>
            </a:pPr>
            <a:r>
              <a:rPr dirty="0" sz="1200">
                <a:latin typeface="Calibri"/>
                <a:cs typeface="Calibri"/>
              </a:rPr>
              <a:t>requisitar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das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unidades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Administração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Pública Direta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indireta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Municipal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 spc="-25">
                <a:latin typeface="Calibri"/>
                <a:cs typeface="Calibri"/>
              </a:rPr>
              <a:t>as </a:t>
            </a:r>
            <a:r>
              <a:rPr dirty="0" sz="1200">
                <a:latin typeface="Calibri"/>
                <a:cs typeface="Calibri"/>
              </a:rPr>
              <a:t>informações</a:t>
            </a:r>
            <a:r>
              <a:rPr dirty="0" sz="1200" spc="17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pertinentes</a:t>
            </a:r>
            <a:r>
              <a:rPr dirty="0" sz="1200" spc="17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16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sua</a:t>
            </a:r>
            <a:r>
              <a:rPr dirty="0" sz="1200" spc="16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competência,</a:t>
            </a:r>
            <a:r>
              <a:rPr dirty="0" sz="1200" spc="15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nos</a:t>
            </a:r>
            <a:r>
              <a:rPr dirty="0" sz="1200" spc="17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termos</a:t>
            </a:r>
            <a:r>
              <a:rPr dirty="0" sz="1200" spc="17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do</a:t>
            </a:r>
            <a:r>
              <a:rPr dirty="0" sz="1200" spc="15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art.</a:t>
            </a:r>
            <a:r>
              <a:rPr dirty="0" sz="1200" spc="17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32,</a:t>
            </a:r>
            <a:r>
              <a:rPr dirty="0" sz="1200" spc="15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</a:t>
            </a:r>
            <a:r>
              <a:rPr dirty="0" sz="1200" spc="165">
                <a:latin typeface="Calibri"/>
                <a:cs typeface="Calibri"/>
              </a:rPr>
              <a:t> </a:t>
            </a:r>
            <a:r>
              <a:rPr dirty="0" sz="1200" spc="-25">
                <a:latin typeface="Calibri"/>
                <a:cs typeface="Calibri"/>
              </a:rPr>
              <a:t>Lei </a:t>
            </a:r>
            <a:r>
              <a:rPr dirty="0" sz="1200">
                <a:latin typeface="Calibri"/>
                <a:cs typeface="Calibri"/>
              </a:rPr>
              <a:t>Federal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nº</a:t>
            </a:r>
            <a:r>
              <a:rPr dirty="0" sz="1200" spc="-5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13.709,</a:t>
            </a:r>
            <a:r>
              <a:rPr dirty="0" sz="1200" spc="-5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2018;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 spc="-50">
                <a:latin typeface="Calibri"/>
                <a:cs typeface="Calibri"/>
              </a:rPr>
              <a:t>e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063548" y="6862698"/>
            <a:ext cx="259079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Calibri"/>
                <a:cs typeface="Calibri"/>
              </a:rPr>
              <a:t>XIII.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524127" y="6862698"/>
            <a:ext cx="463804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20">
                <a:latin typeface="Calibri"/>
                <a:cs typeface="Calibri"/>
              </a:rPr>
              <a:t>executar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as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demais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atribuições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estabelecidas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em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normas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complementares.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066596" y="7252842"/>
            <a:ext cx="5389245" cy="246443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algn="just" marL="12700" marR="9525">
              <a:lnSpc>
                <a:spcPct val="109200"/>
              </a:lnSpc>
              <a:spcBef>
                <a:spcPts val="110"/>
              </a:spcBef>
            </a:pPr>
            <a:r>
              <a:rPr dirty="0" sz="1200" b="1">
                <a:latin typeface="Calibri"/>
                <a:cs typeface="Calibri"/>
              </a:rPr>
              <a:t>§</a:t>
            </a:r>
            <a:r>
              <a:rPr dirty="0" sz="1200" spc="409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1º</a:t>
            </a:r>
            <a:r>
              <a:rPr dirty="0" sz="1200" spc="420" b="1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</a:t>
            </a:r>
            <a:r>
              <a:rPr dirty="0" sz="1200" spc="40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encarregado</a:t>
            </a:r>
            <a:r>
              <a:rPr dirty="0" sz="1200" spc="40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409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tratamento</a:t>
            </a:r>
            <a:r>
              <a:rPr dirty="0" sz="1200" spc="40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4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dados</a:t>
            </a:r>
            <a:r>
              <a:rPr dirty="0" sz="1200" spc="4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terá</a:t>
            </a:r>
            <a:r>
              <a:rPr dirty="0" sz="1200" spc="409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os</a:t>
            </a:r>
            <a:r>
              <a:rPr dirty="0" sz="1200" spc="4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recursos</a:t>
            </a:r>
            <a:r>
              <a:rPr dirty="0" sz="1200" spc="4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necessários</a:t>
            </a:r>
            <a:r>
              <a:rPr dirty="0" sz="1200" spc="415">
                <a:latin typeface="Calibri"/>
                <a:cs typeface="Calibri"/>
              </a:rPr>
              <a:t> </a:t>
            </a:r>
            <a:r>
              <a:rPr dirty="0" sz="1200" spc="-25">
                <a:latin typeface="Calibri"/>
                <a:cs typeface="Calibri"/>
              </a:rPr>
              <a:t>ao </a:t>
            </a:r>
            <a:r>
              <a:rPr dirty="0" sz="1200">
                <a:latin typeface="Calibri"/>
                <a:cs typeface="Calibri"/>
              </a:rPr>
              <a:t>desempenho</a:t>
            </a:r>
            <a:r>
              <a:rPr dirty="0" sz="1200" spc="5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dessas</a:t>
            </a:r>
            <a:r>
              <a:rPr dirty="0" sz="1200" spc="7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funções</a:t>
            </a:r>
            <a:r>
              <a:rPr dirty="0" sz="1200" spc="7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</a:t>
            </a:r>
            <a:r>
              <a:rPr dirty="0" sz="1200" spc="8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à</a:t>
            </a:r>
            <a:r>
              <a:rPr dirty="0" sz="1200" spc="8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manutenção</a:t>
            </a:r>
            <a:r>
              <a:rPr dirty="0" sz="1200" spc="7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dos</a:t>
            </a:r>
            <a:r>
              <a:rPr dirty="0" sz="1200" spc="7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seus</a:t>
            </a:r>
            <a:r>
              <a:rPr dirty="0" sz="1200" spc="7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treinamentos,</a:t>
            </a:r>
            <a:r>
              <a:rPr dirty="0" sz="1200" spc="5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capacitações</a:t>
            </a:r>
            <a:r>
              <a:rPr dirty="0" sz="1200" spc="70">
                <a:latin typeface="Calibri"/>
                <a:cs typeface="Calibri"/>
              </a:rPr>
              <a:t> </a:t>
            </a:r>
            <a:r>
              <a:rPr dirty="0" sz="1200" spc="-50">
                <a:latin typeface="Calibri"/>
                <a:cs typeface="Calibri"/>
              </a:rPr>
              <a:t>e </a:t>
            </a:r>
            <a:r>
              <a:rPr dirty="0" sz="1200" spc="-10">
                <a:latin typeface="Calibri"/>
                <a:cs typeface="Calibri"/>
              </a:rPr>
              <a:t>atualizações,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bem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como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acesso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motivado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todas as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operações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tratamento.</a:t>
            </a: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80"/>
              </a:spcBef>
            </a:pPr>
            <a:endParaRPr sz="1200">
              <a:latin typeface="Calibri"/>
              <a:cs typeface="Calibri"/>
            </a:endParaRPr>
          </a:p>
          <a:p>
            <a:pPr algn="just" marL="12700" marR="5080">
              <a:lnSpc>
                <a:spcPct val="108900"/>
              </a:lnSpc>
            </a:pPr>
            <a:r>
              <a:rPr dirty="0" sz="1200" b="1">
                <a:latin typeface="Calibri"/>
                <a:cs typeface="Calibri"/>
              </a:rPr>
              <a:t>§</a:t>
            </a:r>
            <a:r>
              <a:rPr dirty="0" sz="1200" spc="-10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2º </a:t>
            </a:r>
            <a:r>
              <a:rPr dirty="0" sz="1200">
                <a:latin typeface="Calibri"/>
                <a:cs typeface="Calibri"/>
              </a:rPr>
              <a:t>O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encarregado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10">
                <a:latin typeface="Calibri"/>
                <a:cs typeface="Calibri"/>
              </a:rPr>
              <a:t> tratamento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dados está</a:t>
            </a:r>
            <a:r>
              <a:rPr dirty="0" sz="1200" spc="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vinculado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à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obrigação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sigilo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ou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25">
                <a:latin typeface="Calibri"/>
                <a:cs typeface="Calibri"/>
              </a:rPr>
              <a:t>de </a:t>
            </a:r>
            <a:r>
              <a:rPr dirty="0" sz="1200" spc="-10">
                <a:latin typeface="Calibri"/>
                <a:cs typeface="Calibri"/>
              </a:rPr>
              <a:t>confidencialidade </a:t>
            </a:r>
            <a:r>
              <a:rPr dirty="0" sz="1200">
                <a:latin typeface="Calibri"/>
                <a:cs typeface="Calibri"/>
              </a:rPr>
              <a:t>no</a:t>
            </a:r>
            <a:r>
              <a:rPr dirty="0" sz="1200" spc="-20">
                <a:latin typeface="Calibri"/>
                <a:cs typeface="Calibri"/>
              </a:rPr>
              <a:t> exercício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das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suas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funções,</a:t>
            </a:r>
            <a:r>
              <a:rPr dirty="0" sz="1200" spc="-5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em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conformidade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com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Lei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Federal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 spc="-25">
                <a:latin typeface="Calibri"/>
                <a:cs typeface="Calibri"/>
              </a:rPr>
              <a:t>nº </a:t>
            </a:r>
            <a:r>
              <a:rPr dirty="0" sz="1200">
                <a:latin typeface="Calibri"/>
                <a:cs typeface="Calibri"/>
              </a:rPr>
              <a:t>13.709,</a:t>
            </a:r>
            <a:r>
              <a:rPr dirty="0" sz="1200" spc="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8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2018,</a:t>
            </a:r>
            <a:r>
              <a:rPr dirty="0" sz="1200" spc="6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com</a:t>
            </a:r>
            <a:r>
              <a:rPr dirty="0" sz="1200" spc="6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</a:t>
            </a:r>
            <a:r>
              <a:rPr dirty="0" sz="1200" spc="8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Lei</a:t>
            </a:r>
            <a:r>
              <a:rPr dirty="0" sz="1200" spc="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Federal</a:t>
            </a:r>
            <a:r>
              <a:rPr dirty="0" sz="1200" spc="7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nº</a:t>
            </a:r>
            <a:r>
              <a:rPr dirty="0" sz="1200" spc="7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12.527,</a:t>
            </a:r>
            <a:r>
              <a:rPr dirty="0" sz="1200" spc="6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6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18</a:t>
            </a:r>
            <a:r>
              <a:rPr dirty="0" sz="1200" spc="7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6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novembro</a:t>
            </a:r>
            <a:r>
              <a:rPr dirty="0" sz="1200" spc="7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1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2011,</a:t>
            </a:r>
            <a:r>
              <a:rPr dirty="0" sz="1200" spc="5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</a:t>
            </a:r>
            <a:r>
              <a:rPr dirty="0" sz="1200" spc="8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com</a:t>
            </a:r>
            <a:r>
              <a:rPr dirty="0" sz="1200" spc="55">
                <a:latin typeface="Calibri"/>
                <a:cs typeface="Calibri"/>
              </a:rPr>
              <a:t> </a:t>
            </a:r>
            <a:r>
              <a:rPr dirty="0" sz="1200" spc="-50">
                <a:latin typeface="Calibri"/>
                <a:cs typeface="Calibri"/>
              </a:rPr>
              <a:t>o </a:t>
            </a:r>
            <a:r>
              <a:rPr dirty="0" sz="1200" spc="-10">
                <a:latin typeface="Calibri"/>
                <a:cs typeface="Calibri"/>
              </a:rPr>
              <a:t>Decreto</a:t>
            </a:r>
            <a:r>
              <a:rPr dirty="0" sz="1200" spc="-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Municipal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nº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9.151,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03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janeiro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2014.</a:t>
            </a: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80"/>
              </a:spcBef>
            </a:pPr>
            <a:endParaRPr sz="1200">
              <a:latin typeface="Calibri"/>
              <a:cs typeface="Calibri"/>
            </a:endParaRPr>
          </a:p>
          <a:p>
            <a:pPr algn="just" marL="12700" marR="8255">
              <a:lnSpc>
                <a:spcPct val="109200"/>
              </a:lnSpc>
            </a:pPr>
            <a:r>
              <a:rPr dirty="0" sz="1200" b="1">
                <a:latin typeface="Calibri"/>
                <a:cs typeface="Calibri"/>
              </a:rPr>
              <a:t>Art.</a:t>
            </a:r>
            <a:r>
              <a:rPr dirty="0" sz="1200" spc="250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10</a:t>
            </a:r>
            <a:r>
              <a:rPr dirty="0" sz="1200">
                <a:latin typeface="Calibri"/>
                <a:cs typeface="Calibri"/>
              </a:rPr>
              <a:t>.</a:t>
            </a:r>
            <a:r>
              <a:rPr dirty="0" sz="1200" spc="27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Cabem</a:t>
            </a:r>
            <a:r>
              <a:rPr dirty="0" sz="1200" spc="26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aos</a:t>
            </a:r>
            <a:r>
              <a:rPr dirty="0" sz="1200" spc="27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Controladores</a:t>
            </a:r>
            <a:r>
              <a:rPr dirty="0" sz="1200" spc="27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</a:t>
            </a:r>
            <a:r>
              <a:rPr dirty="0" sz="1200" spc="26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Operadores</a:t>
            </a:r>
            <a:r>
              <a:rPr dirty="0" sz="1200" spc="27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observarem,</a:t>
            </a:r>
            <a:r>
              <a:rPr dirty="0" sz="1200" spc="254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no</a:t>
            </a:r>
            <a:r>
              <a:rPr dirty="0" sz="1200" spc="25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âmbito</a:t>
            </a:r>
            <a:r>
              <a:rPr dirty="0" sz="1200" spc="25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265">
                <a:latin typeface="Calibri"/>
                <a:cs typeface="Calibri"/>
              </a:rPr>
              <a:t> </a:t>
            </a:r>
            <a:r>
              <a:rPr dirty="0" sz="1200" spc="-20">
                <a:latin typeface="Calibri"/>
                <a:cs typeface="Calibri"/>
              </a:rPr>
              <a:t>suas </a:t>
            </a:r>
            <a:r>
              <a:rPr dirty="0" sz="1200">
                <a:latin typeface="Calibri"/>
                <a:cs typeface="Calibri"/>
              </a:rPr>
              <a:t>competências,</a:t>
            </a:r>
            <a:r>
              <a:rPr dirty="0" sz="1200" spc="9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as</a:t>
            </a:r>
            <a:r>
              <a:rPr dirty="0" sz="1200" spc="1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atribuições</a:t>
            </a:r>
            <a:r>
              <a:rPr dirty="0" sz="1200" spc="1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estabelecidas</a:t>
            </a:r>
            <a:r>
              <a:rPr dirty="0" sz="1200" spc="114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pela</a:t>
            </a:r>
            <a:r>
              <a:rPr dirty="0" sz="1200" spc="1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Lei</a:t>
            </a:r>
            <a:r>
              <a:rPr dirty="0" sz="1200" spc="10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Geral</a:t>
            </a:r>
            <a:r>
              <a:rPr dirty="0" sz="1200" spc="10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1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Proteção</a:t>
            </a:r>
            <a:r>
              <a:rPr dirty="0" sz="1200" spc="10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1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Dados</a:t>
            </a:r>
            <a:r>
              <a:rPr dirty="0" sz="1200" spc="120">
                <a:latin typeface="Calibri"/>
                <a:cs typeface="Calibri"/>
              </a:rPr>
              <a:t> </a:t>
            </a:r>
            <a:r>
              <a:rPr dirty="0" sz="1200" spc="-25">
                <a:latin typeface="Calibri"/>
                <a:cs typeface="Calibri"/>
              </a:rPr>
              <a:t>em </a:t>
            </a:r>
            <a:r>
              <a:rPr dirty="0" sz="1200">
                <a:latin typeface="Calibri"/>
                <a:cs typeface="Calibri"/>
              </a:rPr>
              <a:t>vigor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normas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complementares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ao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seu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cumprimento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no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Município.</a:t>
            </a:r>
            <a:endParaRPr sz="1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868551" y="403911"/>
            <a:ext cx="2609850" cy="729615"/>
          </a:xfrm>
          <a:prstGeom prst="rect">
            <a:avLst/>
          </a:prstGeom>
        </p:spPr>
        <p:txBody>
          <a:bodyPr wrap="square" lIns="0" tIns="3429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70"/>
              </a:spcBef>
            </a:pPr>
            <a:r>
              <a:rPr dirty="0" sz="1400" spc="-10" b="1">
                <a:latin typeface="Calibri"/>
                <a:cs typeface="Calibri"/>
              </a:rPr>
              <a:t>Estado </a:t>
            </a:r>
            <a:r>
              <a:rPr dirty="0" sz="1400" b="1">
                <a:latin typeface="Calibri"/>
                <a:cs typeface="Calibri"/>
              </a:rPr>
              <a:t>do</a:t>
            </a:r>
            <a:r>
              <a:rPr dirty="0" sz="1400" spc="-2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Rio</a:t>
            </a:r>
            <a:r>
              <a:rPr dirty="0" sz="1400" spc="-2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de</a:t>
            </a:r>
            <a:r>
              <a:rPr dirty="0" sz="1400" spc="-10" b="1">
                <a:latin typeface="Calibri"/>
                <a:cs typeface="Calibri"/>
              </a:rPr>
              <a:t> Janeiro</a:t>
            </a:r>
            <a:endParaRPr sz="1400">
              <a:latin typeface="Calibri"/>
              <a:cs typeface="Calibri"/>
            </a:endParaRPr>
          </a:p>
          <a:p>
            <a:pPr marL="12700" marR="5080">
              <a:lnSpc>
                <a:spcPct val="110000"/>
              </a:lnSpc>
            </a:pPr>
            <a:r>
              <a:rPr dirty="0" sz="1400" spc="-10" b="1">
                <a:latin typeface="Calibri"/>
                <a:cs typeface="Calibri"/>
              </a:rPr>
              <a:t>Prefeitura</a:t>
            </a:r>
            <a:r>
              <a:rPr dirty="0" sz="1400" spc="-20" b="1">
                <a:latin typeface="Calibri"/>
                <a:cs typeface="Calibri"/>
              </a:rPr>
              <a:t> </a:t>
            </a:r>
            <a:r>
              <a:rPr dirty="0" sz="1400" spc="-10" b="1">
                <a:latin typeface="Calibri"/>
                <a:cs typeface="Calibri"/>
              </a:rPr>
              <a:t>Municipal</a:t>
            </a:r>
            <a:r>
              <a:rPr dirty="0" sz="1400" spc="-1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de</a:t>
            </a:r>
            <a:r>
              <a:rPr dirty="0" sz="1400" spc="-20" b="1">
                <a:latin typeface="Calibri"/>
                <a:cs typeface="Calibri"/>
              </a:rPr>
              <a:t> </a:t>
            </a:r>
            <a:r>
              <a:rPr dirty="0" sz="1400" spc="-10" b="1">
                <a:latin typeface="Calibri"/>
                <a:cs typeface="Calibri"/>
              </a:rPr>
              <a:t>Seropédica Gabinete</a:t>
            </a:r>
            <a:r>
              <a:rPr dirty="0" sz="1400" spc="-1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do</a:t>
            </a:r>
            <a:r>
              <a:rPr dirty="0" sz="1400" spc="-15" b="1">
                <a:latin typeface="Calibri"/>
                <a:cs typeface="Calibri"/>
              </a:rPr>
              <a:t> </a:t>
            </a:r>
            <a:r>
              <a:rPr dirty="0" sz="1400" spc="-10" b="1">
                <a:latin typeface="Calibri"/>
                <a:cs typeface="Calibri"/>
              </a:rPr>
              <a:t>Prefeito</a:t>
            </a:r>
            <a:endParaRPr sz="1400">
              <a:latin typeface="Calibri"/>
              <a:cs typeface="Calibri"/>
            </a:endParaRPr>
          </a:p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97205" y="218439"/>
            <a:ext cx="1165225" cy="1012190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137784" y="458469"/>
            <a:ext cx="2136774" cy="727709"/>
          </a:xfrm>
          <a:prstGeom prst="rect">
            <a:avLst/>
          </a:prstGeom>
        </p:spPr>
      </p:pic>
      <p:sp>
        <p:nvSpPr>
          <p:cNvPr id="5" name="object 5" descr=""/>
          <p:cNvSpPr txBox="1"/>
          <p:nvPr/>
        </p:nvSpPr>
        <p:spPr>
          <a:xfrm>
            <a:off x="1066596" y="1795399"/>
            <a:ext cx="5390515" cy="180593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08300"/>
              </a:lnSpc>
              <a:spcBef>
                <a:spcPts val="100"/>
              </a:spcBef>
            </a:pPr>
            <a:r>
              <a:rPr dirty="0" sz="1200" b="1">
                <a:latin typeface="Calibri"/>
                <a:cs typeface="Calibri"/>
              </a:rPr>
              <a:t>Art.</a:t>
            </a:r>
            <a:r>
              <a:rPr dirty="0" sz="1200" spc="-30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11</a:t>
            </a:r>
            <a:r>
              <a:rPr dirty="0" sz="1200">
                <a:latin typeface="Calibri"/>
                <a:cs typeface="Calibri"/>
              </a:rPr>
              <a:t>.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Cabem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aos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titulares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das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unidades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 spc="-20">
                <a:latin typeface="Calibri"/>
                <a:cs typeface="Calibri"/>
              </a:rPr>
              <a:t>Administração</a:t>
            </a:r>
            <a:r>
              <a:rPr dirty="0" sz="1200" spc="-5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Pública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Direta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Indireta</a:t>
            </a:r>
            <a:r>
              <a:rPr dirty="0" sz="1200" spc="30">
                <a:latin typeface="Calibri"/>
                <a:cs typeface="Calibri"/>
              </a:rPr>
              <a:t> </a:t>
            </a:r>
            <a:r>
              <a:rPr dirty="0" sz="1200" spc="-25">
                <a:latin typeface="Calibri"/>
                <a:cs typeface="Calibri"/>
              </a:rPr>
              <a:t>do </a:t>
            </a:r>
            <a:r>
              <a:rPr dirty="0" sz="1200" spc="-10">
                <a:latin typeface="Calibri"/>
                <a:cs typeface="Calibri"/>
              </a:rPr>
              <a:t>Município:</a:t>
            </a: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05"/>
              </a:spcBef>
            </a:pPr>
            <a:endParaRPr sz="1200">
              <a:latin typeface="Calibri"/>
              <a:cs typeface="Calibri"/>
            </a:endParaRPr>
          </a:p>
          <a:p>
            <a:pPr algn="just" marL="469900" marR="9525" indent="-305435">
              <a:lnSpc>
                <a:spcPct val="101800"/>
              </a:lnSpc>
              <a:spcBef>
                <a:spcPts val="5"/>
              </a:spcBef>
              <a:buAutoNum type="romanUcPeriod"/>
              <a:tabLst>
                <a:tab pos="469900" algn="l"/>
                <a:tab pos="471805" algn="l"/>
              </a:tabLst>
            </a:pPr>
            <a:r>
              <a:rPr dirty="0" sz="1200">
                <a:latin typeface="Calibri"/>
                <a:cs typeface="Calibri"/>
              </a:rPr>
              <a:t>	dar</a:t>
            </a:r>
            <a:r>
              <a:rPr dirty="0" sz="1200" spc="229">
                <a:latin typeface="Calibri"/>
                <a:cs typeface="Calibri"/>
              </a:rPr>
              <a:t>  </a:t>
            </a:r>
            <a:r>
              <a:rPr dirty="0" sz="1200">
                <a:latin typeface="Calibri"/>
                <a:cs typeface="Calibri"/>
              </a:rPr>
              <a:t>cumprimento,</a:t>
            </a:r>
            <a:r>
              <a:rPr dirty="0" sz="1200" spc="235">
                <a:latin typeface="Calibri"/>
                <a:cs typeface="Calibri"/>
              </a:rPr>
              <a:t>  </a:t>
            </a:r>
            <a:r>
              <a:rPr dirty="0" sz="1200">
                <a:latin typeface="Calibri"/>
                <a:cs typeface="Calibri"/>
              </a:rPr>
              <a:t>no</a:t>
            </a:r>
            <a:r>
              <a:rPr dirty="0" sz="1200" spc="229">
                <a:latin typeface="Calibri"/>
                <a:cs typeface="Calibri"/>
              </a:rPr>
              <a:t>  </a:t>
            </a:r>
            <a:r>
              <a:rPr dirty="0" sz="1200">
                <a:latin typeface="Calibri"/>
                <a:cs typeface="Calibri"/>
              </a:rPr>
              <a:t>âmbito</a:t>
            </a:r>
            <a:r>
              <a:rPr dirty="0" sz="1200" spc="235">
                <a:latin typeface="Calibri"/>
                <a:cs typeface="Calibri"/>
              </a:rPr>
              <a:t>  </a:t>
            </a:r>
            <a:r>
              <a:rPr dirty="0" sz="1200">
                <a:latin typeface="Calibri"/>
                <a:cs typeface="Calibri"/>
              </a:rPr>
              <a:t>dos</a:t>
            </a:r>
            <a:r>
              <a:rPr dirty="0" sz="1200" spc="254">
                <a:latin typeface="Calibri"/>
                <a:cs typeface="Calibri"/>
              </a:rPr>
              <a:t>  </a:t>
            </a:r>
            <a:r>
              <a:rPr dirty="0" sz="1200">
                <a:latin typeface="Calibri"/>
                <a:cs typeface="Calibri"/>
              </a:rPr>
              <a:t>respectivos</a:t>
            </a:r>
            <a:r>
              <a:rPr dirty="0" sz="1200" spc="240">
                <a:latin typeface="Calibri"/>
                <a:cs typeface="Calibri"/>
              </a:rPr>
              <a:t>  </a:t>
            </a:r>
            <a:r>
              <a:rPr dirty="0" sz="1200">
                <a:latin typeface="Calibri"/>
                <a:cs typeface="Calibri"/>
              </a:rPr>
              <a:t>órgãos,</a:t>
            </a:r>
            <a:r>
              <a:rPr dirty="0" sz="1200" spc="229">
                <a:latin typeface="Calibri"/>
                <a:cs typeface="Calibri"/>
              </a:rPr>
              <a:t>  </a:t>
            </a:r>
            <a:r>
              <a:rPr dirty="0" sz="1200">
                <a:latin typeface="Calibri"/>
                <a:cs typeface="Calibri"/>
              </a:rPr>
              <a:t>às</a:t>
            </a:r>
            <a:r>
              <a:rPr dirty="0" sz="1200" spc="245">
                <a:latin typeface="Calibri"/>
                <a:cs typeface="Calibri"/>
              </a:rPr>
              <a:t>  </a:t>
            </a:r>
            <a:r>
              <a:rPr dirty="0" sz="1200">
                <a:latin typeface="Calibri"/>
                <a:cs typeface="Calibri"/>
              </a:rPr>
              <a:t>ordens</a:t>
            </a:r>
            <a:r>
              <a:rPr dirty="0" sz="1200" spc="240">
                <a:latin typeface="Calibri"/>
                <a:cs typeface="Calibri"/>
              </a:rPr>
              <a:t>  </a:t>
            </a:r>
            <a:r>
              <a:rPr dirty="0" sz="1200" spc="-50">
                <a:latin typeface="Calibri"/>
                <a:cs typeface="Calibri"/>
              </a:rPr>
              <a:t>e </a:t>
            </a:r>
            <a:r>
              <a:rPr dirty="0" sz="1200" spc="-10">
                <a:latin typeface="Calibri"/>
                <a:cs typeface="Calibri"/>
              </a:rPr>
              <a:t>recomendações </a:t>
            </a:r>
            <a:r>
              <a:rPr dirty="0" sz="1200">
                <a:latin typeface="Calibri"/>
                <a:cs typeface="Calibri"/>
              </a:rPr>
              <a:t>do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encarregado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tratamento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10">
                <a:latin typeface="Calibri"/>
                <a:cs typeface="Calibri"/>
              </a:rPr>
              <a:t> dados;</a:t>
            </a: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90"/>
              </a:spcBef>
              <a:buFont typeface="Calibri"/>
              <a:buAutoNum type="romanUcPeriod"/>
            </a:pPr>
            <a:endParaRPr sz="1200">
              <a:latin typeface="Calibri"/>
              <a:cs typeface="Calibri"/>
            </a:endParaRPr>
          </a:p>
          <a:p>
            <a:pPr algn="just" marL="469900" marR="11430" indent="-344805">
              <a:lnSpc>
                <a:spcPct val="105000"/>
              </a:lnSpc>
              <a:buAutoNum type="romanUcPeriod"/>
              <a:tabLst>
                <a:tab pos="469900" algn="l"/>
                <a:tab pos="471170" algn="l"/>
              </a:tabLst>
            </a:pPr>
            <a:r>
              <a:rPr dirty="0" sz="1200">
                <a:latin typeface="Calibri"/>
                <a:cs typeface="Calibri"/>
              </a:rPr>
              <a:t>	</a:t>
            </a:r>
            <a:r>
              <a:rPr dirty="0" sz="1200" spc="-10">
                <a:latin typeface="Calibri"/>
                <a:cs typeface="Calibri"/>
              </a:rPr>
              <a:t>atender</a:t>
            </a:r>
            <a:r>
              <a:rPr dirty="0" sz="1200" spc="-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às</a:t>
            </a:r>
            <a:r>
              <a:rPr dirty="0" sz="1200" spc="-20">
                <a:latin typeface="Calibri"/>
                <a:cs typeface="Calibri"/>
              </a:rPr>
              <a:t> solicitações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encaminhadas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pelo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encarregado</a:t>
            </a:r>
            <a:r>
              <a:rPr dirty="0" sz="1200" spc="-4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de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tratamento</a:t>
            </a:r>
            <a:r>
              <a:rPr dirty="0" sz="1200" spc="-4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de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dados </a:t>
            </a:r>
            <a:r>
              <a:rPr dirty="0" sz="1200">
                <a:latin typeface="Calibri"/>
                <a:cs typeface="Calibri"/>
              </a:rPr>
              <a:t>no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sentido</a:t>
            </a:r>
            <a:r>
              <a:rPr dirty="0" sz="1200" spc="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fazer cessar uma</a:t>
            </a:r>
            <a:r>
              <a:rPr dirty="0" sz="1200" spc="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afirmada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violação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à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Lei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Federal</a:t>
            </a:r>
            <a:r>
              <a:rPr dirty="0" sz="1200" spc="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Proteção </a:t>
            </a:r>
            <a:r>
              <a:rPr dirty="0" sz="1200" spc="-25">
                <a:latin typeface="Calibri"/>
                <a:cs typeface="Calibri"/>
              </a:rPr>
              <a:t>de </a:t>
            </a:r>
            <a:r>
              <a:rPr dirty="0" sz="1200">
                <a:latin typeface="Calibri"/>
                <a:cs typeface="Calibri"/>
              </a:rPr>
              <a:t>Dados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em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 spc="-20">
                <a:latin typeface="Calibri"/>
                <a:cs typeface="Calibri"/>
              </a:rPr>
              <a:t>vigor,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ou </a:t>
            </a:r>
            <a:r>
              <a:rPr dirty="0" sz="1200" spc="-10">
                <a:latin typeface="Calibri"/>
                <a:cs typeface="Calibri"/>
              </a:rPr>
              <a:t>apresentar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as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justificativas pertinentes;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142796" y="3783329"/>
            <a:ext cx="17970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20">
                <a:latin typeface="Calibri"/>
                <a:cs typeface="Calibri"/>
              </a:rPr>
              <a:t>III.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524127" y="3783329"/>
            <a:ext cx="487934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Calibri"/>
                <a:cs typeface="Calibri"/>
              </a:rPr>
              <a:t>encaminhar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ao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encarregado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tratamento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dados,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no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prazo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por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este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fixado: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066596" y="4103369"/>
            <a:ext cx="5393055" cy="5549900"/>
          </a:xfrm>
          <a:prstGeom prst="rect">
            <a:avLst/>
          </a:prstGeom>
        </p:spPr>
        <p:txBody>
          <a:bodyPr wrap="square" lIns="0" tIns="5080" rIns="0" bIns="0" rtlCol="0" vert="horz">
            <a:spAutoFit/>
          </a:bodyPr>
          <a:lstStyle/>
          <a:p>
            <a:pPr algn="just" marL="551180" marR="6985" indent="-194310">
              <a:lnSpc>
                <a:spcPct val="104200"/>
              </a:lnSpc>
              <a:spcBef>
                <a:spcPts val="40"/>
              </a:spcBef>
              <a:buFont typeface="Times New Roman"/>
              <a:buAutoNum type="alphaLcParenR"/>
              <a:tabLst>
                <a:tab pos="552450" algn="l"/>
              </a:tabLst>
            </a:pPr>
            <a:r>
              <a:rPr dirty="0" sz="1200">
                <a:latin typeface="Calibri"/>
                <a:cs typeface="Calibri"/>
              </a:rPr>
              <a:t>informações</a:t>
            </a:r>
            <a:r>
              <a:rPr dirty="0" sz="1200" spc="39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sobre</a:t>
            </a:r>
            <a:r>
              <a:rPr dirty="0" sz="1200" spc="38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</a:t>
            </a:r>
            <a:r>
              <a:rPr dirty="0" sz="1200" spc="37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tratamento</a:t>
            </a:r>
            <a:r>
              <a:rPr dirty="0" sz="1200" spc="37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38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dados</a:t>
            </a:r>
            <a:r>
              <a:rPr dirty="0" sz="1200" spc="39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pessoais</a:t>
            </a:r>
            <a:r>
              <a:rPr dirty="0" sz="1200" spc="39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que</a:t>
            </a:r>
            <a:r>
              <a:rPr dirty="0" sz="1200" spc="38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venham</a:t>
            </a:r>
            <a:r>
              <a:rPr dirty="0" sz="1200" spc="38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</a:t>
            </a:r>
            <a:r>
              <a:rPr dirty="0" sz="1200" spc="385">
                <a:latin typeface="Calibri"/>
                <a:cs typeface="Calibri"/>
              </a:rPr>
              <a:t> </a:t>
            </a:r>
            <a:r>
              <a:rPr dirty="0" sz="1200" spc="-25">
                <a:latin typeface="Calibri"/>
                <a:cs typeface="Calibri"/>
              </a:rPr>
              <a:t>ser </a:t>
            </a:r>
            <a:r>
              <a:rPr dirty="0" sz="1200" spc="-25">
                <a:latin typeface="Calibri"/>
                <a:cs typeface="Calibri"/>
              </a:rPr>
              <a:t>	</a:t>
            </a:r>
            <a:r>
              <a:rPr dirty="0" sz="1200">
                <a:latin typeface="Calibri"/>
                <a:cs typeface="Calibri"/>
              </a:rPr>
              <a:t>solicitadas</a:t>
            </a:r>
            <a:r>
              <a:rPr dirty="0" sz="1200" spc="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pela</a:t>
            </a:r>
            <a:r>
              <a:rPr dirty="0" sz="1200" spc="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autoridade</a:t>
            </a:r>
            <a:r>
              <a:rPr dirty="0" sz="1200" spc="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nacional,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nos</a:t>
            </a:r>
            <a:r>
              <a:rPr dirty="0" sz="1200" spc="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termos</a:t>
            </a:r>
            <a:r>
              <a:rPr dirty="0" sz="1200" spc="6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do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art.</a:t>
            </a:r>
            <a:r>
              <a:rPr dirty="0" sz="1200" spc="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29,</a:t>
            </a:r>
            <a:r>
              <a:rPr dirty="0" sz="1200" spc="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</a:t>
            </a:r>
            <a:r>
              <a:rPr dirty="0" sz="1200" spc="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Lei</a:t>
            </a:r>
            <a:r>
              <a:rPr dirty="0" sz="1200" spc="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Federal</a:t>
            </a:r>
            <a:r>
              <a:rPr dirty="0" sz="1200" spc="40">
                <a:latin typeface="Calibri"/>
                <a:cs typeface="Calibri"/>
              </a:rPr>
              <a:t> </a:t>
            </a:r>
            <a:r>
              <a:rPr dirty="0" sz="1200" spc="-25">
                <a:latin typeface="Calibri"/>
                <a:cs typeface="Calibri"/>
              </a:rPr>
              <a:t>nº </a:t>
            </a:r>
            <a:r>
              <a:rPr dirty="0" sz="1200" spc="-25">
                <a:latin typeface="Calibri"/>
                <a:cs typeface="Calibri"/>
              </a:rPr>
              <a:t>	</a:t>
            </a:r>
            <a:r>
              <a:rPr dirty="0" sz="1200" spc="-10">
                <a:latin typeface="Calibri"/>
                <a:cs typeface="Calibri"/>
              </a:rPr>
              <a:t>13.709,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2018;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 spc="-50">
                <a:latin typeface="Calibri"/>
                <a:cs typeface="Calibri"/>
              </a:rPr>
              <a:t>e</a:t>
            </a: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15"/>
              </a:spcBef>
              <a:buFont typeface="Times New Roman"/>
              <a:buAutoNum type="alphaLcParenR"/>
            </a:pPr>
            <a:endParaRPr sz="1200">
              <a:latin typeface="Calibri"/>
              <a:cs typeface="Calibri"/>
            </a:endParaRPr>
          </a:p>
          <a:p>
            <a:pPr algn="just" marL="551180" marR="11430" indent="-194310">
              <a:lnSpc>
                <a:spcPct val="103299"/>
              </a:lnSpc>
              <a:buFont typeface="Times New Roman"/>
              <a:buAutoNum type="alphaLcParenR"/>
              <a:tabLst>
                <a:tab pos="552450" algn="l"/>
              </a:tabLst>
            </a:pPr>
            <a:r>
              <a:rPr dirty="0" sz="1200">
                <a:latin typeface="Calibri"/>
                <a:cs typeface="Calibri"/>
              </a:rPr>
              <a:t>relatórios</a:t>
            </a:r>
            <a:r>
              <a:rPr dirty="0" sz="1200" spc="120">
                <a:latin typeface="Calibri"/>
                <a:cs typeface="Calibri"/>
              </a:rPr>
              <a:t> 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125">
                <a:latin typeface="Calibri"/>
                <a:cs typeface="Calibri"/>
              </a:rPr>
              <a:t>  </a:t>
            </a:r>
            <a:r>
              <a:rPr dirty="0" sz="1200">
                <a:latin typeface="Calibri"/>
                <a:cs typeface="Calibri"/>
              </a:rPr>
              <a:t>impacto</a:t>
            </a:r>
            <a:r>
              <a:rPr dirty="0" sz="1200" spc="110">
                <a:latin typeface="Calibri"/>
                <a:cs typeface="Calibri"/>
              </a:rPr>
              <a:t>  </a:t>
            </a:r>
            <a:r>
              <a:rPr dirty="0" sz="1200">
                <a:latin typeface="Calibri"/>
                <a:cs typeface="Calibri"/>
              </a:rPr>
              <a:t>à</a:t>
            </a:r>
            <a:r>
              <a:rPr dirty="0" sz="1200" spc="114">
                <a:latin typeface="Calibri"/>
                <a:cs typeface="Calibri"/>
              </a:rPr>
              <a:t>  </a:t>
            </a:r>
            <a:r>
              <a:rPr dirty="0" sz="1200">
                <a:latin typeface="Calibri"/>
                <a:cs typeface="Calibri"/>
              </a:rPr>
              <a:t>proteção</a:t>
            </a:r>
            <a:r>
              <a:rPr dirty="0" sz="1200" spc="110">
                <a:latin typeface="Calibri"/>
                <a:cs typeface="Calibri"/>
              </a:rPr>
              <a:t> 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114">
                <a:latin typeface="Calibri"/>
                <a:cs typeface="Calibri"/>
              </a:rPr>
              <a:t>  </a:t>
            </a:r>
            <a:r>
              <a:rPr dirty="0" sz="1200">
                <a:latin typeface="Calibri"/>
                <a:cs typeface="Calibri"/>
              </a:rPr>
              <a:t>dados</a:t>
            </a:r>
            <a:r>
              <a:rPr dirty="0" sz="1200" spc="125">
                <a:latin typeface="Calibri"/>
                <a:cs typeface="Calibri"/>
              </a:rPr>
              <a:t>  </a:t>
            </a:r>
            <a:r>
              <a:rPr dirty="0" sz="1200">
                <a:latin typeface="Calibri"/>
                <a:cs typeface="Calibri"/>
              </a:rPr>
              <a:t>pessoais,</a:t>
            </a:r>
            <a:r>
              <a:rPr dirty="0" sz="1200" spc="125">
                <a:latin typeface="Calibri"/>
                <a:cs typeface="Calibri"/>
              </a:rPr>
              <a:t>  </a:t>
            </a:r>
            <a:r>
              <a:rPr dirty="0" sz="1200">
                <a:latin typeface="Calibri"/>
                <a:cs typeface="Calibri"/>
              </a:rPr>
              <a:t>ou</a:t>
            </a:r>
            <a:r>
              <a:rPr dirty="0" sz="1200" spc="49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informações 	necessárias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à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 spc="-20">
                <a:latin typeface="Calibri"/>
                <a:cs typeface="Calibri"/>
              </a:rPr>
              <a:t>elaboração</a:t>
            </a:r>
            <a:r>
              <a:rPr dirty="0" sz="1200" spc="-5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10">
                <a:latin typeface="Calibri"/>
                <a:cs typeface="Calibri"/>
              </a:rPr>
              <a:t> tais relatórios,</a:t>
            </a:r>
            <a:r>
              <a:rPr dirty="0" sz="1200" spc="-5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nos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termos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 spc="-20">
                <a:latin typeface="Calibri"/>
                <a:cs typeface="Calibri"/>
              </a:rPr>
              <a:t>do</a:t>
            </a:r>
            <a:r>
              <a:rPr dirty="0" sz="1200" spc="-5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art.32,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da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Lei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Federal </a:t>
            </a:r>
            <a:r>
              <a:rPr dirty="0" sz="1200" spc="-10">
                <a:latin typeface="Calibri"/>
                <a:cs typeface="Calibri"/>
              </a:rPr>
              <a:t>	</a:t>
            </a:r>
            <a:r>
              <a:rPr dirty="0" sz="1200">
                <a:latin typeface="Calibri"/>
                <a:cs typeface="Calibri"/>
              </a:rPr>
              <a:t>nº</a:t>
            </a:r>
            <a:r>
              <a:rPr dirty="0" sz="1200" spc="-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13.709,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 spc="-20">
                <a:latin typeface="Calibri"/>
                <a:cs typeface="Calibri"/>
              </a:rPr>
              <a:t>2018.</a:t>
            </a: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14"/>
              </a:spcBef>
            </a:pPr>
            <a:endParaRPr sz="1200">
              <a:latin typeface="Calibri"/>
              <a:cs typeface="Calibri"/>
            </a:endParaRPr>
          </a:p>
          <a:p>
            <a:pPr algn="just" marL="469900" marR="8255" indent="-393700">
              <a:lnSpc>
                <a:spcPct val="105100"/>
              </a:lnSpc>
              <a:spcBef>
                <a:spcPts val="5"/>
              </a:spcBef>
            </a:pPr>
            <a:r>
              <a:rPr dirty="0" sz="1200">
                <a:latin typeface="Calibri"/>
                <a:cs typeface="Calibri"/>
              </a:rPr>
              <a:t>IV.</a:t>
            </a:r>
            <a:r>
              <a:rPr dirty="0" sz="1200" spc="300">
                <a:latin typeface="Calibri"/>
                <a:cs typeface="Calibri"/>
              </a:rPr>
              <a:t>   </a:t>
            </a:r>
            <a:r>
              <a:rPr dirty="0" sz="1200">
                <a:latin typeface="Calibri"/>
                <a:cs typeface="Calibri"/>
              </a:rPr>
              <a:t>assegurar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que</a:t>
            </a:r>
            <a:r>
              <a:rPr dirty="0" sz="1200" spc="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encarregado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 </a:t>
            </a:r>
            <a:r>
              <a:rPr dirty="0" sz="1200" spc="-10">
                <a:latin typeface="Calibri"/>
                <a:cs typeface="Calibri"/>
              </a:rPr>
              <a:t>tratamento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dados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seja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informado,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 </a:t>
            </a:r>
            <a:r>
              <a:rPr dirty="0" sz="1200" spc="-10">
                <a:latin typeface="Calibri"/>
                <a:cs typeface="Calibri"/>
              </a:rPr>
              <a:t>todas </a:t>
            </a:r>
            <a:r>
              <a:rPr dirty="0" sz="1200">
                <a:latin typeface="Calibri"/>
                <a:cs typeface="Calibri"/>
              </a:rPr>
              <a:t>as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questões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relacionadas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com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 spc="-20">
                <a:latin typeface="Calibri"/>
                <a:cs typeface="Calibri"/>
              </a:rPr>
              <a:t>proteção</a:t>
            </a:r>
            <a:r>
              <a:rPr dirty="0" sz="1200" spc="-5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dados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pessoais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no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âmbito</a:t>
            </a:r>
            <a:r>
              <a:rPr dirty="0" sz="1200" spc="-5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do</a:t>
            </a:r>
            <a:r>
              <a:rPr dirty="0" sz="1200" spc="-4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Poder Executivo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Municipal.</a:t>
            </a:r>
            <a:endParaRPr sz="1200">
              <a:latin typeface="Calibri"/>
              <a:cs typeface="Calibri"/>
            </a:endParaRPr>
          </a:p>
          <a:p>
            <a:pPr algn="just" marL="12700" marR="10795">
              <a:lnSpc>
                <a:spcPct val="108300"/>
              </a:lnSpc>
              <a:spcBef>
                <a:spcPts val="960"/>
              </a:spcBef>
            </a:pPr>
            <a:r>
              <a:rPr dirty="0" sz="1200" b="1">
                <a:latin typeface="Calibri"/>
                <a:cs typeface="Calibri"/>
              </a:rPr>
              <a:t>Art.</a:t>
            </a:r>
            <a:r>
              <a:rPr dirty="0" sz="1200" spc="280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12</a:t>
            </a:r>
            <a:r>
              <a:rPr dirty="0" sz="1200">
                <a:latin typeface="Calibri"/>
                <a:cs typeface="Calibri"/>
              </a:rPr>
              <a:t>.</a:t>
            </a:r>
            <a:r>
              <a:rPr dirty="0" sz="1200" spc="29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Cabe</a:t>
            </a:r>
            <a:r>
              <a:rPr dirty="0" sz="1200" spc="29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ao</a:t>
            </a:r>
            <a:r>
              <a:rPr dirty="0" sz="1200" spc="30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Setor</a:t>
            </a:r>
            <a:r>
              <a:rPr dirty="0" sz="1200" spc="28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29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Tecnologia</a:t>
            </a:r>
            <a:r>
              <a:rPr dirty="0" sz="1200" spc="3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</a:t>
            </a:r>
            <a:r>
              <a:rPr dirty="0" sz="1200" spc="29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Informação</a:t>
            </a:r>
            <a:r>
              <a:rPr dirty="0" sz="1200" spc="29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</a:t>
            </a:r>
            <a:r>
              <a:rPr dirty="0" sz="1200" spc="29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Secretaria</a:t>
            </a:r>
            <a:r>
              <a:rPr dirty="0" sz="1200" spc="3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Municipal</a:t>
            </a:r>
            <a:r>
              <a:rPr dirty="0" sz="1200" spc="280">
                <a:latin typeface="Calibri"/>
                <a:cs typeface="Calibri"/>
              </a:rPr>
              <a:t> </a:t>
            </a:r>
            <a:r>
              <a:rPr dirty="0" sz="1200" spc="-25">
                <a:latin typeface="Calibri"/>
                <a:cs typeface="Calibri"/>
              </a:rPr>
              <a:t>de </a:t>
            </a:r>
            <a:r>
              <a:rPr dirty="0" sz="1200" spc="-10">
                <a:latin typeface="Calibri"/>
                <a:cs typeface="Calibri"/>
              </a:rPr>
              <a:t>Administração,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ou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órgão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que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venha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substituí-</a:t>
            </a:r>
            <a:r>
              <a:rPr dirty="0" sz="1200" spc="-25">
                <a:latin typeface="Calibri"/>
                <a:cs typeface="Calibri"/>
              </a:rPr>
              <a:t>lo:</a:t>
            </a: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10"/>
              </a:spcBef>
            </a:pPr>
            <a:endParaRPr sz="1200">
              <a:latin typeface="Calibri"/>
              <a:cs typeface="Calibri"/>
            </a:endParaRPr>
          </a:p>
          <a:p>
            <a:pPr algn="just" marL="469900" marR="13335" indent="-305435">
              <a:lnSpc>
                <a:spcPct val="105000"/>
              </a:lnSpc>
              <a:spcBef>
                <a:spcPts val="5"/>
              </a:spcBef>
              <a:buAutoNum type="romanUcPeriod"/>
              <a:tabLst>
                <a:tab pos="469900" algn="l"/>
                <a:tab pos="471805" algn="l"/>
              </a:tabLst>
            </a:pPr>
            <a:r>
              <a:rPr dirty="0" sz="1200">
                <a:latin typeface="Calibri"/>
                <a:cs typeface="Calibri"/>
              </a:rPr>
              <a:t>	oferecer</a:t>
            </a:r>
            <a:r>
              <a:rPr dirty="0" sz="1200" spc="47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os</a:t>
            </a:r>
            <a:r>
              <a:rPr dirty="0" sz="1200" spc="47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subsídios</a:t>
            </a:r>
            <a:r>
              <a:rPr dirty="0" sz="1200" spc="49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técnicos</a:t>
            </a:r>
            <a:r>
              <a:rPr dirty="0" sz="1200" spc="49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necessários</a:t>
            </a:r>
            <a:r>
              <a:rPr dirty="0" sz="1200" spc="47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à</a:t>
            </a:r>
            <a:r>
              <a:rPr dirty="0" sz="1200" spc="484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edição</a:t>
            </a:r>
            <a:r>
              <a:rPr dirty="0" sz="1200" spc="48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das</a:t>
            </a:r>
            <a:r>
              <a:rPr dirty="0" sz="1200" spc="47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diretrizes</a:t>
            </a:r>
            <a:r>
              <a:rPr dirty="0" sz="1200" spc="470">
                <a:latin typeface="Calibri"/>
                <a:cs typeface="Calibri"/>
              </a:rPr>
              <a:t> </a:t>
            </a:r>
            <a:r>
              <a:rPr dirty="0" sz="1200" spc="-20">
                <a:latin typeface="Calibri"/>
                <a:cs typeface="Calibri"/>
              </a:rPr>
              <a:t>pelo </a:t>
            </a:r>
            <a:r>
              <a:rPr dirty="0" sz="1200">
                <a:latin typeface="Calibri"/>
                <a:cs typeface="Calibri"/>
              </a:rPr>
              <a:t>encarregado</a:t>
            </a:r>
            <a:r>
              <a:rPr dirty="0" sz="1200" spc="4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40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tratamento</a:t>
            </a:r>
            <a:r>
              <a:rPr dirty="0" sz="1200" spc="39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4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dados</a:t>
            </a:r>
            <a:r>
              <a:rPr dirty="0" sz="1200" spc="4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para</a:t>
            </a:r>
            <a:r>
              <a:rPr dirty="0" sz="1200" spc="4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</a:t>
            </a:r>
            <a:r>
              <a:rPr dirty="0" sz="1200" spc="40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elaboração</a:t>
            </a:r>
            <a:r>
              <a:rPr dirty="0" sz="1200" spc="4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dos</a:t>
            </a:r>
            <a:r>
              <a:rPr dirty="0" sz="1200" spc="40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planos</a:t>
            </a:r>
            <a:r>
              <a:rPr dirty="0" sz="1200" spc="434">
                <a:latin typeface="Calibri"/>
                <a:cs typeface="Calibri"/>
              </a:rPr>
              <a:t> </a:t>
            </a:r>
            <a:r>
              <a:rPr dirty="0" sz="1200" spc="-25">
                <a:latin typeface="Calibri"/>
                <a:cs typeface="Calibri"/>
              </a:rPr>
              <a:t>de </a:t>
            </a:r>
            <a:r>
              <a:rPr dirty="0" sz="1200" spc="-10">
                <a:latin typeface="Calibri"/>
                <a:cs typeface="Calibri"/>
              </a:rPr>
              <a:t>adequação; </a:t>
            </a:r>
            <a:r>
              <a:rPr dirty="0" sz="1200" spc="-50">
                <a:latin typeface="Calibri"/>
                <a:cs typeface="Calibri"/>
              </a:rPr>
              <a:t>e</a:t>
            </a: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65"/>
              </a:spcBef>
              <a:buFont typeface="Calibri"/>
              <a:buAutoNum type="romanUcPeriod"/>
            </a:pPr>
            <a:endParaRPr sz="1200">
              <a:latin typeface="Calibri"/>
              <a:cs typeface="Calibri"/>
            </a:endParaRPr>
          </a:p>
          <a:p>
            <a:pPr algn="just" marL="469900" marR="15875" indent="-344805">
              <a:lnSpc>
                <a:spcPct val="103499"/>
              </a:lnSpc>
              <a:buAutoNum type="romanUcPeriod"/>
              <a:tabLst>
                <a:tab pos="469900" algn="l"/>
                <a:tab pos="471170" algn="l"/>
              </a:tabLst>
            </a:pPr>
            <a:r>
              <a:rPr dirty="0" sz="1200">
                <a:latin typeface="Calibri"/>
                <a:cs typeface="Calibri"/>
              </a:rPr>
              <a:t>	orientar,</a:t>
            </a:r>
            <a:r>
              <a:rPr dirty="0" sz="1200" spc="2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sob</a:t>
            </a:r>
            <a:r>
              <a:rPr dirty="0" sz="1200" spc="26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</a:t>
            </a:r>
            <a:r>
              <a:rPr dirty="0" sz="1200" spc="2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ponto</a:t>
            </a:r>
            <a:r>
              <a:rPr dirty="0" sz="1200" spc="2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254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vista</a:t>
            </a:r>
            <a:r>
              <a:rPr dirty="0" sz="1200" spc="25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tecnológico,</a:t>
            </a:r>
            <a:r>
              <a:rPr dirty="0" sz="1200" spc="26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as</a:t>
            </a:r>
            <a:r>
              <a:rPr dirty="0" sz="1200" spc="26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Secretarias</a:t>
            </a:r>
            <a:r>
              <a:rPr dirty="0" sz="1200" spc="26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</a:t>
            </a:r>
            <a:r>
              <a:rPr dirty="0" sz="1200" spc="254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Subsecretarias Executivas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na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implantação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dos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respectivos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planos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adequação.</a:t>
            </a:r>
            <a:endParaRPr sz="1200">
              <a:latin typeface="Calibri"/>
              <a:cs typeface="Calibri"/>
            </a:endParaRPr>
          </a:p>
          <a:p>
            <a:pPr algn="just" marL="12700" marR="5080">
              <a:lnSpc>
                <a:spcPct val="109200"/>
              </a:lnSpc>
              <a:spcBef>
                <a:spcPts val="950"/>
              </a:spcBef>
            </a:pPr>
            <a:r>
              <a:rPr dirty="0" sz="1200" b="1">
                <a:latin typeface="Calibri"/>
                <a:cs typeface="Calibri"/>
              </a:rPr>
              <a:t>Art.</a:t>
            </a:r>
            <a:r>
              <a:rPr dirty="0" sz="1200" spc="-50" b="1">
                <a:latin typeface="Calibri"/>
                <a:cs typeface="Calibri"/>
              </a:rPr>
              <a:t> </a:t>
            </a:r>
            <a:r>
              <a:rPr dirty="0" sz="1200" spc="-10" b="1">
                <a:latin typeface="Calibri"/>
                <a:cs typeface="Calibri"/>
              </a:rPr>
              <a:t>13.</a:t>
            </a:r>
            <a:r>
              <a:rPr dirty="0" sz="1200" spc="-30" b="1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Cabe</a:t>
            </a:r>
            <a:r>
              <a:rPr dirty="0" sz="1200" spc="-5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ao</a:t>
            </a:r>
            <a:r>
              <a:rPr dirty="0" sz="1200" spc="-6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CAI,</a:t>
            </a:r>
            <a:r>
              <a:rPr dirty="0" sz="1200" spc="-6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Comitê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de</a:t>
            </a:r>
            <a:r>
              <a:rPr dirty="0" sz="1200" spc="-5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Análise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de</a:t>
            </a:r>
            <a:r>
              <a:rPr dirty="0" sz="1200" spc="-5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Informações,</a:t>
            </a:r>
            <a:r>
              <a:rPr dirty="0" sz="1200" spc="-5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ou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órgão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que</a:t>
            </a:r>
            <a:r>
              <a:rPr dirty="0" sz="1200" spc="-5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venha</a:t>
            </a:r>
            <a:r>
              <a:rPr dirty="0" sz="1200" spc="-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substituí- </a:t>
            </a:r>
            <a:r>
              <a:rPr dirty="0" sz="1200">
                <a:latin typeface="Calibri"/>
                <a:cs typeface="Calibri"/>
              </a:rPr>
              <a:t>lo,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por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solicitação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do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encarregado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tratamento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dados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que,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por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sua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vez,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poderá</a:t>
            </a:r>
            <a:r>
              <a:rPr dirty="0" sz="1200" spc="-25">
                <a:latin typeface="Calibri"/>
                <a:cs typeface="Calibri"/>
              </a:rPr>
              <a:t> ser </a:t>
            </a:r>
            <a:r>
              <a:rPr dirty="0" sz="1200" spc="-10">
                <a:latin typeface="Calibri"/>
                <a:cs typeface="Calibri"/>
              </a:rPr>
              <a:t>provocado</a:t>
            </a:r>
            <a:r>
              <a:rPr dirty="0" sz="1200" spc="-5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pelo</a:t>
            </a:r>
            <a:r>
              <a:rPr dirty="0" sz="1200" spc="-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Controlador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dados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pessoais:</a:t>
            </a: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90"/>
              </a:spcBef>
            </a:pPr>
            <a:endParaRPr sz="1200">
              <a:latin typeface="Calibri"/>
              <a:cs typeface="Calibri"/>
            </a:endParaRPr>
          </a:p>
          <a:p>
            <a:pPr algn="just" marL="469900" marR="8890" indent="-305435">
              <a:lnSpc>
                <a:spcPct val="103299"/>
              </a:lnSpc>
              <a:buAutoNum type="romanUcPeriod"/>
              <a:tabLst>
                <a:tab pos="469900" algn="l"/>
                <a:tab pos="471805" algn="l"/>
              </a:tabLst>
            </a:pPr>
            <a:r>
              <a:rPr dirty="0" sz="1200">
                <a:latin typeface="Calibri"/>
                <a:cs typeface="Calibri"/>
              </a:rPr>
              <a:t>	</a:t>
            </a:r>
            <a:r>
              <a:rPr dirty="0" sz="1200" spc="-10">
                <a:latin typeface="Calibri"/>
                <a:cs typeface="Calibri"/>
              </a:rPr>
              <a:t>deliberar</a:t>
            </a:r>
            <a:r>
              <a:rPr dirty="0" sz="1200" spc="-5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sobre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proposta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diretrizes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para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elaboração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dos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planos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adequação </a:t>
            </a:r>
            <a:r>
              <a:rPr dirty="0" sz="1200">
                <a:latin typeface="Calibri"/>
                <a:cs typeface="Calibri"/>
              </a:rPr>
              <a:t>no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tratamento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dados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pessoais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sensíveis,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conforme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os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termos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Legislação Federal; </a:t>
            </a:r>
            <a:r>
              <a:rPr dirty="0" sz="1200" spc="-50">
                <a:latin typeface="Calibri"/>
                <a:cs typeface="Calibri"/>
              </a:rPr>
              <a:t>e</a:t>
            </a:r>
            <a:endParaRPr sz="1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868551" y="403911"/>
            <a:ext cx="2609850" cy="729615"/>
          </a:xfrm>
          <a:prstGeom prst="rect">
            <a:avLst/>
          </a:prstGeom>
        </p:spPr>
        <p:txBody>
          <a:bodyPr wrap="square" lIns="0" tIns="3429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70"/>
              </a:spcBef>
            </a:pPr>
            <a:r>
              <a:rPr dirty="0" sz="1400" spc="-10" b="1">
                <a:latin typeface="Calibri"/>
                <a:cs typeface="Calibri"/>
              </a:rPr>
              <a:t>Estado </a:t>
            </a:r>
            <a:r>
              <a:rPr dirty="0" sz="1400" b="1">
                <a:latin typeface="Calibri"/>
                <a:cs typeface="Calibri"/>
              </a:rPr>
              <a:t>do</a:t>
            </a:r>
            <a:r>
              <a:rPr dirty="0" sz="1400" spc="-2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Rio</a:t>
            </a:r>
            <a:r>
              <a:rPr dirty="0" sz="1400" spc="-2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de</a:t>
            </a:r>
            <a:r>
              <a:rPr dirty="0" sz="1400" spc="-10" b="1">
                <a:latin typeface="Calibri"/>
                <a:cs typeface="Calibri"/>
              </a:rPr>
              <a:t> Janeiro</a:t>
            </a:r>
            <a:endParaRPr sz="1400">
              <a:latin typeface="Calibri"/>
              <a:cs typeface="Calibri"/>
            </a:endParaRPr>
          </a:p>
          <a:p>
            <a:pPr marL="12700" marR="5080">
              <a:lnSpc>
                <a:spcPct val="110000"/>
              </a:lnSpc>
            </a:pPr>
            <a:r>
              <a:rPr dirty="0" sz="1400" spc="-10" b="1">
                <a:latin typeface="Calibri"/>
                <a:cs typeface="Calibri"/>
              </a:rPr>
              <a:t>Prefeitura</a:t>
            </a:r>
            <a:r>
              <a:rPr dirty="0" sz="1400" spc="-20" b="1">
                <a:latin typeface="Calibri"/>
                <a:cs typeface="Calibri"/>
              </a:rPr>
              <a:t> </a:t>
            </a:r>
            <a:r>
              <a:rPr dirty="0" sz="1400" spc="-10" b="1">
                <a:latin typeface="Calibri"/>
                <a:cs typeface="Calibri"/>
              </a:rPr>
              <a:t>Municipal</a:t>
            </a:r>
            <a:r>
              <a:rPr dirty="0" sz="1400" spc="-1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de</a:t>
            </a:r>
            <a:r>
              <a:rPr dirty="0" sz="1400" spc="-20" b="1">
                <a:latin typeface="Calibri"/>
                <a:cs typeface="Calibri"/>
              </a:rPr>
              <a:t> </a:t>
            </a:r>
            <a:r>
              <a:rPr dirty="0" sz="1400" spc="-10" b="1">
                <a:latin typeface="Calibri"/>
                <a:cs typeface="Calibri"/>
              </a:rPr>
              <a:t>Seropédica Gabinete</a:t>
            </a:r>
            <a:r>
              <a:rPr dirty="0" sz="1400" spc="-1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do</a:t>
            </a:r>
            <a:r>
              <a:rPr dirty="0" sz="1400" spc="-15" b="1">
                <a:latin typeface="Calibri"/>
                <a:cs typeface="Calibri"/>
              </a:rPr>
              <a:t> </a:t>
            </a:r>
            <a:r>
              <a:rPr dirty="0" sz="1400" spc="-10" b="1">
                <a:latin typeface="Calibri"/>
                <a:cs typeface="Calibri"/>
              </a:rPr>
              <a:t>Prefeito</a:t>
            </a:r>
            <a:endParaRPr sz="1400">
              <a:latin typeface="Calibri"/>
              <a:cs typeface="Calibri"/>
            </a:endParaRPr>
          </a:p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97205" y="218439"/>
            <a:ext cx="1165225" cy="1012190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137784" y="458469"/>
            <a:ext cx="2136774" cy="727709"/>
          </a:xfrm>
          <a:prstGeom prst="rect">
            <a:avLst/>
          </a:prstGeom>
        </p:spPr>
      </p:pic>
      <p:sp>
        <p:nvSpPr>
          <p:cNvPr id="5" name="object 5" descr=""/>
          <p:cNvSpPr txBox="1"/>
          <p:nvPr/>
        </p:nvSpPr>
        <p:spPr>
          <a:xfrm>
            <a:off x="1057452" y="1801494"/>
            <a:ext cx="5405120" cy="7440295"/>
          </a:xfrm>
          <a:prstGeom prst="rect">
            <a:avLst/>
          </a:prstGeom>
        </p:spPr>
        <p:txBody>
          <a:bodyPr wrap="square" lIns="0" tIns="6350" rIns="0" bIns="0" rtlCol="0" vert="horz">
            <a:spAutoFit/>
          </a:bodyPr>
          <a:lstStyle/>
          <a:p>
            <a:pPr algn="just" marL="478790" marR="16510" indent="-344805">
              <a:lnSpc>
                <a:spcPct val="103299"/>
              </a:lnSpc>
              <a:spcBef>
                <a:spcPts val="50"/>
              </a:spcBef>
            </a:pPr>
            <a:r>
              <a:rPr dirty="0" sz="1200">
                <a:latin typeface="Calibri"/>
                <a:cs typeface="Calibri"/>
              </a:rPr>
              <a:t>II.</a:t>
            </a:r>
            <a:r>
              <a:rPr dirty="0" sz="1200" spc="290">
                <a:latin typeface="Calibri"/>
                <a:cs typeface="Calibri"/>
              </a:rPr>
              <a:t>   </a:t>
            </a:r>
            <a:r>
              <a:rPr dirty="0" sz="1200">
                <a:latin typeface="Calibri"/>
                <a:cs typeface="Calibri"/>
              </a:rPr>
              <a:t>deliberar</a:t>
            </a:r>
            <a:r>
              <a:rPr dirty="0" sz="1200" spc="17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sobre</a:t>
            </a:r>
            <a:r>
              <a:rPr dirty="0" sz="1200" spc="17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qualquer</a:t>
            </a:r>
            <a:r>
              <a:rPr dirty="0" sz="1200" spc="17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assunto</a:t>
            </a:r>
            <a:r>
              <a:rPr dirty="0" sz="1200" spc="17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relacionado</a:t>
            </a:r>
            <a:r>
              <a:rPr dirty="0" sz="1200" spc="17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à</a:t>
            </a:r>
            <a:r>
              <a:rPr dirty="0" sz="1200" spc="18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aplicação</a:t>
            </a:r>
            <a:r>
              <a:rPr dirty="0" sz="1200" spc="17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</a:t>
            </a:r>
            <a:r>
              <a:rPr dirty="0" sz="1200" spc="18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Lei</a:t>
            </a:r>
            <a:r>
              <a:rPr dirty="0" sz="1200" spc="17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Federal</a:t>
            </a:r>
            <a:r>
              <a:rPr dirty="0" sz="1200" spc="170">
                <a:latin typeface="Calibri"/>
                <a:cs typeface="Calibri"/>
              </a:rPr>
              <a:t> </a:t>
            </a:r>
            <a:r>
              <a:rPr dirty="0" sz="1200" spc="-25">
                <a:latin typeface="Calibri"/>
                <a:cs typeface="Calibri"/>
              </a:rPr>
              <a:t>em </a:t>
            </a:r>
            <a:r>
              <a:rPr dirty="0" sz="1200" spc="-20">
                <a:latin typeface="Calibri"/>
                <a:cs typeface="Calibri"/>
              </a:rPr>
              <a:t>vigor,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do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presente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Decreto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pelos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órgãos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do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Poder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Executivo.</a:t>
            </a: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80"/>
              </a:spcBef>
            </a:pPr>
            <a:endParaRPr sz="1200">
              <a:latin typeface="Calibri"/>
              <a:cs typeface="Calibri"/>
            </a:endParaRPr>
          </a:p>
          <a:p>
            <a:pPr algn="just" marL="21590" marR="12065">
              <a:lnSpc>
                <a:spcPct val="109200"/>
              </a:lnSpc>
            </a:pPr>
            <a:r>
              <a:rPr dirty="0" sz="1200" b="1">
                <a:latin typeface="Calibri"/>
                <a:cs typeface="Calibri"/>
              </a:rPr>
              <a:t>Parágrafo</a:t>
            </a:r>
            <a:r>
              <a:rPr dirty="0" sz="1200" spc="330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único.</a:t>
            </a:r>
            <a:r>
              <a:rPr dirty="0" sz="1200" spc="335" b="1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</a:t>
            </a:r>
            <a:r>
              <a:rPr dirty="0" sz="1200" spc="3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designação</a:t>
            </a:r>
            <a:r>
              <a:rPr dirty="0" sz="1200" spc="3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</a:t>
            </a:r>
            <a:r>
              <a:rPr dirty="0" sz="1200" spc="3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regulamentação</a:t>
            </a:r>
            <a:r>
              <a:rPr dirty="0" sz="1200" spc="3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do</a:t>
            </a:r>
            <a:r>
              <a:rPr dirty="0" sz="1200" spc="3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CAI,</a:t>
            </a:r>
            <a:r>
              <a:rPr dirty="0" sz="1200" spc="3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Comitê</a:t>
            </a:r>
            <a:r>
              <a:rPr dirty="0" sz="1200" spc="3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3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Análise</a:t>
            </a:r>
            <a:r>
              <a:rPr dirty="0" sz="1200" spc="335">
                <a:latin typeface="Calibri"/>
                <a:cs typeface="Calibri"/>
              </a:rPr>
              <a:t> </a:t>
            </a:r>
            <a:r>
              <a:rPr dirty="0" sz="1200" spc="-25">
                <a:latin typeface="Calibri"/>
                <a:cs typeface="Calibri"/>
              </a:rPr>
              <a:t>de </a:t>
            </a:r>
            <a:r>
              <a:rPr dirty="0" sz="1200">
                <a:latin typeface="Calibri"/>
                <a:cs typeface="Calibri"/>
              </a:rPr>
              <a:t>Informações,</a:t>
            </a:r>
            <a:r>
              <a:rPr dirty="0" sz="1200" spc="6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deverá</a:t>
            </a:r>
            <a:r>
              <a:rPr dirty="0" sz="1200" spc="6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ser</a:t>
            </a:r>
            <a:r>
              <a:rPr dirty="0" sz="1200" spc="6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editada</a:t>
            </a:r>
            <a:r>
              <a:rPr dirty="0" sz="1200" spc="6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em</a:t>
            </a:r>
            <a:r>
              <a:rPr dirty="0" sz="1200" spc="7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até</a:t>
            </a:r>
            <a:r>
              <a:rPr dirty="0" sz="1200" spc="8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30</a:t>
            </a:r>
            <a:r>
              <a:rPr dirty="0" sz="1200" spc="6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(trinta)</a:t>
            </a:r>
            <a:r>
              <a:rPr dirty="0" sz="1200" spc="6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dias</a:t>
            </a:r>
            <a:r>
              <a:rPr dirty="0" sz="1200" spc="8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</a:t>
            </a:r>
            <a:r>
              <a:rPr dirty="0" sz="1200" spc="7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contar</a:t>
            </a:r>
            <a:r>
              <a:rPr dirty="0" sz="1200" spc="5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</a:t>
            </a:r>
            <a:r>
              <a:rPr dirty="0" sz="1200" spc="6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publicação</a:t>
            </a:r>
            <a:r>
              <a:rPr dirty="0" sz="1200" spc="6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deste Decreto.</a:t>
            </a: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270"/>
              </a:spcBef>
            </a:pPr>
            <a:endParaRPr sz="1200">
              <a:latin typeface="Calibri"/>
              <a:cs typeface="Calibri"/>
            </a:endParaRPr>
          </a:p>
          <a:p>
            <a:pPr marL="21590">
              <a:lnSpc>
                <a:spcPct val="100000"/>
              </a:lnSpc>
            </a:pPr>
            <a:r>
              <a:rPr dirty="0" sz="1200" b="1">
                <a:latin typeface="Calibri"/>
                <a:cs typeface="Calibri"/>
              </a:rPr>
              <a:t>Seção</a:t>
            </a:r>
            <a:r>
              <a:rPr dirty="0" sz="1200" spc="-10" b="1">
                <a:latin typeface="Calibri"/>
                <a:cs typeface="Calibri"/>
              </a:rPr>
              <a:t> </a:t>
            </a:r>
            <a:r>
              <a:rPr dirty="0" sz="1200" spc="-25" b="1">
                <a:latin typeface="Calibri"/>
                <a:cs typeface="Calibri"/>
              </a:rPr>
              <a:t>II</a:t>
            </a:r>
            <a:endParaRPr sz="1200">
              <a:latin typeface="Calibri"/>
              <a:cs typeface="Calibri"/>
            </a:endParaRPr>
          </a:p>
          <a:p>
            <a:pPr algn="just" marL="21590">
              <a:lnSpc>
                <a:spcPct val="100000"/>
              </a:lnSpc>
              <a:spcBef>
                <a:spcPts val="1085"/>
              </a:spcBef>
            </a:pPr>
            <a:r>
              <a:rPr dirty="0" sz="1200" b="1">
                <a:latin typeface="Calibri"/>
                <a:cs typeface="Calibri"/>
              </a:rPr>
              <a:t>Das</a:t>
            </a:r>
            <a:r>
              <a:rPr dirty="0" sz="1200" spc="10" b="1">
                <a:latin typeface="Calibri"/>
                <a:cs typeface="Calibri"/>
              </a:rPr>
              <a:t> </a:t>
            </a:r>
            <a:r>
              <a:rPr dirty="0" sz="1200" spc="-10" b="1">
                <a:latin typeface="Calibri"/>
                <a:cs typeface="Calibri"/>
              </a:rPr>
              <a:t>Responsabilidades</a:t>
            </a:r>
            <a:r>
              <a:rPr dirty="0" sz="1200" spc="10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na</a:t>
            </a:r>
            <a:r>
              <a:rPr dirty="0" sz="1200" spc="15" b="1">
                <a:latin typeface="Calibri"/>
                <a:cs typeface="Calibri"/>
              </a:rPr>
              <a:t> </a:t>
            </a:r>
            <a:r>
              <a:rPr dirty="0" sz="1200" spc="-10" b="1">
                <a:latin typeface="Calibri"/>
                <a:cs typeface="Calibri"/>
              </a:rPr>
              <a:t>Administração</a:t>
            </a:r>
            <a:r>
              <a:rPr dirty="0" sz="1200" spc="45" b="1">
                <a:latin typeface="Calibri"/>
                <a:cs typeface="Calibri"/>
              </a:rPr>
              <a:t> </a:t>
            </a:r>
            <a:r>
              <a:rPr dirty="0" sz="1200" spc="-10" b="1">
                <a:latin typeface="Calibri"/>
                <a:cs typeface="Calibri"/>
              </a:rPr>
              <a:t>Pública</a:t>
            </a:r>
            <a:r>
              <a:rPr dirty="0" sz="1200" spc="-5" b="1">
                <a:latin typeface="Calibri"/>
                <a:cs typeface="Calibri"/>
              </a:rPr>
              <a:t> </a:t>
            </a:r>
            <a:r>
              <a:rPr dirty="0" sz="1200" spc="-10" b="1">
                <a:latin typeface="Calibri"/>
                <a:cs typeface="Calibri"/>
              </a:rPr>
              <a:t>Municipal</a:t>
            </a:r>
            <a:r>
              <a:rPr dirty="0" sz="1200" spc="5" b="1">
                <a:latin typeface="Calibri"/>
                <a:cs typeface="Calibri"/>
              </a:rPr>
              <a:t> </a:t>
            </a:r>
            <a:r>
              <a:rPr dirty="0" sz="1200" spc="-10" b="1">
                <a:latin typeface="Calibri"/>
                <a:cs typeface="Calibri"/>
              </a:rPr>
              <a:t>Indireta</a:t>
            </a:r>
            <a:endParaRPr sz="1200">
              <a:latin typeface="Calibri"/>
              <a:cs typeface="Calibri"/>
            </a:endParaRPr>
          </a:p>
          <a:p>
            <a:pPr algn="just" marL="21590" marR="15240">
              <a:lnSpc>
                <a:spcPct val="109200"/>
              </a:lnSpc>
              <a:spcBef>
                <a:spcPts val="944"/>
              </a:spcBef>
            </a:pPr>
            <a:r>
              <a:rPr dirty="0" sz="1200" b="1">
                <a:latin typeface="Calibri"/>
                <a:cs typeface="Calibri"/>
              </a:rPr>
              <a:t>Art.</a:t>
            </a:r>
            <a:r>
              <a:rPr dirty="0" sz="1200" spc="190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14.</a:t>
            </a:r>
            <a:r>
              <a:rPr dirty="0" sz="1200" spc="180" b="1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Cabe</a:t>
            </a:r>
            <a:r>
              <a:rPr dirty="0" sz="1200" spc="204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às</a:t>
            </a:r>
            <a:r>
              <a:rPr dirty="0" sz="1200" spc="19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entidades</a:t>
            </a:r>
            <a:r>
              <a:rPr dirty="0" sz="1200" spc="19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</a:t>
            </a:r>
            <a:r>
              <a:rPr dirty="0" sz="1200" spc="204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Administração</a:t>
            </a:r>
            <a:r>
              <a:rPr dirty="0" sz="1200" spc="17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Indireta</a:t>
            </a:r>
            <a:r>
              <a:rPr dirty="0" sz="1200" spc="18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no</a:t>
            </a:r>
            <a:r>
              <a:rPr dirty="0" sz="1200" spc="17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âmbito</a:t>
            </a:r>
            <a:r>
              <a:rPr dirty="0" sz="1200" spc="19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</a:t>
            </a:r>
            <a:r>
              <a:rPr dirty="0" sz="1200" spc="18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sua</a:t>
            </a:r>
            <a:r>
              <a:rPr dirty="0" sz="1200" spc="22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respectiva autonomia,</a:t>
            </a:r>
            <a:r>
              <a:rPr dirty="0" sz="1200" spc="-60">
                <a:latin typeface="Calibri"/>
                <a:cs typeface="Calibri"/>
              </a:rPr>
              <a:t> </a:t>
            </a:r>
            <a:r>
              <a:rPr dirty="0" sz="1200" spc="-25">
                <a:latin typeface="Calibri"/>
                <a:cs typeface="Calibri"/>
              </a:rPr>
              <a:t>observar,</a:t>
            </a:r>
            <a:r>
              <a:rPr dirty="0" sz="1200" spc="-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às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exigências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da</a:t>
            </a:r>
            <a:r>
              <a:rPr dirty="0" sz="1200" spc="-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Lei</a:t>
            </a:r>
            <a:r>
              <a:rPr dirty="0" sz="1200" spc="-5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Federal</a:t>
            </a:r>
            <a:r>
              <a:rPr dirty="0" sz="1200" spc="-6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nº</a:t>
            </a:r>
            <a:r>
              <a:rPr dirty="0" sz="1200" spc="-5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13.709,</a:t>
            </a:r>
            <a:r>
              <a:rPr dirty="0" sz="1200" spc="-5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20">
                <a:latin typeface="Calibri"/>
                <a:cs typeface="Calibri"/>
              </a:rPr>
              <a:t> 2018</a:t>
            </a:r>
            <a:r>
              <a:rPr dirty="0" sz="1200" spc="-5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</a:t>
            </a:r>
            <a:r>
              <a:rPr dirty="0" sz="1200" spc="-4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caso</a:t>
            </a:r>
            <a:r>
              <a:rPr dirty="0" sz="1200" spc="-5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não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utilizem </a:t>
            </a:r>
            <a:r>
              <a:rPr dirty="0" sz="1200">
                <a:latin typeface="Calibri"/>
                <a:cs typeface="Calibri"/>
              </a:rPr>
              <a:t>a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estrutura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do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Poder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Executivo,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deverá:</a:t>
            </a: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60"/>
              </a:spcBef>
            </a:pPr>
            <a:endParaRPr sz="1200">
              <a:latin typeface="Calibri"/>
              <a:cs typeface="Calibri"/>
            </a:endParaRPr>
          </a:p>
          <a:p>
            <a:pPr algn="just" marL="478790" marR="5080" indent="-305435">
              <a:lnSpc>
                <a:spcPct val="103299"/>
              </a:lnSpc>
              <a:spcBef>
                <a:spcPts val="5"/>
              </a:spcBef>
              <a:buAutoNum type="romanUcPeriod"/>
              <a:tabLst>
                <a:tab pos="478790" algn="l"/>
                <a:tab pos="480695" algn="l"/>
              </a:tabLst>
            </a:pPr>
            <a:r>
              <a:rPr dirty="0" sz="1200">
                <a:latin typeface="Calibri"/>
                <a:cs typeface="Calibri"/>
              </a:rPr>
              <a:t>	designar</a:t>
            </a:r>
            <a:r>
              <a:rPr dirty="0" sz="1200" spc="1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um</a:t>
            </a:r>
            <a:r>
              <a:rPr dirty="0" sz="1200" spc="17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encarregado</a:t>
            </a:r>
            <a:r>
              <a:rPr dirty="0" sz="1200" spc="16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16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tratamento</a:t>
            </a:r>
            <a:r>
              <a:rPr dirty="0" sz="1200" spc="1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18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dados</a:t>
            </a:r>
            <a:r>
              <a:rPr dirty="0" sz="1200" spc="19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em</a:t>
            </a:r>
            <a:r>
              <a:rPr dirty="0" sz="1200" spc="15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até</a:t>
            </a:r>
            <a:r>
              <a:rPr dirty="0" sz="1200" spc="15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30</a:t>
            </a:r>
            <a:r>
              <a:rPr dirty="0" sz="1200" spc="1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(trinta)</a:t>
            </a:r>
            <a:r>
              <a:rPr dirty="0" sz="1200" spc="18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dias</a:t>
            </a:r>
            <a:r>
              <a:rPr dirty="0" sz="1200" spc="160">
                <a:latin typeface="Calibri"/>
                <a:cs typeface="Calibri"/>
              </a:rPr>
              <a:t> </a:t>
            </a:r>
            <a:r>
              <a:rPr dirty="0" sz="1200" spc="-50">
                <a:latin typeface="Calibri"/>
                <a:cs typeface="Calibri"/>
              </a:rPr>
              <a:t>a </a:t>
            </a:r>
            <a:r>
              <a:rPr dirty="0" sz="1200">
                <a:latin typeface="Calibri"/>
                <a:cs typeface="Calibri"/>
              </a:rPr>
              <a:t>contar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</a:t>
            </a:r>
            <a:r>
              <a:rPr dirty="0" sz="1200" spc="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publicação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desse</a:t>
            </a:r>
            <a:r>
              <a:rPr dirty="0" sz="1200" spc="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decreto,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cuja</a:t>
            </a:r>
            <a:r>
              <a:rPr dirty="0" sz="1200" spc="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identidade</a:t>
            </a:r>
            <a:r>
              <a:rPr dirty="0" sz="1200" spc="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</a:t>
            </a:r>
            <a:r>
              <a:rPr dirty="0" sz="1200" spc="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informações</a:t>
            </a:r>
            <a:r>
              <a:rPr dirty="0" sz="1200" spc="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4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contato </a:t>
            </a:r>
            <a:r>
              <a:rPr dirty="0" sz="1200">
                <a:latin typeface="Calibri"/>
                <a:cs typeface="Calibri"/>
              </a:rPr>
              <a:t>deverão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ser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divulgadas publicamente,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forma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clara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objetiva;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 spc="-50">
                <a:latin typeface="Calibri"/>
                <a:cs typeface="Calibri"/>
              </a:rPr>
              <a:t>e</a:t>
            </a: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85"/>
              </a:spcBef>
              <a:buFont typeface="Calibri"/>
              <a:buAutoNum type="romanUcPeriod"/>
            </a:pPr>
            <a:endParaRPr sz="1200">
              <a:latin typeface="Calibri"/>
              <a:cs typeface="Calibri"/>
            </a:endParaRPr>
          </a:p>
          <a:p>
            <a:pPr algn="just" marL="478790" marR="15875" indent="-344805">
              <a:lnSpc>
                <a:spcPct val="105100"/>
              </a:lnSpc>
              <a:spcBef>
                <a:spcPts val="5"/>
              </a:spcBef>
              <a:buAutoNum type="romanUcPeriod"/>
              <a:tabLst>
                <a:tab pos="478790" algn="l"/>
                <a:tab pos="480059" algn="l"/>
              </a:tabLst>
            </a:pPr>
            <a:r>
              <a:rPr dirty="0" sz="1200">
                <a:latin typeface="Calibri"/>
                <a:cs typeface="Calibri"/>
              </a:rPr>
              <a:t>	elaborar</a:t>
            </a:r>
            <a:r>
              <a:rPr dirty="0" sz="1200" spc="18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</a:t>
            </a:r>
            <a:r>
              <a:rPr dirty="0" sz="1200" spc="19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fazer</a:t>
            </a:r>
            <a:r>
              <a:rPr dirty="0" sz="1200" spc="18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</a:t>
            </a:r>
            <a:r>
              <a:rPr dirty="0" sz="1200" spc="19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manutenção</a:t>
            </a:r>
            <a:r>
              <a:rPr dirty="0" sz="1200" spc="18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19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um</a:t>
            </a:r>
            <a:r>
              <a:rPr dirty="0" sz="1200" spc="19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plano</a:t>
            </a:r>
            <a:r>
              <a:rPr dirty="0" sz="1200" spc="18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2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adequação,</a:t>
            </a:r>
            <a:r>
              <a:rPr dirty="0" sz="1200" spc="18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nos</a:t>
            </a:r>
            <a:r>
              <a:rPr dirty="0" sz="1200" spc="20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termos</a:t>
            </a:r>
            <a:r>
              <a:rPr dirty="0" sz="1200" spc="200">
                <a:latin typeface="Calibri"/>
                <a:cs typeface="Calibri"/>
              </a:rPr>
              <a:t> </a:t>
            </a:r>
            <a:r>
              <a:rPr dirty="0" sz="1200" spc="-25">
                <a:latin typeface="Calibri"/>
                <a:cs typeface="Calibri"/>
              </a:rPr>
              <a:t>no </a:t>
            </a:r>
            <a:r>
              <a:rPr dirty="0" sz="1200" spc="-10">
                <a:latin typeface="Calibri"/>
                <a:cs typeface="Calibri"/>
              </a:rPr>
              <a:t>Parágrafo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Único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do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inciso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III,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do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art.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7º,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deste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Decreto.</a:t>
            </a: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645"/>
              </a:spcBef>
            </a:pPr>
            <a:endParaRPr sz="1200">
              <a:latin typeface="Calibri"/>
              <a:cs typeface="Calibri"/>
            </a:endParaRPr>
          </a:p>
          <a:p>
            <a:pPr marL="21590">
              <a:lnSpc>
                <a:spcPct val="100000"/>
              </a:lnSpc>
            </a:pPr>
            <a:r>
              <a:rPr dirty="0" sz="1200" spc="-10" b="1">
                <a:latin typeface="Calibri"/>
                <a:cs typeface="Calibri"/>
              </a:rPr>
              <a:t>CAPÍTULO</a:t>
            </a:r>
            <a:r>
              <a:rPr dirty="0" sz="1200" spc="-20" b="1">
                <a:latin typeface="Calibri"/>
                <a:cs typeface="Calibri"/>
              </a:rPr>
              <a:t> </a:t>
            </a:r>
            <a:r>
              <a:rPr dirty="0" sz="1200" spc="-25" b="1">
                <a:latin typeface="Calibri"/>
                <a:cs typeface="Calibri"/>
              </a:rPr>
              <a:t>IV</a:t>
            </a:r>
            <a:endParaRPr sz="1200">
              <a:latin typeface="Calibri"/>
              <a:cs typeface="Calibri"/>
            </a:endParaRPr>
          </a:p>
          <a:p>
            <a:pPr marL="21590">
              <a:lnSpc>
                <a:spcPct val="100000"/>
              </a:lnSpc>
              <a:spcBef>
                <a:spcPts val="1080"/>
              </a:spcBef>
            </a:pPr>
            <a:r>
              <a:rPr dirty="0" sz="1200" b="1">
                <a:latin typeface="Calibri"/>
                <a:cs typeface="Calibri"/>
              </a:rPr>
              <a:t>DO</a:t>
            </a:r>
            <a:r>
              <a:rPr dirty="0" sz="1200" spc="-20" b="1">
                <a:latin typeface="Calibri"/>
                <a:cs typeface="Calibri"/>
              </a:rPr>
              <a:t> </a:t>
            </a:r>
            <a:r>
              <a:rPr dirty="0" sz="1200" spc="-30" b="1">
                <a:latin typeface="Calibri"/>
                <a:cs typeface="Calibri"/>
              </a:rPr>
              <a:t>TRATAMENTO</a:t>
            </a:r>
            <a:r>
              <a:rPr dirty="0" sz="1200" spc="-20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DE</a:t>
            </a:r>
            <a:r>
              <a:rPr dirty="0" sz="1200" spc="-35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DADOS</a:t>
            </a:r>
            <a:r>
              <a:rPr dirty="0" sz="1200" spc="-15" b="1">
                <a:latin typeface="Calibri"/>
                <a:cs typeface="Calibri"/>
              </a:rPr>
              <a:t> </a:t>
            </a:r>
            <a:r>
              <a:rPr dirty="0" sz="1200" spc="-10" b="1">
                <a:latin typeface="Calibri"/>
                <a:cs typeface="Calibri"/>
              </a:rPr>
              <a:t>PESSOAIS</a:t>
            </a:r>
            <a:r>
              <a:rPr dirty="0" sz="1200" spc="-15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PELA</a:t>
            </a:r>
            <a:r>
              <a:rPr dirty="0" sz="1200" spc="-5" b="1">
                <a:latin typeface="Calibri"/>
                <a:cs typeface="Calibri"/>
              </a:rPr>
              <a:t> </a:t>
            </a:r>
            <a:r>
              <a:rPr dirty="0" sz="1200" spc="-10" b="1">
                <a:latin typeface="Calibri"/>
                <a:cs typeface="Calibri"/>
              </a:rPr>
              <a:t>ADMINISTRAÇÃO</a:t>
            </a:r>
            <a:r>
              <a:rPr dirty="0" sz="1200" spc="-15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PÚBLICA</a:t>
            </a:r>
            <a:r>
              <a:rPr dirty="0" sz="1200" spc="-30" b="1">
                <a:latin typeface="Calibri"/>
                <a:cs typeface="Calibri"/>
              </a:rPr>
              <a:t> </a:t>
            </a:r>
            <a:r>
              <a:rPr dirty="0" sz="1200" spc="-10" b="1">
                <a:latin typeface="Calibri"/>
                <a:cs typeface="Calibri"/>
              </a:rPr>
              <a:t>MUNICIPAL</a:t>
            </a: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600"/>
              </a:spcBef>
            </a:pPr>
            <a:endParaRPr sz="1200">
              <a:latin typeface="Calibri"/>
              <a:cs typeface="Calibri"/>
            </a:endParaRPr>
          </a:p>
          <a:p>
            <a:pPr algn="just" marL="12700" marR="12700">
              <a:lnSpc>
                <a:spcPct val="110000"/>
              </a:lnSpc>
            </a:pPr>
            <a:r>
              <a:rPr dirty="0" sz="1200" b="1">
                <a:latin typeface="Calibri"/>
                <a:cs typeface="Calibri"/>
              </a:rPr>
              <a:t>Art.</a:t>
            </a:r>
            <a:r>
              <a:rPr dirty="0" sz="1200" spc="80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15.</a:t>
            </a:r>
            <a:r>
              <a:rPr dirty="0" sz="1200" spc="90" b="1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</a:t>
            </a:r>
            <a:r>
              <a:rPr dirty="0" sz="1200" spc="9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tratamento</a:t>
            </a:r>
            <a:r>
              <a:rPr dirty="0" sz="1200" spc="8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9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dados</a:t>
            </a:r>
            <a:r>
              <a:rPr dirty="0" sz="1200" spc="10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pessoais</a:t>
            </a:r>
            <a:r>
              <a:rPr dirty="0" sz="1200" spc="10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pelos</a:t>
            </a:r>
            <a:r>
              <a:rPr dirty="0" sz="1200" spc="10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órgãos</a:t>
            </a:r>
            <a:r>
              <a:rPr dirty="0" sz="1200" spc="10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</a:t>
            </a:r>
            <a:r>
              <a:rPr dirty="0" sz="1200" spc="10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entidades</a:t>
            </a:r>
            <a:r>
              <a:rPr dirty="0" sz="1200" spc="10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</a:t>
            </a:r>
            <a:r>
              <a:rPr dirty="0" sz="1200" spc="10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Administração Pública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Direta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Indireta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Municipal</a:t>
            </a:r>
            <a:r>
              <a:rPr dirty="0" sz="1200" spc="-50">
                <a:latin typeface="Calibri"/>
                <a:cs typeface="Calibri"/>
              </a:rPr>
              <a:t> </a:t>
            </a:r>
            <a:r>
              <a:rPr dirty="0" sz="1200" spc="-20">
                <a:latin typeface="Calibri"/>
                <a:cs typeface="Calibri"/>
              </a:rPr>
              <a:t>deve:</a:t>
            </a:r>
            <a:endParaRPr sz="1200">
              <a:latin typeface="Calibri"/>
              <a:cs typeface="Calibri"/>
            </a:endParaRPr>
          </a:p>
          <a:p>
            <a:pPr algn="just" marL="478790" marR="15875" indent="-305435">
              <a:lnSpc>
                <a:spcPct val="103299"/>
              </a:lnSpc>
              <a:spcBef>
                <a:spcPts val="890"/>
              </a:spcBef>
              <a:buAutoNum type="romanUcPeriod"/>
              <a:tabLst>
                <a:tab pos="478790" algn="l"/>
                <a:tab pos="480695" algn="l"/>
              </a:tabLst>
            </a:pPr>
            <a:r>
              <a:rPr dirty="0" sz="1200">
                <a:latin typeface="Calibri"/>
                <a:cs typeface="Calibri"/>
              </a:rPr>
              <a:t>	objetivar</a:t>
            </a:r>
            <a:r>
              <a:rPr dirty="0" sz="1200" spc="29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</a:t>
            </a:r>
            <a:r>
              <a:rPr dirty="0" sz="1200" spc="3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exercício</a:t>
            </a:r>
            <a:r>
              <a:rPr dirty="0" sz="1200" spc="3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3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suas</a:t>
            </a:r>
            <a:r>
              <a:rPr dirty="0" sz="1200" spc="3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competências</a:t>
            </a:r>
            <a:r>
              <a:rPr dirty="0" sz="1200" spc="3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legais</a:t>
            </a:r>
            <a:r>
              <a:rPr dirty="0" sz="1200" spc="3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ou</a:t>
            </a:r>
            <a:r>
              <a:rPr dirty="0" sz="1200" spc="3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</a:t>
            </a:r>
            <a:r>
              <a:rPr dirty="0" sz="1200" spc="30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cumprimento</a:t>
            </a:r>
            <a:r>
              <a:rPr dirty="0" sz="1200" spc="300">
                <a:latin typeface="Calibri"/>
                <a:cs typeface="Calibri"/>
              </a:rPr>
              <a:t> </a:t>
            </a:r>
            <a:r>
              <a:rPr dirty="0" sz="1200" spc="-25">
                <a:latin typeface="Calibri"/>
                <a:cs typeface="Calibri"/>
              </a:rPr>
              <a:t>das </a:t>
            </a:r>
            <a:r>
              <a:rPr dirty="0" sz="1200">
                <a:latin typeface="Calibri"/>
                <a:cs typeface="Calibri"/>
              </a:rPr>
              <a:t>atribuições</a:t>
            </a:r>
            <a:r>
              <a:rPr dirty="0" sz="1200" spc="2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legais</a:t>
            </a:r>
            <a:r>
              <a:rPr dirty="0" sz="1200" spc="19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do</a:t>
            </a:r>
            <a:r>
              <a:rPr dirty="0" sz="1200" spc="20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serviço</a:t>
            </a:r>
            <a:r>
              <a:rPr dirty="0" sz="1200" spc="20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público,</a:t>
            </a:r>
            <a:r>
              <a:rPr dirty="0" sz="1200" spc="20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para</a:t>
            </a:r>
            <a:r>
              <a:rPr dirty="0" sz="1200" spc="2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</a:t>
            </a:r>
            <a:r>
              <a:rPr dirty="0" sz="1200" spc="18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atendimento</a:t>
            </a:r>
            <a:r>
              <a:rPr dirty="0" sz="1200" spc="18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19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sua</a:t>
            </a:r>
            <a:r>
              <a:rPr dirty="0" sz="1200" spc="21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finalidade </a:t>
            </a:r>
            <a:r>
              <a:rPr dirty="0" sz="1200">
                <a:latin typeface="Calibri"/>
                <a:cs typeface="Calibri"/>
              </a:rPr>
              <a:t>pública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persecução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do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interesse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público;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 spc="-50">
                <a:latin typeface="Calibri"/>
                <a:cs typeface="Calibri"/>
              </a:rPr>
              <a:t>e</a:t>
            </a: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00"/>
              </a:spcBef>
              <a:buFont typeface="Calibri"/>
              <a:buAutoNum type="romanUcPeriod"/>
            </a:pPr>
            <a:endParaRPr sz="1200">
              <a:latin typeface="Calibri"/>
              <a:cs typeface="Calibri"/>
            </a:endParaRPr>
          </a:p>
          <a:p>
            <a:pPr algn="just" marL="478790" marR="11430" indent="-344805">
              <a:lnSpc>
                <a:spcPct val="104299"/>
              </a:lnSpc>
              <a:buAutoNum type="romanUcPeriod"/>
              <a:tabLst>
                <a:tab pos="478790" algn="l"/>
                <a:tab pos="480059" algn="l"/>
              </a:tabLst>
            </a:pPr>
            <a:r>
              <a:rPr dirty="0" sz="1200">
                <a:latin typeface="Calibri"/>
                <a:cs typeface="Calibri"/>
              </a:rPr>
              <a:t>	observar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</a:t>
            </a:r>
            <a:r>
              <a:rPr dirty="0" sz="1200" spc="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dever de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conferir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publicidade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às</a:t>
            </a:r>
            <a:r>
              <a:rPr dirty="0" sz="1200" spc="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hipóteses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sua</a:t>
            </a:r>
            <a:r>
              <a:rPr dirty="0" sz="1200" spc="4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realização,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com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 spc="-50">
                <a:latin typeface="Calibri"/>
                <a:cs typeface="Calibri"/>
              </a:rPr>
              <a:t>o </a:t>
            </a:r>
            <a:r>
              <a:rPr dirty="0" sz="1200">
                <a:latin typeface="Calibri"/>
                <a:cs typeface="Calibri"/>
              </a:rPr>
              <a:t>fornecimento</a:t>
            </a:r>
            <a:r>
              <a:rPr dirty="0" sz="1200" spc="3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35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informações</a:t>
            </a:r>
            <a:r>
              <a:rPr dirty="0" sz="1200" spc="3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claras</a:t>
            </a:r>
            <a:r>
              <a:rPr dirty="0" sz="1200" spc="3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</a:t>
            </a:r>
            <a:r>
              <a:rPr dirty="0" sz="1200" spc="3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atualizadas</a:t>
            </a:r>
            <a:r>
              <a:rPr dirty="0" sz="1200" spc="3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sobre</a:t>
            </a:r>
            <a:r>
              <a:rPr dirty="0" sz="1200" spc="3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</a:t>
            </a:r>
            <a:r>
              <a:rPr dirty="0" sz="1200" spc="3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previsão</a:t>
            </a:r>
            <a:r>
              <a:rPr dirty="0" sz="1200" spc="34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legal, </a:t>
            </a:r>
            <a:r>
              <a:rPr dirty="0" sz="1200">
                <a:latin typeface="Calibri"/>
                <a:cs typeface="Calibri"/>
              </a:rPr>
              <a:t>finalidade,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os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procedimentos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as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práticas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utilizadas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para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sua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execução.</a:t>
            </a:r>
            <a:endParaRPr sz="1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CGM Seropédica</dc:creator>
  <dcterms:created xsi:type="dcterms:W3CDTF">2025-07-23T19:11:30Z</dcterms:created>
  <dcterms:modified xsi:type="dcterms:W3CDTF">2025-07-23T19:11:30Z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2024-09-02T00:00:00Z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2025-07-23T00:00:00Z</vt:filetime>
  </property>
  <property fmtid="{D5CDD505-2E9C-101B-9397-08002B2CF9AE}" pid="5" name="Producer">
    <vt:lpwstr>www.ilovepdf.com</vt:lpwstr>
  </property>
</Properties>
</file>