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Relationship Id="rId3" Type="http://schemas.openxmlformats.org/officeDocument/2006/relationships/image" Target="../media/image4.jpg"/><Relationship Id="rId4" Type="http://schemas.openxmlformats.org/officeDocument/2006/relationships/image" Target="../media/image5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9103" y="709979"/>
            <a:ext cx="648695" cy="600283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532965" y="1479378"/>
            <a:ext cx="6173470" cy="0"/>
          </a:xfrm>
          <a:custGeom>
            <a:avLst/>
            <a:gdLst/>
            <a:ahLst/>
            <a:cxnLst/>
            <a:rect l="l" t="t" r="r" b="b"/>
            <a:pathLst>
              <a:path w="6173470" h="0">
                <a:moveTo>
                  <a:pt x="0" y="0"/>
                </a:moveTo>
                <a:lnTo>
                  <a:pt x="6173266" y="0"/>
                </a:lnTo>
              </a:path>
            </a:pathLst>
          </a:custGeom>
          <a:ln w="152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279857" y="9604538"/>
            <a:ext cx="423326" cy="60942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422590" y="539591"/>
            <a:ext cx="2934335" cy="523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dirty="0" sz="1050" b="1">
                <a:latin typeface="Arial"/>
                <a:cs typeface="Arial"/>
              </a:rPr>
              <a:t>PREFEITURA</a:t>
            </a:r>
            <a:r>
              <a:rPr dirty="0" sz="1050" spc="254" b="1">
                <a:latin typeface="Arial"/>
                <a:cs typeface="Arial"/>
              </a:rPr>
              <a:t> </a:t>
            </a:r>
            <a:r>
              <a:rPr dirty="0" sz="1050" b="1">
                <a:latin typeface="Arial"/>
                <a:cs typeface="Arial"/>
              </a:rPr>
              <a:t>MUNICIPAL</a:t>
            </a:r>
            <a:r>
              <a:rPr dirty="0" sz="1050" spc="245" b="1">
                <a:latin typeface="Arial"/>
                <a:cs typeface="Arial"/>
              </a:rPr>
              <a:t> </a:t>
            </a:r>
            <a:r>
              <a:rPr dirty="0" sz="1050" b="1">
                <a:latin typeface="Arial"/>
                <a:cs typeface="Arial"/>
              </a:rPr>
              <a:t>DE</a:t>
            </a:r>
            <a:r>
              <a:rPr dirty="0" sz="1050" spc="145" b="1">
                <a:latin typeface="Arial"/>
                <a:cs typeface="Arial"/>
              </a:rPr>
              <a:t> </a:t>
            </a:r>
            <a:r>
              <a:rPr dirty="0" sz="1050" spc="-10" b="1">
                <a:latin typeface="Arial"/>
                <a:cs typeface="Arial"/>
              </a:rPr>
              <a:t>SEROPEDICA</a:t>
            </a:r>
            <a:endParaRPr sz="1050">
              <a:latin typeface="Arial"/>
              <a:cs typeface="Arial"/>
            </a:endParaRPr>
          </a:p>
          <a:p>
            <a:pPr marL="15240" marR="1851025" indent="-3175">
              <a:lnSpc>
                <a:spcPct val="134200"/>
              </a:lnSpc>
              <a:spcBef>
                <a:spcPts val="409"/>
              </a:spcBef>
            </a:pPr>
            <a:r>
              <a:rPr dirty="0" sz="700">
                <a:latin typeface="Lucida Sans Unicode"/>
                <a:cs typeface="Lucida Sans Unicode"/>
              </a:rPr>
              <a:t>Rua</a:t>
            </a:r>
            <a:r>
              <a:rPr dirty="0" sz="700" spc="85">
                <a:latin typeface="Lucida Sans Unicode"/>
                <a:cs typeface="Lucida Sans Unicode"/>
              </a:rPr>
              <a:t> </a:t>
            </a:r>
            <a:r>
              <a:rPr dirty="0" sz="700">
                <a:latin typeface="Lucida Sans Unicode"/>
                <a:cs typeface="Lucida Sans Unicode"/>
              </a:rPr>
              <a:t>Maria</a:t>
            </a:r>
            <a:r>
              <a:rPr dirty="0" sz="700" spc="105">
                <a:latin typeface="Lucida Sans Unicode"/>
                <a:cs typeface="Lucida Sans Unicode"/>
              </a:rPr>
              <a:t> </a:t>
            </a:r>
            <a:r>
              <a:rPr dirty="0" sz="700">
                <a:latin typeface="Lucida Sans Unicode"/>
                <a:cs typeface="Lucida Sans Unicode"/>
              </a:rPr>
              <a:t>Lourenço,</a:t>
            </a:r>
            <a:r>
              <a:rPr dirty="0" sz="700" spc="70">
                <a:latin typeface="Lucida Sans Unicode"/>
                <a:cs typeface="Lucida Sans Unicode"/>
              </a:rPr>
              <a:t> </a:t>
            </a:r>
            <a:r>
              <a:rPr dirty="0" sz="700" spc="-25">
                <a:latin typeface="Lucida Sans Unicode"/>
                <a:cs typeface="Lucida Sans Unicode"/>
              </a:rPr>
              <a:t>18</a:t>
            </a:r>
            <a:r>
              <a:rPr dirty="0" sz="700">
                <a:latin typeface="Lucida Sans Unicode"/>
                <a:cs typeface="Lucida Sans Unicode"/>
              </a:rPr>
              <a:t> Fazenda</a:t>
            </a:r>
            <a:r>
              <a:rPr dirty="0" sz="700" spc="100">
                <a:latin typeface="Lucida Sans Unicode"/>
                <a:cs typeface="Lucida Sans Unicode"/>
              </a:rPr>
              <a:t> </a:t>
            </a:r>
            <a:r>
              <a:rPr dirty="0" sz="700" spc="-10">
                <a:latin typeface="Lucida Sans Unicode"/>
                <a:cs typeface="Lucida Sans Unicode"/>
              </a:rPr>
              <a:t>Caxias</a:t>
            </a:r>
            <a:endParaRPr sz="700">
              <a:latin typeface="Lucida Sans Unicode"/>
              <a:cs typeface="Lucida Sans Unicode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951396" y="1689879"/>
            <a:ext cx="2740660" cy="6515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94410">
              <a:lnSpc>
                <a:spcPct val="100000"/>
              </a:lnSpc>
              <a:spcBef>
                <a:spcPts val="100"/>
              </a:spcBef>
            </a:pPr>
            <a:r>
              <a:rPr dirty="0" sz="750" spc="-40">
                <a:latin typeface="Lucida Sans Unicode"/>
                <a:cs typeface="Lucida Sans Unicode"/>
              </a:rPr>
              <a:t>Decreto</a:t>
            </a:r>
            <a:r>
              <a:rPr dirty="0" sz="750" spc="-20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Ñ°</a:t>
            </a:r>
            <a:r>
              <a:rPr dirty="0" sz="750" spc="-60">
                <a:latin typeface="Lucida Sans Unicode"/>
                <a:cs typeface="Lucida Sans Unicode"/>
              </a:rPr>
              <a:t> </a:t>
            </a:r>
            <a:r>
              <a:rPr dirty="0" sz="750" spc="-80">
                <a:latin typeface="Lucida Sans Unicode"/>
                <a:cs typeface="Lucida Sans Unicode"/>
              </a:rPr>
              <a:t>2725</a:t>
            </a:r>
            <a:r>
              <a:rPr dirty="0" sz="750" spc="-20"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070707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40">
                <a:solidFill>
                  <a:srgbClr val="070707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21</a:t>
            </a:r>
            <a:r>
              <a:rPr dirty="0" sz="750" spc="305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de</a:t>
            </a:r>
            <a:r>
              <a:rPr dirty="0" sz="750" spc="145"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agos!o.</a:t>
            </a:r>
            <a:r>
              <a:rPr dirty="0" sz="750" spc="20"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2†2d</a:t>
            </a:r>
            <a:endParaRPr sz="7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090"/>
              </a:spcBef>
            </a:pPr>
            <a:endParaRPr sz="750">
              <a:latin typeface="Lucida Sans Unicode"/>
              <a:cs typeface="Lucida Sans Unicode"/>
            </a:endParaRPr>
          </a:p>
          <a:p>
            <a:pPr marL="15875">
              <a:lnSpc>
                <a:spcPts val="830"/>
              </a:lnSpc>
            </a:pPr>
            <a:r>
              <a:rPr dirty="0" sz="750" spc="-60">
                <a:latin typeface="Lucida Sans Unicode"/>
                <a:cs typeface="Lucida Sans Unicode"/>
              </a:rPr>
              <a:t>Abre</a:t>
            </a:r>
            <a:r>
              <a:rPr dirty="0" sz="750" spc="-5">
                <a:latin typeface="Lucida Sans Unicode"/>
                <a:cs typeface="Lucida Sans Unicode"/>
              </a:rPr>
              <a:t> </a:t>
            </a:r>
            <a:r>
              <a:rPr dirty="0" sz="750" spc="-55">
                <a:latin typeface="Lucida Sans Unicode"/>
                <a:cs typeface="Lucida Sans Unicode"/>
              </a:rPr>
              <a:t>crédiio</a:t>
            </a:r>
            <a:r>
              <a:rPr dirty="0" sz="750" spc="15"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suplementar</a:t>
            </a:r>
            <a:r>
              <a:rPr dirty="0" sz="750" spc="50"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1C1C1C"/>
                </a:solidFill>
                <a:latin typeface="Lucida Sans Unicode"/>
                <a:cs typeface="Lucida Sans Unicode"/>
              </a:rPr>
              <a:t>no</a:t>
            </a:r>
            <a:r>
              <a:rPr dirty="0" sz="750" spc="2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0">
                <a:latin typeface="Lucida Sans Unicode"/>
                <a:cs typeface="Lucida Sans Unicode"/>
              </a:rPr>
              <a:t>valor</a:t>
            </a:r>
            <a:r>
              <a:rPr dirty="0" sz="750" spc="10">
                <a:latin typeface="Lucida Sans Unicode"/>
                <a:cs typeface="Lucida Sans Unicode"/>
              </a:rPr>
              <a:t> </a:t>
            </a:r>
            <a:r>
              <a:rPr dirty="0" sz="750" spc="-70">
                <a:latin typeface="Lucida Sans Unicode"/>
                <a:cs typeface="Lucida Sans Unicode"/>
              </a:rPr>
              <a:t>tota!</a:t>
            </a:r>
            <a:r>
              <a:rPr dirty="0" sz="750" spc="5">
                <a:latin typeface="Lucida Sans Unicode"/>
                <a:cs typeface="Lucida Sans Unicode"/>
              </a:rPr>
              <a:t> </a:t>
            </a:r>
            <a:r>
              <a:rPr dirty="0" sz="750" spc="-45">
                <a:latin typeface="Lucida Sans Unicode"/>
                <a:cs typeface="Lucida Sans Unicode"/>
              </a:rPr>
              <a:t>de </a:t>
            </a:r>
            <a:r>
              <a:rPr dirty="0" sz="750" spc="-55">
                <a:latin typeface="Lucida Sans Unicode"/>
                <a:cs typeface="Lucida Sans Unicode"/>
              </a:rPr>
              <a:t>RS262.000.00.</a:t>
            </a:r>
            <a:r>
              <a:rPr dirty="0" sz="750" spc="35"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para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ts val="950"/>
              </a:lnSpc>
            </a:pPr>
            <a:r>
              <a:rPr dirty="0" sz="850" spc="-140">
                <a:latin typeface="Lucida Sans Unicode"/>
                <a:cs typeface="Lucida Sans Unicode"/>
              </a:rPr>
              <a:t>fms</a:t>
            </a:r>
            <a:r>
              <a:rPr dirty="0" sz="850" spc="-30">
                <a:latin typeface="Lucida Sans Unicode"/>
                <a:cs typeface="Lucida Sans Unicode"/>
              </a:rPr>
              <a:t> </a:t>
            </a:r>
            <a:r>
              <a:rPr dirty="0" sz="850" spc="-120">
                <a:latin typeface="Lucida Sans Unicode"/>
                <a:cs typeface="Lucida Sans Unicode"/>
              </a:rPr>
              <a:t>que</a:t>
            </a:r>
            <a:r>
              <a:rPr dirty="0" sz="850" spc="-50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se</a:t>
            </a:r>
            <a:r>
              <a:rPr dirty="0" sz="850" spc="-40">
                <a:latin typeface="Lucida Sans Unicode"/>
                <a:cs typeface="Lucida Sans Unicode"/>
              </a:rPr>
              <a:t> </a:t>
            </a:r>
            <a:r>
              <a:rPr dirty="0" sz="850" spc="-95">
                <a:latin typeface="Lucida Sans Unicode"/>
                <a:cs typeface="Lucida Sans Unicode"/>
              </a:rPr>
              <a:t>esoec!fíca</a:t>
            </a:r>
            <a:r>
              <a:rPr dirty="0" sz="850" spc="75"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383838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5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10">
                <a:latin typeface="Lucida Sans Unicode"/>
                <a:cs typeface="Lucida Sans Unicode"/>
              </a:rPr>
              <a:t>Òa</a:t>
            </a:r>
            <a:r>
              <a:rPr dirty="0" sz="850" spc="5">
                <a:latin typeface="Lucida Sans Unicode"/>
                <a:cs typeface="Lucida Sans Unicode"/>
              </a:rPr>
              <a:t> </a:t>
            </a:r>
            <a:r>
              <a:rPr dirty="0" sz="850" spc="-110">
                <a:latin typeface="Lucida Sans Unicode"/>
                <a:cs typeface="Lucida Sans Unicode"/>
              </a:rPr>
              <a:t>outras</a:t>
            </a:r>
            <a:r>
              <a:rPr dirty="0" sz="850" spc="5">
                <a:latin typeface="Lucida Sans Unicode"/>
                <a:cs typeface="Lucida Sans Unicode"/>
              </a:rPr>
              <a:t> </a:t>
            </a:r>
            <a:r>
              <a:rPr dirty="0" sz="850" spc="-30">
                <a:latin typeface="Lucida Sans Unicode"/>
                <a:cs typeface="Lucida Sans Unicode"/>
              </a:rPr>
              <a:t>providências.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21027" y="2800556"/>
            <a:ext cx="5996940" cy="8972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758190">
              <a:lnSpc>
                <a:spcPct val="146600"/>
              </a:lnSpc>
              <a:spcBef>
                <a:spcPts val="100"/>
              </a:spcBef>
            </a:pPr>
            <a:r>
              <a:rPr dirty="0" sz="750">
                <a:solidFill>
                  <a:srgbClr val="1C1C1C"/>
                </a:solidFill>
                <a:latin typeface="Lucida Sans Unicode"/>
                <a:cs typeface="Lucida Sans Unicode"/>
              </a:rPr>
              <a:t>O</a:t>
            </a:r>
            <a:r>
              <a:rPr dirty="0" sz="750" spc="-6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0A0A0A"/>
                </a:solidFill>
                <a:latin typeface="Lucida Sans Unicode"/>
                <a:cs typeface="Lucida Sans Unicode"/>
              </a:rPr>
              <a:t>PRE</a:t>
            </a:r>
            <a:r>
              <a:rPr dirty="0" sz="750" spc="-5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latin typeface="Lucida Sans Unicode"/>
                <a:cs typeface="Lucida Sans Unicode"/>
              </a:rPr>
              <a:t>FE</a:t>
            </a:r>
            <a:r>
              <a:rPr dirty="0" sz="750" spc="-85"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0A0A0A"/>
                </a:solidFill>
                <a:latin typeface="Lucida Sans Unicode"/>
                <a:cs typeface="Lucida Sans Unicode"/>
              </a:rPr>
              <a:t>ITO</a:t>
            </a:r>
            <a:r>
              <a:rPr dirty="0" sz="750" spc="-3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k1UNICIPAL.</a:t>
            </a:r>
            <a:r>
              <a:rPr dirty="0" sz="750">
                <a:latin typeface="Lucida Sans Unicode"/>
                <a:cs typeface="Lucida Sans Unicode"/>
              </a:rPr>
              <a:t> </a:t>
            </a:r>
            <a:r>
              <a:rPr dirty="0" sz="750" spc="-55">
                <a:solidFill>
                  <a:srgbClr val="1D1D1D"/>
                </a:solidFill>
                <a:latin typeface="Lucida Sans Unicode"/>
                <a:cs typeface="Lucida Sans Unicode"/>
              </a:rPr>
              <a:t>no</a:t>
            </a:r>
            <a:r>
              <a:rPr dirty="0" sz="750" spc="-1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0">
                <a:solidFill>
                  <a:srgbClr val="0C0C0C"/>
                </a:solidFill>
                <a:latin typeface="Lucida Sans Unicode"/>
                <a:cs typeface="Lucida Sans Unicode"/>
              </a:rPr>
              <a:t>uso</a:t>
            </a:r>
            <a:r>
              <a:rPr dirty="0" sz="750" spc="-2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de </a:t>
            </a:r>
            <a:r>
              <a:rPr dirty="0" sz="750" spc="-30">
                <a:latin typeface="Lucida Sans Unicode"/>
                <a:cs typeface="Lucida Sans Unicode"/>
              </a:rPr>
              <a:t>suas </a:t>
            </a:r>
            <a:r>
              <a:rPr dirty="0" sz="750" spc="-50">
                <a:latin typeface="Lucida Sans Unicode"/>
                <a:cs typeface="Lucida Sans Unicode"/>
              </a:rPr>
              <a:t>atribuicões</a:t>
            </a:r>
            <a:r>
              <a:rPr dirty="0" sz="750" spc="5"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I°.gais,</a:t>
            </a:r>
            <a:r>
              <a:rPr dirty="0" sz="750" spc="10">
                <a:latin typeface="Lucida Sans Unicode"/>
                <a:cs typeface="Lucida Sans Unicode"/>
              </a:rPr>
              <a:t> </a:t>
            </a:r>
            <a:r>
              <a:rPr dirty="0" sz="750" spc="-60">
                <a:latin typeface="Lucida Sans Unicode"/>
                <a:cs typeface="Lucida Sans Unicode"/>
              </a:rPr>
              <a:t>constituc:'onais</a:t>
            </a:r>
            <a:r>
              <a:rPr dirty="0" sz="750" spc="-65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e</a:t>
            </a:r>
            <a:r>
              <a:rPr dirty="0" sz="750" spc="-70"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de</a:t>
            </a:r>
            <a:r>
              <a:rPr dirty="0" sz="750" spc="-25">
                <a:latin typeface="Lucida Sans Unicode"/>
                <a:cs typeface="Lucida Sans Unicode"/>
              </a:rPr>
              <a:t> acordo</a:t>
            </a:r>
            <a:r>
              <a:rPr dirty="0" sz="750" spc="340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C1C1C"/>
                </a:solidFill>
                <a:latin typeface="Lucida Sans Unicode"/>
                <a:cs typeface="Lucida Sans Unicode"/>
              </a:rPr>
              <a:t>ow</a:t>
            </a:r>
            <a:r>
              <a:rPr dirty="0" sz="750" spc="2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313131"/>
                </a:solidFill>
                <a:latin typeface="Lucida Sans Unicode"/>
                <a:cs typeface="Lucida Sans Unicode"/>
              </a:rPr>
              <a:t>o </a:t>
            </a:r>
            <a:r>
              <a:rPr dirty="0" sz="750" spc="-45">
                <a:latin typeface="Lucida Sans Unicode"/>
                <a:cs typeface="Lucida Sans Unicode"/>
              </a:rPr>
              <a:t>que</a:t>
            </a:r>
            <a:r>
              <a:rPr dirty="0" sz="750" spc="-40"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080808"/>
                </a:solidFill>
                <a:latin typeface="Lucida Sans Unicode"/>
                <a:cs typeface="Lucida Sans Unicode"/>
              </a:rPr>
              <a:t>lhe</a:t>
            </a:r>
            <a:r>
              <a:rPr dirty="0" sz="750" spc="-15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latin typeface="Lucida Sans Unicode"/>
                <a:cs typeface="Lucida Sans Unicode"/>
              </a:rPr>
              <a:t>corfere</a:t>
            </a:r>
            <a:r>
              <a:rPr dirty="0" sz="750" spc="-5">
                <a:latin typeface="Lucida Sans Unicode"/>
                <a:cs typeface="Lucida Sans Unicode"/>
              </a:rPr>
              <a:t> </a:t>
            </a:r>
            <a:r>
              <a:rPr dirty="0" sz="750" spc="-70">
                <a:solidFill>
                  <a:srgbClr val="1C1C1C"/>
                </a:solidFill>
                <a:latin typeface="Lucida Sans Unicode"/>
                <a:cs typeface="Lucida Sans Unicode"/>
              </a:rPr>
              <a:t>o</a:t>
            </a:r>
            <a:r>
              <a:rPr dirty="0" sz="750" spc="-1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at.</a:t>
            </a:r>
            <a:r>
              <a:rPr dirty="0" sz="750" spc="170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D2D2D"/>
                </a:solidFill>
                <a:latin typeface="Lucida Sans Unicode"/>
                <a:cs typeface="Lucida Sans Unicode"/>
              </a:rPr>
              <a:t>8’</a:t>
            </a:r>
            <a:r>
              <a:rPr dirty="0" sz="750" spc="11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latin typeface="Lucida Sans Unicode"/>
                <a:cs typeface="Lucida Sans Unicode"/>
              </a:rPr>
              <a:t>da </a:t>
            </a:r>
            <a:r>
              <a:rPr dirty="0" sz="750">
                <a:latin typeface="Lucida Sans Unicode"/>
                <a:cs typeface="Lucida Sans Unicode"/>
              </a:rPr>
              <a:t>UI</a:t>
            </a:r>
            <a:r>
              <a:rPr dirty="0" sz="750" spc="335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N“</a:t>
            </a:r>
            <a:r>
              <a:rPr dirty="0" sz="750" spc="-70">
                <a:latin typeface="Lucida Sans Unicode"/>
                <a:cs typeface="Lucida Sans Unicode"/>
              </a:rPr>
              <a:t> </a:t>
            </a:r>
            <a:r>
              <a:rPr dirty="0" sz="750" spc="-75">
                <a:latin typeface="Lucida Sans Unicode"/>
                <a:cs typeface="Lucida Sans Unicode"/>
              </a:rPr>
              <a:t>823’2023</a:t>
            </a:r>
            <a:r>
              <a:rPr dirty="0" sz="750" spc="-10">
                <a:latin typeface="Lucida Sans Unicode"/>
                <a:cs typeface="Lucida Sans Unicode"/>
              </a:rPr>
              <a:t> </a:t>
            </a:r>
            <a:r>
              <a:rPr dirty="0" sz="750" spc="-45">
                <a:latin typeface="Lucida Sans Unicode"/>
                <a:cs typeface="Lucida Sans Unicode"/>
              </a:rPr>
              <a:t>datada</a:t>
            </a:r>
            <a:r>
              <a:rPr dirty="0" sz="750" spc="20"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de</a:t>
            </a:r>
            <a:r>
              <a:rPr dirty="0" sz="750" spc="-40">
                <a:latin typeface="Lucida Sans Unicode"/>
                <a:cs typeface="Lucida Sans Unicode"/>
              </a:rPr>
              <a:t> </a:t>
            </a:r>
            <a:r>
              <a:rPr dirty="0" sz="750" spc="-70">
                <a:latin typeface="Lucida Sans Unicode"/>
                <a:cs typeface="Lucida Sans Unicode"/>
              </a:rPr>
              <a:t>21’12’2023.</a:t>
            </a:r>
            <a:r>
              <a:rPr dirty="0" sz="750" spc="10">
                <a:latin typeface="Lucida Sans Unicode"/>
                <a:cs typeface="Lucida Sans Unicode"/>
              </a:rPr>
              <a:t> </a:t>
            </a:r>
            <a:r>
              <a:rPr dirty="0" sz="750" spc="-55">
                <a:latin typeface="Lucida Sans Unicode"/>
                <a:cs typeface="Lucida Sans Unicode"/>
              </a:rPr>
              <a:t>publ›cada</a:t>
            </a:r>
            <a:r>
              <a:rPr dirty="0" sz="750" spc="60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em</a:t>
            </a:r>
            <a:r>
              <a:rPr dirty="0" sz="750" spc="135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21/1ź!2023</a:t>
            </a:r>
            <a:endParaRPr sz="7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dirty="0" u="sng" sz="750" spc="-20">
                <a:solidFill>
                  <a:srgbClr val="080808"/>
                </a:solidFill>
                <a:uFill>
                  <a:solidFill>
                    <a:srgbClr val="232828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sng" sz="750" spc="-45">
                <a:solidFill>
                  <a:srgbClr val="080808"/>
                </a:solidFill>
                <a:uFill>
                  <a:solidFill>
                    <a:srgbClr val="23282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0C0C0C"/>
                </a:solidFill>
                <a:uFill>
                  <a:solidFill>
                    <a:srgbClr val="232828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750" spc="50">
                <a:solidFill>
                  <a:srgbClr val="0C0C0C"/>
                </a:solidFill>
                <a:uFill>
                  <a:solidFill>
                    <a:srgbClr val="23282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3D3D3D"/>
                </a:solidFill>
                <a:uFill>
                  <a:solidFill>
                    <a:srgbClr val="232828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sng" sz="750" spc="204">
                <a:solidFill>
                  <a:srgbClr val="3D3D3D"/>
                </a:solidFill>
                <a:uFill>
                  <a:solidFill>
                    <a:srgbClr val="232828"/>
                  </a:solidFill>
                </a:uFill>
                <a:latin typeface="Lucida Sans Unicode"/>
                <a:cs typeface="Lucida Sans Unicode"/>
              </a:rPr>
              <a:t>  </a:t>
            </a:r>
            <a:r>
              <a:rPr dirty="0" u="sng" sz="750">
                <a:uFill>
                  <a:solidFill>
                    <a:srgbClr val="232828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750" spc="85">
                <a:uFill>
                  <a:solidFill>
                    <a:srgbClr val="23282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1A1A1A"/>
                </a:solidFill>
                <a:uFill>
                  <a:solidFill>
                    <a:srgbClr val="232828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sng" sz="750" spc="10">
                <a:solidFill>
                  <a:srgbClr val="1A1A1A"/>
                </a:solidFill>
                <a:uFill>
                  <a:solidFill>
                    <a:srgbClr val="23282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50">
                <a:solidFill>
                  <a:srgbClr val="161616"/>
                </a:solidFill>
                <a:uFill>
                  <a:solidFill>
                    <a:srgbClr val="232828"/>
                  </a:solidFill>
                </a:uFill>
                <a:latin typeface="Lucida Sans Unicode"/>
                <a:cs typeface="Lucida Sans Unicode"/>
              </a:rPr>
              <a:t>A</a:t>
            </a:r>
            <a:r>
              <a:rPr dirty="0" u="sng" sz="750" spc="500">
                <a:solidFill>
                  <a:srgbClr val="161616"/>
                </a:solidFill>
                <a:uFill>
                  <a:solidFill>
                    <a:srgbClr val="232828"/>
                  </a:solidFill>
                </a:uFill>
                <a:latin typeface="Lucida Sans Unicode"/>
                <a:cs typeface="Lucida Sans Unicode"/>
              </a:rPr>
              <a:t> </a:t>
            </a:r>
            <a:endParaRPr sz="7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750">
              <a:latin typeface="Lucida Sans Unicode"/>
              <a:cs typeface="Lucida Sans Unicode"/>
            </a:endParaRPr>
          </a:p>
          <a:p>
            <a:pPr marL="313055">
              <a:lnSpc>
                <a:spcPct val="100000"/>
              </a:lnSpc>
            </a:pPr>
            <a:r>
              <a:rPr dirty="0" sz="750" spc="-70">
                <a:latin typeface="Lucida Sans Unicode"/>
                <a:cs typeface="Lucida Sans Unicode"/>
              </a:rPr>
              <a:t>Artigo</a:t>
            </a:r>
            <a:r>
              <a:rPr dirty="0" sz="750" spc="-30"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131313"/>
                </a:solidFill>
                <a:latin typeface="Lucida Sans Unicode"/>
                <a:cs typeface="Lucida Sans Unicode"/>
              </a:rPr>
              <a:t>1”</a:t>
            </a:r>
            <a:r>
              <a:rPr dirty="0" sz="750" spc="-4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0">
                <a:latin typeface="Lucida Sans Unicode"/>
                <a:cs typeface="Lucida Sans Unicode"/>
              </a:rPr>
              <a:t>-</a:t>
            </a:r>
            <a:r>
              <a:rPr dirty="0" sz="750" spc="40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Fica</a:t>
            </a:r>
            <a:r>
              <a:rPr dirty="0" sz="750" spc="25"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ah.rto</a:t>
            </a:r>
            <a:r>
              <a:rPr dirty="0" sz="750" spc="-5">
                <a:latin typeface="Lucida Sans Unicode"/>
                <a:cs typeface="Lucida Sans Unicode"/>
              </a:rPr>
              <a:t> </a:t>
            </a:r>
            <a:r>
              <a:rPr dirty="0" sz="750" spc="-55">
                <a:latin typeface="Lucida Sans Unicode"/>
                <a:cs typeface="Lucida Sans Unicode"/>
              </a:rPr>
              <a:t>crédito</a:t>
            </a:r>
            <a:r>
              <a:rPr dirty="0" sz="750" spc="-5">
                <a:latin typeface="Lucida Sans Unicode"/>
                <a:cs typeface="Lucida Sans Unicode"/>
              </a:rPr>
              <a:t> </a:t>
            </a:r>
            <a:r>
              <a:rPr dirty="0" sz="750" spc="-60">
                <a:latin typeface="Lucida Sans Unicode"/>
                <a:cs typeface="Lucida Sans Unicode"/>
              </a:rPr>
              <a:t>sup ernentar</a:t>
            </a:r>
            <a:r>
              <a:rPr dirty="0" sz="750" spc="3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as</a:t>
            </a:r>
            <a:r>
              <a:rPr dirty="0" sz="750" spc="-50">
                <a:latin typeface="Lucida Sans Unicode"/>
                <a:cs typeface="Lucida Sans Unicode"/>
              </a:rPr>
              <a:t> </a:t>
            </a:r>
            <a:r>
              <a:rPr dirty="0" sz="750" spc="-30">
                <a:latin typeface="Lucida Sans Unicode"/>
                <a:cs typeface="Lucida Sans Unicode"/>
              </a:rPr>
              <a:t>s.griintes</a:t>
            </a:r>
            <a:r>
              <a:rPr dirty="0" sz="750" spc="2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dotaçõ‘es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81436" y="4399662"/>
            <a:ext cx="2664460" cy="362585"/>
          </a:xfrm>
          <a:prstGeom prst="rect">
            <a:avLst/>
          </a:prstGeom>
        </p:spPr>
        <p:txBody>
          <a:bodyPr wrap="square" lIns="0" tIns="514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u="sng" sz="750" spc="-10">
                <a:uFill>
                  <a:solidFill>
                    <a:srgbClr val="1F1F1F"/>
                  </a:solidFill>
                </a:uFill>
                <a:latin typeface="Lucida Sans Unicode"/>
                <a:cs typeface="Lucida Sans Unicode"/>
              </a:rPr>
              <a:t>Dotaçöes</a:t>
            </a:r>
            <a:r>
              <a:rPr dirty="0" u="sng" sz="750" spc="25">
                <a:uFill>
                  <a:solidFill>
                    <a:srgbClr val="1F1F1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10">
                <a:uFill>
                  <a:solidFill>
                    <a:srgbClr val="1F1F1F"/>
                  </a:solidFill>
                </a:uFill>
                <a:latin typeface="Lucida Sans Unicode"/>
                <a:cs typeface="Lucida Sans Unicode"/>
              </a:rPr>
              <a:t>Suplementadas</a:t>
            </a:r>
            <a:r>
              <a:rPr dirty="0" u="sng" sz="750" spc="500">
                <a:uFill>
                  <a:solidFill>
                    <a:srgbClr val="1F1F1F"/>
                  </a:solidFill>
                </a:uFill>
                <a:latin typeface="Lucida Sans Unicode"/>
                <a:cs typeface="Lucida Sans Unicode"/>
              </a:rPr>
              <a:t> </a:t>
            </a:r>
            <a:endParaRPr sz="750">
              <a:latin typeface="Lucida Sans Unicode"/>
              <a:cs typeface="Lucida Sans Unicode"/>
            </a:endParaRPr>
          </a:p>
          <a:p>
            <a:pPr marL="56515">
              <a:lnSpc>
                <a:spcPct val="100000"/>
              </a:lnSpc>
              <a:spcBef>
                <a:spcPts val="365"/>
              </a:spcBef>
            </a:pPr>
            <a:r>
              <a:rPr dirty="0" sz="900">
                <a:latin typeface="Lucida Sans Unicode"/>
                <a:cs typeface="Lucida Sans Unicode"/>
              </a:rPr>
              <a:t>FUNDO</a:t>
            </a:r>
            <a:r>
              <a:rPr dirty="0" sz="900" spc="105">
                <a:latin typeface="Lucida Sans Unicode"/>
                <a:cs typeface="Lucida Sans Unicode"/>
              </a:rPr>
              <a:t> </a:t>
            </a:r>
            <a:r>
              <a:rPr dirty="0" sz="900">
                <a:latin typeface="Lucida Sans Unicode"/>
                <a:cs typeface="Lucida Sans Unicode"/>
              </a:rPr>
              <a:t>MUNICIPAL</a:t>
            </a:r>
            <a:r>
              <a:rPr dirty="0" sz="900" spc="235">
                <a:latin typeface="Lucida Sans Unicode"/>
                <a:cs typeface="Lucida Sans Unicode"/>
              </a:rPr>
              <a:t> </a:t>
            </a:r>
            <a:r>
              <a:rPr dirty="0" sz="900">
                <a:latin typeface="Lucida Sans Unicode"/>
                <a:cs typeface="Lucida Sans Unicode"/>
              </a:rPr>
              <a:t>DE</a:t>
            </a:r>
            <a:r>
              <a:rPr dirty="0" sz="900" spc="260">
                <a:latin typeface="Lucida Sans Unicode"/>
                <a:cs typeface="Lucida Sans Unicode"/>
              </a:rPr>
              <a:t> </a:t>
            </a:r>
            <a:r>
              <a:rPr dirty="0" sz="900">
                <a:latin typeface="Lucida Sans Unicode"/>
                <a:cs typeface="Lucida Sans Unicode"/>
              </a:rPr>
              <a:t>ASSISTÊNCIA</a:t>
            </a:r>
            <a:r>
              <a:rPr dirty="0" sz="900" spc="365">
                <a:latin typeface="Lucida Sans Unicode"/>
                <a:cs typeface="Lucida Sans Unicode"/>
              </a:rPr>
              <a:t> </a:t>
            </a:r>
            <a:r>
              <a:rPr dirty="0" sz="900" spc="-10">
                <a:latin typeface="Lucida Sans Unicode"/>
                <a:cs typeface="Lucida Sans Unicode"/>
              </a:rPr>
              <a:t>SOCIAL</a:t>
            </a:r>
            <a:endParaRPr sz="900">
              <a:latin typeface="Lucida Sans Unicode"/>
              <a:cs typeface="Lucida Sans Unicode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676045" y="4776754"/>
          <a:ext cx="6114415" cy="30473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85800"/>
                <a:gridCol w="4742180"/>
                <a:gridCol w="608964"/>
              </a:tblGrid>
              <a:tr h="138430">
                <a:tc>
                  <a:txBody>
                    <a:bodyPr/>
                    <a:lstStyle/>
                    <a:p>
                      <a:pPr marL="33020">
                        <a:lnSpc>
                          <a:spcPts val="855"/>
                        </a:lnSpc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07.23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ts val="855"/>
                        </a:lnSpc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Fundo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 IVlunicipal</a:t>
                      </a:r>
                      <a:r>
                        <a:rPr dirty="0" sz="75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Assistência</a:t>
                      </a:r>
                      <a:r>
                        <a:rPr dirty="0" sz="750" spc="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Social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31940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2.0."9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700" spc="-10"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9588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baseline="3703" sz="1125" spc="-127">
                          <a:latin typeface="Lucida Sans Unicode"/>
                          <a:cs typeface="Lucida Sans Unicode"/>
                        </a:rPr>
                        <a:t>fi.4õnuten</a:t>
                      </a:r>
                      <a:r>
                        <a:rPr dirty="0" sz="750" spc="-85">
                          <a:latin typeface="Lucida Sans Unicode"/>
                          <a:cs typeface="Lucida Sans Unicode"/>
                        </a:rPr>
                        <a:t>cä</a:t>
                      </a:r>
                      <a:r>
                        <a:rPr dirty="0" baseline="3703" sz="1125" spc="-127"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baseline="3703" sz="1125" spc="-9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°.</a:t>
                      </a:r>
                      <a:r>
                        <a:rPr dirty="0" baseline="3703" sz="1125" spc="-97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0">
                          <a:latin typeface="Lucida Sans Unicode"/>
                          <a:cs typeface="Lucida Sans Unicode"/>
                        </a:rPr>
                        <a:t>GDEFî2CtOÛã'İZ</a:t>
                      </a:r>
                      <a:r>
                        <a:rPr dirty="0" baseline="3703" sz="1125" spc="22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254">
                          <a:latin typeface="Lucida Sans Unicode"/>
                          <a:cs typeface="Lucida Sans Unicode"/>
                        </a:rPr>
                        <a:t>IGÖO</a:t>
                      </a:r>
                      <a:r>
                        <a:rPr dirty="0" baseline="3703" sz="1125" spc="1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52">
                          <a:latin typeface="Lucida Sans Unicode"/>
                          <a:cs typeface="Lucida Sans Unicode"/>
                        </a:rPr>
                        <a:t>dãs</a:t>
                      </a:r>
                      <a:r>
                        <a:rPr dirty="0" baseline="3703" sz="1125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52">
                          <a:latin typeface="Lucida Sans Unicode"/>
                          <a:cs typeface="Lucida Sans Unicode"/>
                        </a:rPr>
                        <a:t>Unïòaoes</a:t>
                      </a:r>
                      <a:r>
                        <a:rPr dirty="0" baseline="3703" sz="1125" spc="1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latin typeface="Lucida Sans Unicode"/>
                          <a:cs typeface="Lucida Sans Unicode"/>
                        </a:rPr>
                        <a:t>Adm.nistrativas</a:t>
                      </a:r>
                      <a:endParaRPr baseline="3703" sz="1125">
                        <a:latin typeface="Lucida Sans Unicode"/>
                        <a:cs typeface="Lucida Sans Unicode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275"/>
                        </a:spcBef>
                        <a:tabLst>
                          <a:tab pos="3068955" algn="l"/>
                        </a:tabLst>
                      </a:pPr>
                      <a:r>
                        <a:rPr dirty="0" sz="70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700" spc="2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700" spc="2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00" spc="19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10">
                          <a:latin typeface="Lucida Sans Unicode"/>
                          <a:cs typeface="Lucida Sans Unicode"/>
                        </a:rPr>
                        <a:t>COf‘JSUMO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Recursos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75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75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de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lmposto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238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algn="ctr" marL="121920">
                        <a:lnSpc>
                          <a:spcPct val="100000"/>
                        </a:lnSpc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77.000.ú0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1755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174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7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4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ctr" marL="116839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77.000,00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</a:tr>
              <a:tr h="16573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2.720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ProoranJa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Pro\ecão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Soc.ol</a:t>
                      </a:r>
                      <a:r>
                        <a:rPr dirty="0" sz="750" spc="-2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Băsica</a:t>
                      </a:r>
                      <a:r>
                        <a:rPr dirty="0" sz="75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2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85">
                          <a:latin typeface="Lucida Sans Unicode"/>
                          <a:cs typeface="Lucida Sans Unicode"/>
                        </a:rPr>
                        <a:t>PSB</a:t>
                      </a:r>
                      <a:r>
                        <a:rPr dirty="0" sz="750" spc="145">
                          <a:latin typeface="Lucida Sans Unicode"/>
                          <a:cs typeface="Lucida Sans Unicode"/>
                        </a:rPr>
                        <a:t>  </a:t>
                      </a:r>
                      <a:r>
                        <a:rPr dirty="0" sz="750" spc="-200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Federal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3.3.9.G.30.03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180"/>
                        </a:spcBef>
                        <a:tabLst>
                          <a:tab pos="3072130" algn="l"/>
                        </a:tabLst>
                      </a:pPr>
                      <a:r>
                        <a:rPr dirty="0" sz="75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75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MATERIALS</a:t>
                      </a:r>
                      <a:r>
                        <a:rPr dirty="0" sz="75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CUNSUł\40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75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latin typeface="Lucida Sans Unicode"/>
                          <a:cs typeface="Lucida Sans Unicode"/>
                        </a:rPr>
                        <a:t>Vincü!ados</a:t>
                      </a:r>
                      <a:r>
                        <a:rPr dirty="0" sz="75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de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Im0osto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ctr" marL="12446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30.000,C0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1747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00" spc="-25">
                          <a:latin typeface="Lucida Sans Unicode"/>
                          <a:cs typeface="Lucida Sans Unicode"/>
                        </a:rPr>
                        <a:t>Tota</a:t>
                      </a:r>
                      <a:r>
                        <a:rPr dirty="0" sz="700" spc="-1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I</a:t>
                      </a:r>
                      <a:r>
                        <a:rPr dirty="0" sz="700" spc="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95">
                          <a:solidFill>
                            <a:srgbClr val="050505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00" spc="5">
                          <a:solidFill>
                            <a:srgbClr val="05050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00" spc="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25">
                          <a:latin typeface="Lucida Sans Unicode"/>
                          <a:cs typeface="Lucida Sans Unicode"/>
                        </a:rPr>
                        <a:t>RS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ctr" marL="12509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00" spc="-10">
                          <a:latin typeface="Lucida Sans Unicode"/>
                          <a:cs typeface="Lucida Sans Unicode"/>
                        </a:rPr>
                        <a:t>30.000,00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</a:tr>
              <a:tr h="173355">
                <a:tc>
                  <a:txBody>
                    <a:bodyPr/>
                    <a:lstStyle/>
                    <a:p>
                      <a:pPr marL="36830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2.72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669"/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800" spc="-80">
                          <a:latin typeface="Lucida Sans Unicode"/>
                          <a:cs typeface="Lucida Sans Unicode"/>
                        </a:rPr>
                        <a:t>Proqrama</a:t>
                      </a:r>
                      <a:r>
                        <a:rPr dirty="0" sz="800" spc="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Protecáo</a:t>
                      </a:r>
                      <a:r>
                        <a:rPr dirty="0" sz="800" spc="9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Social</a:t>
                      </a:r>
                      <a:r>
                        <a:rPr dirty="0" sz="800" spc="-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Es»ecial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25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PSE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0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Fcderal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66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100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2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?›.?.Ô.C.TO.03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165"/>
                        </a:spcBef>
                        <a:tabLst>
                          <a:tab pos="3075305" algn="l"/>
                        </a:tabLst>
                      </a:pPr>
                      <a:r>
                        <a:rPr dirty="0" sz="750">
                          <a:latin typeface="Lucida Sans Unicode"/>
                          <a:cs typeface="Lucida Sans Unicode"/>
                        </a:rPr>
                        <a:t>OUT</a:t>
                      </a:r>
                      <a:r>
                        <a:rPr dirty="0" sz="750" spc="3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LłATERlAIS</a:t>
                      </a:r>
                      <a:r>
                        <a:rPr dirty="0" sz="75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CONSU\JO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FNAS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ctr" marL="13398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 spc="-20">
                          <a:solidFill>
                            <a:srgbClr val="070707"/>
                          </a:solidFill>
                          <a:latin typeface="Lucida Sans Unicode"/>
                          <a:cs typeface="Lucida Sans Unicode"/>
                        </a:rPr>
                        <a:t>43.000.00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130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2001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14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3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ctr" marL="12763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43.000,00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</a:tr>
              <a:tr h="16446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2.729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 spc="-45">
                          <a:latin typeface="Lucida Sans Unicode"/>
                          <a:cs typeface="Lucida Sans Unicode"/>
                        </a:rPr>
                        <a:t>Proqrama</a:t>
                      </a:r>
                      <a:r>
                        <a:rPr dirty="0" sz="750" spc="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Primeira</a:t>
                      </a:r>
                      <a:r>
                        <a:rPr dirty="0" sz="750" spc="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5">
                          <a:latin typeface="Lucida Sans Unicode"/>
                          <a:cs typeface="Lucida Sans Unicode"/>
                        </a:rPr>
                        <a:t>Infância</a:t>
                      </a:r>
                      <a:r>
                        <a:rPr dirty="0" sz="750" spc="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no</a:t>
                      </a:r>
                      <a:r>
                        <a:rPr dirty="0" sz="75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SUAS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(Crianca</a:t>
                      </a:r>
                      <a:r>
                        <a:rPr dirty="0" sz="75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Feliz</a:t>
                      </a:r>
                      <a:r>
                        <a:rPr dirty="0" sz="750" spc="-8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3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T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3.1.9.0.04.00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195"/>
                        </a:spcBef>
                        <a:tabLst>
                          <a:tab pos="3075305" algn="l"/>
                        </a:tabLst>
                      </a:pPr>
                      <a:r>
                        <a:rPr dirty="0" baseline="3703" sz="1125" spc="-37">
                          <a:latin typeface="Lucida Sans Unicode"/>
                          <a:cs typeface="Lucida Sans Unicode"/>
                        </a:rPr>
                        <a:t>CONTRATACÃO</a:t>
                      </a:r>
                      <a:r>
                        <a:rPr dirty="0" baseline="3703" sz="1125" spc="10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latin typeface="Lucida Sans Unicode"/>
                          <a:cs typeface="Lucida Sans Unicode"/>
                        </a:rPr>
                        <a:t>POS</a:t>
                      </a:r>
                      <a:r>
                        <a:rPr dirty="0" baseline="3703" sz="1125" spc="33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latin typeface="Lucida Sans Unicode"/>
                          <a:cs typeface="Lucida Sans Unicode"/>
                        </a:rPr>
                        <a:t>TEMPO</a:t>
                      </a:r>
                      <a:r>
                        <a:rPr dirty="0" baseline="3703" sz="1125" spc="-3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latin typeface="Lucida Sans Unicode"/>
                          <a:cs typeface="Lucida Sans Unicode"/>
                        </a:rPr>
                        <a:t>DETERMINADO</a:t>
                      </a:r>
                      <a:r>
                        <a:rPr dirty="0" baseline="3703" sz="1125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FkAS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ctr" marL="12890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35.000.†0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765"/>
                </a:tc>
              </a:tr>
              <a:tr h="164465">
                <a:tc>
                  <a:txBody>
                    <a:bodyPr/>
                    <a:lstStyle/>
                    <a:p>
                      <a:pPr marL="469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?.3.9.0.30.03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180"/>
                        </a:spcBef>
                        <a:tabLst>
                          <a:tab pos="3075305" algn="l"/>
                        </a:tabLst>
                      </a:pPr>
                      <a:r>
                        <a:rPr dirty="0" baseline="3703" sz="1125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baseline="3703" sz="1125" spc="22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37">
                          <a:latin typeface="Lucida Sans Unicode"/>
                          <a:cs typeface="Lucida Sans Unicode"/>
                        </a:rPr>
                        <a:t>ß1ATERIAIS</a:t>
                      </a:r>
                      <a:r>
                        <a:rPr dirty="0" baseline="3703" sz="1125" spc="82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703" sz="1125" spc="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latin typeface="Lucida Sans Unicode"/>
                          <a:cs typeface="Lucida Sans Unicode"/>
                        </a:rPr>
                        <a:t>CONSUI\4O</a:t>
                      </a:r>
                      <a:r>
                        <a:rPr dirty="0" baseline="3703" sz="1125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Recursos </a:t>
                      </a:r>
                      <a:r>
                        <a:rPr dirty="0" sz="750" spc="-4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750" spc="-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90">
                          <a:latin typeface="Lucida Sans Unicode"/>
                          <a:cs typeface="Lucida Sans Unicode"/>
                        </a:rPr>
                        <a:t>+/incuïados</a:t>
                      </a:r>
                      <a:r>
                        <a:rPr dirty="0" sz="75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d°</a:t>
                      </a:r>
                      <a:r>
                        <a:rPr dirty="0" sz="750" spc="2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InJposto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ctr" marL="12827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60.0G0,C0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</a:tr>
              <a:tr h="157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2318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0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0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0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9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00" spc="1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0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25">
                          <a:latin typeface="Lucida Sans Unicode"/>
                          <a:cs typeface="Lucida Sans Unicode"/>
                        </a:rPr>
                        <a:t>RS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ctr" marL="129539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00" spc="-10">
                          <a:latin typeface="Lucida Sans Unicode"/>
                          <a:cs typeface="Lucida Sans Unicode"/>
                        </a:rPr>
                        <a:t>95.000,00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</a:tr>
              <a:tr h="160020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2.9*4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55">
                          <a:latin typeface="Lucida Sans Unicode"/>
                          <a:cs typeface="Lucida Sans Unicode"/>
                        </a:rPr>
                        <a:t>Aten¢iii</a:t>
                      </a:r>
                      <a:r>
                        <a:rPr dirty="0" sz="750" spc="1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5">
                          <a:latin typeface="Lucida Sans Unicode"/>
                          <a:cs typeface="Lucida Sans Unicode"/>
                        </a:rPr>
                        <a:t>ento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ao </a:t>
                      </a:r>
                      <a:r>
                        <a:rPr dirty="0" sz="750" spc="-3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P</a:t>
                      </a:r>
                      <a:r>
                        <a:rPr dirty="0" sz="750" spc="-13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5">
                          <a:latin typeface="Lucida Sans Unicode"/>
                          <a:cs typeface="Lucida Sans Unicode"/>
                        </a:rPr>
                        <a:t>roqranla</a:t>
                      </a:r>
                      <a:r>
                        <a:rPr dirty="0" sz="75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Bolsa</a:t>
                      </a:r>
                      <a:r>
                        <a:rPr dirty="0" sz="75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Familia</a:t>
                      </a:r>
                      <a:r>
                        <a:rPr dirty="0" sz="75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646464"/>
                          </a:solidFill>
                          <a:latin typeface="Lucida Sans Unicode"/>
                          <a:cs typeface="Lucida Sans Unicode"/>
                        </a:rPr>
                        <a:t>I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IGDBF)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 marL="4191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170"/>
                        </a:spcBef>
                        <a:tabLst>
                          <a:tab pos="3077845" algn="l"/>
                        </a:tabLst>
                      </a:pPr>
                      <a:r>
                        <a:rPr dirty="0" baseline="3703" sz="1125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baseline="3703" sz="1125" spc="52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52">
                          <a:latin typeface="Lucida Sans Unicode"/>
                          <a:cs typeface="Lucida Sans Unicode"/>
                        </a:rPr>
                        <a:t>MAT</a:t>
                      </a:r>
                      <a:r>
                        <a:rPr dirty="0" baseline="3703" sz="1125" spc="-52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703" sz="1125" spc="-202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latin typeface="Lucida Sans Unicode"/>
                          <a:cs typeface="Lucida Sans Unicode"/>
                        </a:rPr>
                        <a:t>RIAIS DE</a:t>
                      </a:r>
                      <a:r>
                        <a:rPr dirty="0" baseline="3703" sz="1125" spc="12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latin typeface="Lucida Sans Unicode"/>
                          <a:cs typeface="Lucida Sans Unicode"/>
                        </a:rPr>
                        <a:t>CONSUMO</a:t>
                      </a:r>
                      <a:r>
                        <a:rPr dirty="0" baseline="3703" sz="1125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FkAS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ctr" marL="13208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37.000,*0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2318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 Projeto</a:t>
                      </a:r>
                      <a:r>
                        <a:rPr dirty="0" sz="75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7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5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ctr" marL="1365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37.000,00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2318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75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750" spc="11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ctr" marL="8128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282.000,00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</a:tr>
              <a:tr h="1339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994025">
                        <a:lnSpc>
                          <a:spcPts val="81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Total Suplementado</a:t>
                      </a:r>
                      <a:r>
                        <a:rPr dirty="0" sz="75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81280">
                        <a:lnSpc>
                          <a:spcPts val="810"/>
                        </a:lnSpc>
                        <a:spcBef>
                          <a:spcPts val="145"/>
                        </a:spcBef>
                      </a:pP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282.000,00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1021986" y="7870973"/>
            <a:ext cx="5535295" cy="281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40690" marR="5080" indent="-428625">
              <a:lnSpc>
                <a:spcPct val="112000"/>
              </a:lnSpc>
              <a:spcBef>
                <a:spcPts val="100"/>
              </a:spcBef>
            </a:pPr>
            <a:r>
              <a:rPr dirty="0" sz="750" spc="-80">
                <a:latin typeface="Lucida Sans Unicode"/>
                <a:cs typeface="Lucida Sans Unicode"/>
              </a:rPr>
              <a:t>Artigo</a:t>
            </a:r>
            <a:r>
              <a:rPr dirty="0" sz="750" spc="-5"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2º</a:t>
            </a:r>
            <a:r>
              <a:rPr dirty="0" sz="750" spc="-40">
                <a:latin typeface="Lucida Sans Unicode"/>
                <a:cs typeface="Lucida Sans Unicode"/>
              </a:rPr>
              <a:t> </a:t>
            </a:r>
            <a:r>
              <a:rPr dirty="0" sz="750" spc="-229">
                <a:latin typeface="Lucida Sans Unicode"/>
                <a:cs typeface="Lucida Sans Unicode"/>
              </a:rPr>
              <a:t>-</a:t>
            </a:r>
            <a:r>
              <a:rPr dirty="0" sz="750" spc="-50">
                <a:latin typeface="Lucida Sans Unicode"/>
                <a:cs typeface="Lucida Sans Unicode"/>
              </a:rPr>
              <a:t> </a:t>
            </a:r>
            <a:r>
              <a:rPr dirty="0" sz="750" spc="-30">
                <a:latin typeface="Lucida Sans Unicode"/>
                <a:cs typeface="Lucida Sans Unicode"/>
              </a:rPr>
              <a:t>As</a:t>
            </a:r>
            <a:r>
              <a:rPr dirty="0" sz="750" spc="-35"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oesses</a:t>
            </a:r>
            <a:r>
              <a:rPr dirty="0" sz="750" spc="-20">
                <a:solidFill>
                  <a:srgbClr val="131313"/>
                </a:solidFill>
                <a:latin typeface="Lucida Sans Unicode"/>
                <a:cs typeface="Lucida Sans Unicode"/>
              </a:rPr>
              <a:t>as</a:t>
            </a:r>
            <a:r>
              <a:rPr dirty="0" sz="750" spc="-6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latin typeface="Lucida Sans Unicode"/>
                <a:cs typeface="Lucida Sans Unicode"/>
              </a:rPr>
              <a:t>decorren*es</a:t>
            </a:r>
            <a:r>
              <a:rPr dirty="0" sz="750" spc="20"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da</a:t>
            </a:r>
            <a:r>
              <a:rPr dirty="0" sz="750" spc="15"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abertura</a:t>
            </a:r>
            <a:r>
              <a:rPr dirty="0" sz="750" spc="55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čo </a:t>
            </a:r>
            <a:r>
              <a:rPr dirty="0" sz="750" spc="-35">
                <a:latin typeface="Lucida Sans Unicode"/>
                <a:cs typeface="Lucida Sans Unicode"/>
              </a:rPr>
              <a:t>oreseilte</a:t>
            </a:r>
            <a:r>
              <a:rPr dirty="0" sz="750" spc="20">
                <a:latin typeface="Lucida Sans Unicode"/>
                <a:cs typeface="Lucida Sans Unicode"/>
              </a:rPr>
              <a:t> </a:t>
            </a:r>
            <a:r>
              <a:rPr dirty="0" sz="750" spc="-65">
                <a:latin typeface="Lucida Sans Unicode"/>
                <a:cs typeface="Lucida Sans Unicode"/>
              </a:rPr>
              <a:t>crédito</a:t>
            </a:r>
            <a:r>
              <a:rPr dirty="0" sz="750" spc="10"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suplementar.</a:t>
            </a:r>
            <a:r>
              <a:rPr dirty="0" sz="750" spc="45">
                <a:latin typeface="Lucida Sans Unicode"/>
                <a:cs typeface="Lucida Sans Unicode"/>
              </a:rPr>
              <a:t> </a:t>
            </a:r>
            <a:r>
              <a:rPr dirty="0" sz="750" spc="-30">
                <a:latin typeface="Lucida Sans Unicode"/>
                <a:cs typeface="Lucida Sans Unicode"/>
              </a:rPr>
              <a:t>seráo</a:t>
            </a:r>
            <a:r>
              <a:rPr dirty="0" sz="750" spc="20"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cobertas</a:t>
            </a:r>
            <a:r>
              <a:rPr dirty="0" sz="750" spc="10">
                <a:latin typeface="Lucida Sans Unicode"/>
                <a:cs typeface="Lucida Sans Unicode"/>
              </a:rPr>
              <a:t> </a:t>
            </a:r>
            <a:r>
              <a:rPr dirty="0" sz="750" spc="-60">
                <a:solidFill>
                  <a:srgbClr val="1C1C1C"/>
                </a:solidFill>
                <a:latin typeface="Lucida Sans Unicode"/>
                <a:cs typeface="Lucida Sans Unicode"/>
              </a:rPr>
              <a:t>cont</a:t>
            </a:r>
            <a:r>
              <a:rPr dirty="0" sz="750" spc="-1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latin typeface="Lucida Sans Unicode"/>
                <a:cs typeface="Lucida Sans Unicode"/>
              </a:rPr>
              <a:t>recursos</a:t>
            </a:r>
            <a:r>
              <a:rPr dirty="0" sz="750" spc="-10">
                <a:latin typeface="Lucida Sans Unicode"/>
                <a:cs typeface="Lucida Sans Unicode"/>
              </a:rPr>
              <a:t> </a:t>
            </a:r>
            <a:r>
              <a:rPr dirty="0" sz="750" spc="-30">
                <a:latin typeface="Lucida Sans Unicode"/>
                <a:cs typeface="Lucida Sans Unicode"/>
              </a:rPr>
              <a:t>de</a:t>
            </a:r>
            <a:r>
              <a:rPr dirty="0" sz="750" spc="-45">
                <a:latin typeface="Lucida Sans Unicode"/>
                <a:cs typeface="Lucida Sans Unicode"/>
              </a:rPr>
              <a:t> qu°.</a:t>
            </a:r>
            <a:r>
              <a:rPr dirty="0" sz="750" spc="-20"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traia</a:t>
            </a:r>
            <a:r>
              <a:rPr dirty="0" sz="750" spc="5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F1F1F"/>
                </a:solidFill>
                <a:latin typeface="Lucida Sans Unicode"/>
                <a:cs typeface="Lucida Sans Unicode"/>
              </a:rPr>
              <a:t>o</a:t>
            </a:r>
            <a:r>
              <a:rPr dirty="0" sz="750" spc="-1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Aüigo </a:t>
            </a:r>
            <a:r>
              <a:rPr dirty="0" sz="750" spc="-65">
                <a:latin typeface="Lucida Sans Unicode"/>
                <a:cs typeface="Lucida Sans Unicode"/>
              </a:rPr>
              <a:t>43</a:t>
            </a:r>
            <a:r>
              <a:rPr dirty="0" sz="750" spc="-50">
                <a:latin typeface="Lucida Sans Unicode"/>
                <a:cs typeface="Lucida Sans Unicode"/>
              </a:rPr>
              <a:t> </a:t>
            </a:r>
            <a:r>
              <a:rPr dirty="0" sz="750" spc="-55">
                <a:latin typeface="Lucida Sans Unicode"/>
                <a:cs typeface="Lucida Sans Unicode"/>
              </a:rPr>
              <a:t>parágrafo</a:t>
            </a:r>
            <a:r>
              <a:rPr dirty="0" sz="750" spc="10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1'</a:t>
            </a:r>
            <a:r>
              <a:rPr dirty="0" sz="750" spc="-40">
                <a:latin typeface="Lucida Sans Unicode"/>
                <a:cs typeface="Lucida Sans Unicode"/>
              </a:rPr>
              <a:t> </a:t>
            </a:r>
            <a:r>
              <a:rPr dirty="0" sz="750" spc="-55">
                <a:solidFill>
                  <a:srgbClr val="151515"/>
                </a:solidFill>
                <a:latin typeface="Lucida Sans Unicode"/>
                <a:cs typeface="Lucida Sans Unicode"/>
              </a:rPr>
              <a:t>da</a:t>
            </a:r>
            <a:r>
              <a:rPr dirty="0" sz="750" spc="3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050505"/>
                </a:solidFill>
                <a:latin typeface="Lucida Sans Unicode"/>
                <a:cs typeface="Lucida Sans Unicode"/>
              </a:rPr>
              <a:t>Lei</a:t>
            </a:r>
            <a:r>
              <a:rPr dirty="0" sz="750" spc="-80">
                <a:solidFill>
                  <a:srgbClr val="050505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Federal</a:t>
            </a:r>
            <a:r>
              <a:rPr dirty="0" sz="750">
                <a:latin typeface="Lucida Sans Unicode"/>
                <a:cs typeface="Lucida Sans Unicode"/>
              </a:rPr>
              <a:t> N’</a:t>
            </a:r>
            <a:r>
              <a:rPr dirty="0" sz="750" spc="-110">
                <a:latin typeface="Lucida Sans Unicode"/>
                <a:cs typeface="Lucida Sans Unicode"/>
              </a:rPr>
              <a:t> </a:t>
            </a:r>
            <a:r>
              <a:rPr dirty="0" sz="750" spc="-55">
                <a:latin typeface="Lucida Sans Unicode"/>
                <a:cs typeface="Lucida Sans Unicode"/>
              </a:rPr>
              <a:t>4.32û'64,</a:t>
            </a:r>
            <a:r>
              <a:rPr dirty="0" sz="750" spc="35"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0F0F0F"/>
                </a:solidFill>
                <a:latin typeface="Lucida Sans Unicode"/>
                <a:cs typeface="Lucida Sans Unicode"/>
              </a:rPr>
              <a:t>lnciso</a:t>
            </a:r>
            <a:r>
              <a:rPr dirty="0" sz="750" spc="3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III.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832866" y="8216013"/>
            <a:ext cx="1530350" cy="370840"/>
          </a:xfrm>
          <a:prstGeom prst="rect">
            <a:avLst/>
          </a:prstGeom>
        </p:spPr>
        <p:txBody>
          <a:bodyPr wrap="square" lIns="0" tIns="654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dirty="0" sz="750" spc="-35">
                <a:solidFill>
                  <a:srgbClr val="0A0A0A"/>
                </a:solidFill>
                <a:latin typeface="Lucida Sans Unicode"/>
                <a:cs typeface="Lucida Sans Unicode"/>
              </a:rPr>
              <a:t>lnciso:</a:t>
            </a:r>
            <a:r>
              <a:rPr dirty="0" sz="750" spc="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61616"/>
                </a:solidFill>
                <a:latin typeface="Lucida Sans Unicode"/>
                <a:cs typeface="Lucida Sans Unicode"/>
              </a:rPr>
              <a:t>II</a:t>
            </a:r>
            <a:r>
              <a:rPr dirty="0" sz="750" spc="-6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0">
                <a:latin typeface="Lucida Sans Unicode"/>
                <a:cs typeface="Lucida Sans Unicode"/>
              </a:rPr>
              <a:t>-</a:t>
            </a:r>
            <a:r>
              <a:rPr dirty="0" sz="750" spc="-25">
                <a:latin typeface="Lucida Sans Unicode"/>
                <a:cs typeface="Lucida Sans Unicode"/>
              </a:rPr>
              <a:t> Excesso</a:t>
            </a:r>
            <a:r>
              <a:rPr dirty="0" sz="750" spc="-3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de</a:t>
            </a:r>
            <a:r>
              <a:rPr dirty="0" sz="750" spc="-35">
                <a:latin typeface="Lucida Sans Unicode"/>
                <a:cs typeface="Lucida Sans Unicode"/>
              </a:rPr>
              <a:t> </a:t>
            </a:r>
            <a:r>
              <a:rPr dirty="0" sz="750" spc="-30">
                <a:latin typeface="Lucida Sans Unicode"/>
                <a:cs typeface="Lucida Sans Unicode"/>
              </a:rPr>
              <a:t>Arrecadaçâo:</a:t>
            </a:r>
            <a:endParaRPr sz="750">
              <a:latin typeface="Lucida Sans Unicode"/>
              <a:cs typeface="Lucida Sans Unicode"/>
            </a:endParaRPr>
          </a:p>
          <a:p>
            <a:pPr marL="319405">
              <a:lnSpc>
                <a:spcPct val="100000"/>
              </a:lnSpc>
              <a:spcBef>
                <a:spcPts val="440"/>
              </a:spcBef>
            </a:pPr>
            <a:r>
              <a:rPr dirty="0" baseline="3472" sz="1200" spc="-60">
                <a:solidFill>
                  <a:srgbClr val="0A0A0A"/>
                </a:solidFill>
                <a:latin typeface="Lucida Sans Unicode"/>
                <a:cs typeface="Lucida Sans Unicode"/>
              </a:rPr>
              <a:t>III</a:t>
            </a:r>
            <a:r>
              <a:rPr dirty="0" baseline="3472" sz="1200" spc="-1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375">
                <a:latin typeface="Lucida Sans Unicode"/>
                <a:cs typeface="Lucida Sans Unicode"/>
              </a:rPr>
              <a:t>-</a:t>
            </a:r>
            <a:r>
              <a:rPr dirty="0" baseline="3472" sz="1200" spc="104">
                <a:latin typeface="Lucida Sans Unicode"/>
                <a:cs typeface="Lucida Sans Unicode"/>
              </a:rPr>
              <a:t> </a:t>
            </a:r>
            <a:r>
              <a:rPr dirty="0" baseline="3472" sz="1200" spc="-97">
                <a:latin typeface="Lucida Sans Unicode"/>
                <a:cs typeface="Lucida Sans Unicode"/>
              </a:rPr>
              <a:t>Anula</a:t>
            </a:r>
            <a:r>
              <a:rPr dirty="0" sz="800" spc="-65">
                <a:latin typeface="Lucida Sans Unicode"/>
                <a:cs typeface="Lucida Sans Unicode"/>
              </a:rPr>
              <a:t>cá</a:t>
            </a:r>
            <a:r>
              <a:rPr dirty="0" baseline="3472" sz="1200" spc="-97">
                <a:latin typeface="Lucida Sans Unicode"/>
                <a:cs typeface="Lucida Sans Unicode"/>
              </a:rPr>
              <a:t>o</a:t>
            </a:r>
            <a:r>
              <a:rPr dirty="0" baseline="3472" sz="1200" spc="-209">
                <a:latin typeface="Lucida Sans Unicode"/>
                <a:cs typeface="Lucida Sans Unicode"/>
              </a:rPr>
              <a:t> </a:t>
            </a:r>
            <a:r>
              <a:rPr dirty="0" baseline="3472" sz="1200" spc="-112">
                <a:latin typeface="Lucida Sans Unicode"/>
                <a:cs typeface="Lucida Sans Unicode"/>
              </a:rPr>
              <a:t>de</a:t>
            </a:r>
            <a:r>
              <a:rPr dirty="0" baseline="3472" sz="1200" spc="-22">
                <a:latin typeface="Lucida Sans Unicode"/>
                <a:cs typeface="Lucida Sans Unicode"/>
              </a:rPr>
              <a:t> </a:t>
            </a:r>
            <a:r>
              <a:rPr dirty="0" baseline="3472" sz="1200" spc="-120">
                <a:latin typeface="Lucida Sans Unicode"/>
                <a:cs typeface="Lucida Sans Unicode"/>
              </a:rPr>
              <a:t>Dotaçáo</a:t>
            </a:r>
            <a:r>
              <a:rPr dirty="0" baseline="3472" sz="1200" spc="75">
                <a:latin typeface="Lucida Sans Unicode"/>
                <a:cs typeface="Lucida Sans Unicode"/>
              </a:rPr>
              <a:t> </a:t>
            </a:r>
            <a:r>
              <a:rPr dirty="0" baseline="3472" sz="1200" spc="-75">
                <a:solidFill>
                  <a:srgbClr val="464646"/>
                </a:solidFill>
                <a:latin typeface="Lucida Sans Unicode"/>
                <a:cs typeface="Lucida Sans Unicode"/>
              </a:rPr>
              <a:t>:</a:t>
            </a:r>
            <a:endParaRPr baseline="3472" sz="120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838978" y="8218347"/>
            <a:ext cx="603250" cy="360680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520"/>
              </a:spcBef>
            </a:pPr>
            <a:r>
              <a:rPr dirty="0" sz="750" spc="-65">
                <a:latin typeface="Lucida Sans Unicode"/>
                <a:cs typeface="Lucida Sans Unicode"/>
              </a:rPr>
              <a:t>R$282.00G.00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750" spc="-10">
                <a:latin typeface="Lucida Sans Unicode"/>
                <a:cs typeface="Lucida Sans Unicode"/>
              </a:rPr>
              <a:t>$292000.00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96663" y="8556959"/>
            <a:ext cx="2660650" cy="339725"/>
          </a:xfrm>
          <a:prstGeom prst="rect">
            <a:avLst/>
          </a:prstGeom>
        </p:spPr>
        <p:txBody>
          <a:bodyPr wrap="square" lIns="0" tIns="412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dirty="0" u="sng" sz="750" spc="-30">
                <a:uFill>
                  <a:solidFill>
                    <a:srgbClr val="28282B"/>
                  </a:solidFill>
                </a:uFill>
                <a:latin typeface="Lucida Sans Unicode"/>
                <a:cs typeface="Lucida Sans Unicode"/>
              </a:rPr>
              <a:t>DotaGöes</a:t>
            </a:r>
            <a:r>
              <a:rPr dirty="0" u="sng" sz="750" spc="10">
                <a:uFill>
                  <a:solidFill>
                    <a:srgbClr val="28282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10">
                <a:uFill>
                  <a:solidFill>
                    <a:srgbClr val="28282B"/>
                  </a:solidFill>
                </a:uFill>
                <a:latin typeface="Lucida Sans Unicode"/>
                <a:cs typeface="Lucida Sans Unicode"/>
              </a:rPr>
              <a:t>Anuladas</a:t>
            </a:r>
            <a:endParaRPr sz="750">
              <a:latin typeface="Lucida Sans Unicode"/>
              <a:cs typeface="Lucida Sans Unicode"/>
            </a:endParaRPr>
          </a:p>
          <a:p>
            <a:pPr marL="56515">
              <a:lnSpc>
                <a:spcPct val="100000"/>
              </a:lnSpc>
              <a:spcBef>
                <a:spcPts val="270"/>
              </a:spcBef>
            </a:pPr>
            <a:r>
              <a:rPr dirty="0" sz="900">
                <a:latin typeface="Lucida Sans Unicode"/>
                <a:cs typeface="Lucida Sans Unicode"/>
              </a:rPr>
              <a:t>FUNDO</a:t>
            </a:r>
            <a:r>
              <a:rPr dirty="0" sz="900" spc="110">
                <a:latin typeface="Lucida Sans Unicode"/>
                <a:cs typeface="Lucida Sans Unicode"/>
              </a:rPr>
              <a:t> </a:t>
            </a:r>
            <a:r>
              <a:rPr dirty="0" sz="900">
                <a:latin typeface="Lucida Sans Unicode"/>
                <a:cs typeface="Lucida Sans Unicode"/>
              </a:rPr>
              <a:t>MUNICIPAL</a:t>
            </a:r>
            <a:r>
              <a:rPr dirty="0" sz="900" spc="225">
                <a:latin typeface="Lucida Sans Unicode"/>
                <a:cs typeface="Lucida Sans Unicode"/>
              </a:rPr>
              <a:t> </a:t>
            </a:r>
            <a:r>
              <a:rPr dirty="0" sz="900">
                <a:latin typeface="Lucida Sans Unicode"/>
                <a:cs typeface="Lucida Sans Unicode"/>
              </a:rPr>
              <a:t>DE</a:t>
            </a:r>
            <a:r>
              <a:rPr dirty="0" sz="900" spc="245">
                <a:latin typeface="Lucida Sans Unicode"/>
                <a:cs typeface="Lucida Sans Unicode"/>
              </a:rPr>
              <a:t> </a:t>
            </a:r>
            <a:r>
              <a:rPr dirty="0" sz="900">
                <a:latin typeface="Lucida Sans Unicode"/>
                <a:cs typeface="Lucida Sans Unicode"/>
              </a:rPr>
              <a:t>ASSISTÊNCIA</a:t>
            </a:r>
            <a:r>
              <a:rPr dirty="0" sz="900" spc="390">
                <a:latin typeface="Lucida Sans Unicode"/>
                <a:cs typeface="Lucida Sans Unicode"/>
              </a:rPr>
              <a:t> </a:t>
            </a:r>
            <a:r>
              <a:rPr dirty="0" sz="900" spc="-10">
                <a:latin typeface="Lucida Sans Unicode"/>
                <a:cs typeface="Lucida Sans Unicode"/>
              </a:rPr>
              <a:t>SOCIAL</a:t>
            </a:r>
            <a:endParaRPr sz="90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2964611" y="9539275"/>
            <a:ext cx="27940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14">
                <a:latin typeface="Lucida Sans Unicode"/>
                <a:cs typeface="Lucida Sans Unicode"/>
              </a:rPr>
              <a:t>s-</a:t>
            </a:r>
            <a:r>
              <a:rPr dirty="0" sz="750" spc="-40">
                <a:latin typeface="Lucida Sans Unicode"/>
                <a:cs typeface="Lucida Sans Unicode"/>
              </a:rPr>
              <a:t>'.'a</a:t>
            </a:r>
            <a:r>
              <a:rPr dirty="0" sz="750" spc="40">
                <a:latin typeface="Lucida Sans Unicode"/>
                <a:cs typeface="Lucida Sans Unicode"/>
              </a:rPr>
              <a:t> </a:t>
            </a:r>
            <a:r>
              <a:rPr dirty="0" sz="750" spc="-135">
                <a:latin typeface="Lucida Sans Unicode"/>
                <a:cs typeface="Lucida Sans Unicode"/>
              </a:rPr>
              <a:t>x</a:t>
            </a:r>
            <a:endParaRPr sz="750">
              <a:latin typeface="Lucida Sans Unicode"/>
              <a:cs typeface="Lucida Sans Unicode"/>
            </a:endParaRPr>
          </a:p>
        </p:txBody>
      </p:sp>
      <p:graphicFrame>
        <p:nvGraphicFramePr>
          <p:cNvPr id="15" name="object 15" descr=""/>
          <p:cNvGraphicFramePr>
            <a:graphicFrameLocks noGrp="1"/>
          </p:cNvGraphicFramePr>
          <p:nvPr/>
        </p:nvGraphicFramePr>
        <p:xfrm>
          <a:off x="566466" y="8917670"/>
          <a:ext cx="6259195" cy="6381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01370"/>
                <a:gridCol w="2922905"/>
                <a:gridCol w="1823720"/>
                <a:gridCol w="636270"/>
              </a:tblGrid>
              <a:tr h="130175">
                <a:tc>
                  <a:txBody>
                    <a:bodyPr/>
                    <a:lstStyle/>
                    <a:p>
                      <a:pPr marL="158750">
                        <a:lnSpc>
                          <a:spcPts val="800"/>
                        </a:lnSpc>
                      </a:pPr>
                      <a:r>
                        <a:rPr dirty="0" sz="700" spc="-10">
                          <a:latin typeface="Lucida Sans Unicode"/>
                          <a:cs typeface="Lucida Sans Unicode"/>
                        </a:rPr>
                        <a:t>07.23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ts val="800"/>
                        </a:lnSpc>
                      </a:pPr>
                      <a:r>
                        <a:rPr dirty="0" sz="700" spc="-35">
                          <a:latin typeface="Lucida Sans Unicode"/>
                          <a:cs typeface="Lucida Sans Unicode"/>
                        </a:rPr>
                        <a:t>F</a:t>
                      </a:r>
                      <a:r>
                        <a:rPr dirty="0" sz="700" spc="-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undo</a:t>
                      </a:r>
                      <a:r>
                        <a:rPr dirty="0" sz="70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700" spc="10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00" spc="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Assistência</a:t>
                      </a:r>
                      <a:r>
                        <a:rPr dirty="0" sz="700" spc="1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10">
                          <a:latin typeface="Lucida Sans Unicode"/>
                          <a:cs typeface="Lucida Sans Unicode"/>
                        </a:rPr>
                        <a:t>Social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3195">
                <a:tc>
                  <a:txBody>
                    <a:bodyPr/>
                    <a:lstStyle/>
                    <a:p>
                      <a:pPr marL="15621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2.099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45">
                          <a:latin typeface="Lucida Sans Unicode"/>
                          <a:cs typeface="Lucida Sans Unicode"/>
                        </a:rPr>
                        <a:t>Ł.hnu:enção</a:t>
                      </a:r>
                      <a:r>
                        <a:rPr dirty="0" sz="750" spc="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-2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5">
                          <a:latin typeface="Lucida Sans Unicode"/>
                          <a:cs typeface="Lucida Sans Unicode"/>
                        </a:rPr>
                        <a:t>Operacïona.izacão</a:t>
                      </a:r>
                      <a:r>
                        <a:rPr dirty="0" sz="75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Unidaões</a:t>
                      </a:r>
                      <a:r>
                        <a:rPr dirty="0" sz="75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Adm'nistrati'zas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6845"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00" spc="-1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3.</a:t>
                      </a:r>
                      <a:r>
                        <a:rPr dirty="0" sz="700" spc="-10">
                          <a:latin typeface="Lucida Sans Unicode"/>
                          <a:cs typeface="Lucida Sans Unicode"/>
                        </a:rPr>
                        <a:t>3.9.0.36.01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0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700" spc="1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SER\’INOS</a:t>
                      </a:r>
                      <a:r>
                        <a:rPr dirty="0" sz="700" spc="1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00" spc="11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TE</a:t>
                      </a:r>
                      <a:r>
                        <a:rPr dirty="0" sz="70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RC</a:t>
                      </a:r>
                      <a:r>
                        <a:rPr dirty="0" sz="700" spc="-8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00" spc="-8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I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ROS</a:t>
                      </a:r>
                      <a:r>
                        <a:rPr dirty="0" sz="700" spc="409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165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0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65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700" spc="1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10">
                          <a:latin typeface="Lucida Sans Unicode"/>
                          <a:cs typeface="Lucida Sans Unicode"/>
                        </a:rPr>
                        <a:t>FİSICA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10541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5">
                          <a:latin typeface="Lucida Sans Unicode"/>
                          <a:cs typeface="Lucida Sans Unicode"/>
                        </a:rPr>
                        <a:t>nño</a:t>
                      </a:r>
                      <a:r>
                        <a:rPr dirty="0" sz="750" spc="-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latin typeface="Lucida Sans Unicode"/>
                          <a:cs typeface="Lucida Sans Unicode"/>
                        </a:rPr>
                        <a:t>‘/incuIados</a:t>
                      </a:r>
                      <a:r>
                        <a:rPr dirty="0" sz="75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d</a:t>
                      </a:r>
                      <a:r>
                        <a:rPr dirty="0" sz="750" spc="3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Iinuoslo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5461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207.000,00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</a:tr>
              <a:tr h="187960">
                <a:tc>
                  <a:txBody>
                    <a:bodyPr/>
                    <a:lstStyle/>
                    <a:p>
                      <a:pPr marL="15430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>
                    <a:lnB w="9525">
                      <a:solidFill>
                        <a:srgbClr val="4F4F4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1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ŁJAIS</a:t>
                      </a:r>
                      <a:r>
                        <a:rPr dirty="0" sz="750" spc="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SE</a:t>
                      </a:r>
                      <a:r>
                        <a:rPr dirty="0" sz="75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50">
                          <a:latin typeface="Lucida Sans Unicode"/>
                          <a:cs typeface="Lucida Sans Unicode"/>
                        </a:rPr>
                        <a:t>RVI?</a:t>
                      </a:r>
                      <a:r>
                        <a:rPr dirty="0" sz="750" spc="-1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sz="75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1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TERCE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I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ROS</a:t>
                      </a:r>
                      <a:r>
                        <a:rPr dirty="0" sz="75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0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750" spc="2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JURİ*</a:t>
                      </a:r>
                      <a:r>
                        <a:rPr dirty="0" sz="750" spc="-1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ICA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>
                    <a:lnB w="9525">
                      <a:solidFill>
                        <a:srgbClr val="4F4F4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0668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náo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latin typeface="Lucida Sans Unicode"/>
                          <a:cs typeface="Lucida Sans Unicode"/>
                        </a:rPr>
                        <a:t>Vincutados</a:t>
                      </a:r>
                      <a:r>
                        <a:rPr dirty="0" sz="75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de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lmposto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>
                    <a:lnB w="9525">
                      <a:solidFill>
                        <a:srgbClr val="4F4F4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334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75.000,00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>
                    <a:lnB w="9525">
                      <a:solidFill>
                        <a:srgbClr val="4F4F4F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9103" y="703885"/>
            <a:ext cx="645649" cy="612472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560375" y="9563402"/>
            <a:ext cx="6173470" cy="0"/>
          </a:xfrm>
          <a:custGeom>
            <a:avLst/>
            <a:gdLst/>
            <a:ahLst/>
            <a:cxnLst/>
            <a:rect l="l" t="t" r="r" b="b"/>
            <a:pathLst>
              <a:path w="6173470" h="0">
                <a:moveTo>
                  <a:pt x="0" y="0"/>
                </a:moveTo>
                <a:lnTo>
                  <a:pt x="6173266" y="0"/>
                </a:lnTo>
              </a:path>
            </a:pathLst>
          </a:custGeom>
          <a:ln w="9141">
            <a:solidFill>
              <a:srgbClr val="54575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734875" y="4645342"/>
            <a:ext cx="1809114" cy="0"/>
          </a:xfrm>
          <a:custGeom>
            <a:avLst/>
            <a:gdLst/>
            <a:ahLst/>
            <a:cxnLst/>
            <a:rect l="l" t="t" r="r" b="b"/>
            <a:pathLst>
              <a:path w="1809114" h="0">
                <a:moveTo>
                  <a:pt x="0" y="0"/>
                </a:moveTo>
                <a:lnTo>
                  <a:pt x="1809038" y="0"/>
                </a:lnTo>
              </a:path>
            </a:pathLst>
          </a:custGeom>
          <a:ln w="9141">
            <a:solidFill>
              <a:srgbClr val="2B2B2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529920" y="1480903"/>
            <a:ext cx="6170295" cy="0"/>
          </a:xfrm>
          <a:custGeom>
            <a:avLst/>
            <a:gdLst/>
            <a:ahLst/>
            <a:cxnLst/>
            <a:rect l="l" t="t" r="r" b="b"/>
            <a:pathLst>
              <a:path w="6170295" h="0">
                <a:moveTo>
                  <a:pt x="0" y="0"/>
                </a:moveTo>
                <a:lnTo>
                  <a:pt x="6170221" y="0"/>
                </a:lnTo>
              </a:path>
            </a:pathLst>
          </a:custGeom>
          <a:ln w="1218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270721" y="9601491"/>
            <a:ext cx="423326" cy="60942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975471" y="9604538"/>
            <a:ext cx="246686" cy="48754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378265" y="575902"/>
            <a:ext cx="2938780" cy="5410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55">
                <a:latin typeface="Lucida Sans Unicode"/>
                <a:cs typeface="Lucida Sans Unicode"/>
              </a:rPr>
              <a:t>PREFEITURA</a:t>
            </a:r>
            <a:r>
              <a:rPr dirty="0" sz="1100" spc="125">
                <a:latin typeface="Lucida Sans Unicode"/>
                <a:cs typeface="Lucida Sans Unicode"/>
              </a:rPr>
              <a:t> </a:t>
            </a:r>
            <a:r>
              <a:rPr dirty="0" sz="1100">
                <a:latin typeface="Lucida Sans Unicode"/>
                <a:cs typeface="Lucida Sans Unicode"/>
              </a:rPr>
              <a:t>MUNICIPAL</a:t>
            </a:r>
            <a:r>
              <a:rPr dirty="0" sz="1100" spc="150">
                <a:latin typeface="Lucida Sans Unicode"/>
                <a:cs typeface="Lucida Sans Unicode"/>
              </a:rPr>
              <a:t> </a:t>
            </a:r>
            <a:r>
              <a:rPr dirty="0" sz="1100">
                <a:latin typeface="Lucida Sans Unicode"/>
                <a:cs typeface="Lucida Sans Unicode"/>
              </a:rPr>
              <a:t>DE</a:t>
            </a:r>
            <a:r>
              <a:rPr dirty="0" sz="1100" spc="75">
                <a:latin typeface="Lucida Sans Unicode"/>
                <a:cs typeface="Lucida Sans Unicode"/>
              </a:rPr>
              <a:t> </a:t>
            </a:r>
            <a:r>
              <a:rPr dirty="0" sz="1100" spc="-10">
                <a:latin typeface="Lucida Sans Unicode"/>
                <a:cs typeface="Lucida Sans Unicode"/>
              </a:rPr>
              <a:t>SEROPEDICA</a:t>
            </a:r>
            <a:endParaRPr sz="1100">
              <a:latin typeface="Lucida Sans Unicode"/>
              <a:cs typeface="Lucida Sans Unicode"/>
            </a:endParaRPr>
          </a:p>
          <a:p>
            <a:pPr marL="13335" marR="1855470">
              <a:lnSpc>
                <a:spcPct val="125299"/>
              </a:lnSpc>
              <a:spcBef>
                <a:spcPts val="480"/>
              </a:spcBef>
            </a:pPr>
            <a:r>
              <a:rPr dirty="0" sz="750">
                <a:latin typeface="Lucida Sans Unicode"/>
                <a:cs typeface="Lucida Sans Unicode"/>
              </a:rPr>
              <a:t>Rua</a:t>
            </a:r>
            <a:r>
              <a:rPr dirty="0" sz="750" spc="-10">
                <a:latin typeface="Lucida Sans Unicode"/>
                <a:cs typeface="Lucida Sans Unicode"/>
              </a:rPr>
              <a:t> </a:t>
            </a:r>
            <a:r>
              <a:rPr dirty="0" sz="750" spc="-25">
                <a:latin typeface="Lucida Sans Unicode"/>
                <a:cs typeface="Lucida Sans Unicode"/>
              </a:rPr>
              <a:t>Maria</a:t>
            </a:r>
            <a:r>
              <a:rPr dirty="0" sz="750" spc="-5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Lourenço,</a:t>
            </a:r>
            <a:r>
              <a:rPr dirty="0" sz="750" spc="-40">
                <a:latin typeface="Lucida Sans Unicode"/>
                <a:cs typeface="Lucida Sans Unicode"/>
              </a:rPr>
              <a:t> </a:t>
            </a:r>
            <a:r>
              <a:rPr dirty="0" sz="750" spc="-25">
                <a:latin typeface="Lucida Sans Unicode"/>
                <a:cs typeface="Lucida Sans Unicode"/>
              </a:rPr>
              <a:t>18 </a:t>
            </a:r>
            <a:r>
              <a:rPr dirty="0" sz="750" spc="-10">
                <a:latin typeface="Lucida Sans Unicode"/>
                <a:cs typeface="Lucida Sans Unicode"/>
              </a:rPr>
              <a:t>Fazenda</a:t>
            </a:r>
            <a:r>
              <a:rPr dirty="0" sz="750" spc="-4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Caxias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72299" y="2194051"/>
            <a:ext cx="2660650" cy="367665"/>
          </a:xfrm>
          <a:prstGeom prst="rect">
            <a:avLst/>
          </a:prstGeom>
        </p:spPr>
        <p:txBody>
          <a:bodyPr wrap="square" lIns="0" tIns="539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dirty="0" u="sng" sz="750" spc="-35">
                <a:uFill>
                  <a:solidFill>
                    <a:srgbClr val="232323"/>
                  </a:solidFill>
                </a:uFill>
                <a:latin typeface="Lucida Sans Unicode"/>
                <a:cs typeface="Lucida Sans Unicode"/>
              </a:rPr>
              <a:t>Dotaç</a:t>
            </a:r>
            <a:r>
              <a:rPr dirty="0" u="sng" sz="750" spc="-155">
                <a:uFill>
                  <a:solidFill>
                    <a:srgbClr val="232323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uFill>
                  <a:solidFill>
                    <a:srgbClr val="232323"/>
                  </a:solidFill>
                </a:uFill>
                <a:latin typeface="Lucida Sans Unicode"/>
                <a:cs typeface="Lucida Sans Unicode"/>
              </a:rPr>
              <a:t>óes</a:t>
            </a:r>
            <a:r>
              <a:rPr dirty="0" u="sng" sz="750" spc="15">
                <a:uFill>
                  <a:solidFill>
                    <a:srgbClr val="232323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10">
                <a:uFill>
                  <a:solidFill>
                    <a:srgbClr val="232323"/>
                  </a:solidFill>
                </a:uFill>
                <a:latin typeface="Lucida Sans Unicode"/>
                <a:cs typeface="Lucida Sans Unicode"/>
              </a:rPr>
              <a:t>Anuladas</a:t>
            </a:r>
            <a:endParaRPr sz="750">
              <a:latin typeface="Lucida Sans Unicode"/>
              <a:cs typeface="Lucida Sans Unicode"/>
            </a:endParaRPr>
          </a:p>
          <a:p>
            <a:pPr marL="56515">
              <a:lnSpc>
                <a:spcPct val="100000"/>
              </a:lnSpc>
              <a:spcBef>
                <a:spcPts val="390"/>
              </a:spcBef>
            </a:pPr>
            <a:r>
              <a:rPr dirty="0" sz="900">
                <a:latin typeface="Lucida Sans Unicode"/>
                <a:cs typeface="Lucida Sans Unicode"/>
              </a:rPr>
              <a:t>FUNDO</a:t>
            </a:r>
            <a:r>
              <a:rPr dirty="0" sz="900" spc="160">
                <a:latin typeface="Lucida Sans Unicode"/>
                <a:cs typeface="Lucida Sans Unicode"/>
              </a:rPr>
              <a:t> </a:t>
            </a:r>
            <a:r>
              <a:rPr dirty="0" sz="900">
                <a:latin typeface="Lucida Sans Unicode"/>
                <a:cs typeface="Lucida Sans Unicode"/>
              </a:rPr>
              <a:t>MUNICIPAL</a:t>
            </a:r>
            <a:r>
              <a:rPr dirty="0" sz="900" spc="195">
                <a:latin typeface="Lucida Sans Unicode"/>
                <a:cs typeface="Lucida Sans Unicode"/>
              </a:rPr>
              <a:t> </a:t>
            </a:r>
            <a:r>
              <a:rPr dirty="0" sz="900">
                <a:latin typeface="Lucida Sans Unicode"/>
                <a:cs typeface="Lucida Sans Unicode"/>
              </a:rPr>
              <a:t>DE</a:t>
            </a:r>
            <a:r>
              <a:rPr dirty="0" sz="900" spc="215">
                <a:latin typeface="Lucida Sans Unicode"/>
                <a:cs typeface="Lucida Sans Unicode"/>
              </a:rPr>
              <a:t> </a:t>
            </a:r>
            <a:r>
              <a:rPr dirty="0" sz="900">
                <a:latin typeface="Lucida Sans Unicode"/>
                <a:cs typeface="Lucida Sans Unicode"/>
              </a:rPr>
              <a:t>ASSISTÊNCIA</a:t>
            </a:r>
            <a:r>
              <a:rPr dirty="0" sz="900" spc="405">
                <a:latin typeface="Lucida Sans Unicode"/>
                <a:cs typeface="Lucida Sans Unicode"/>
              </a:rPr>
              <a:t> </a:t>
            </a:r>
            <a:r>
              <a:rPr dirty="0" sz="900" spc="-10">
                <a:latin typeface="Lucida Sans Unicode"/>
                <a:cs typeface="Lucida Sans Unicode"/>
              </a:rPr>
              <a:t>SOCIAL</a:t>
            </a:r>
            <a:endParaRPr sz="90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85432" y="2519777"/>
            <a:ext cx="263525" cy="350520"/>
          </a:xfrm>
          <a:prstGeom prst="rect">
            <a:avLst/>
          </a:prstGeom>
        </p:spPr>
        <p:txBody>
          <a:bodyPr wrap="square" lIns="0" tIns="5715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450"/>
              </a:spcBef>
            </a:pPr>
            <a:r>
              <a:rPr dirty="0" sz="700" spc="-20">
                <a:latin typeface="Lucida Sans Unicode"/>
                <a:cs typeface="Lucida Sans Unicode"/>
              </a:rPr>
              <a:t>07.23</a:t>
            </a:r>
            <a:endParaRPr sz="7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sz="800" spc="-65">
                <a:solidFill>
                  <a:srgbClr val="070707"/>
                </a:solidFill>
                <a:latin typeface="Lucida Sans Unicode"/>
                <a:cs typeface="Lucida Sans Unicode"/>
              </a:rPr>
              <a:t>2.0^9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428681" y="2519777"/>
            <a:ext cx="2699385" cy="350520"/>
          </a:xfrm>
          <a:prstGeom prst="rect">
            <a:avLst/>
          </a:prstGeom>
        </p:spPr>
        <p:txBody>
          <a:bodyPr wrap="square" lIns="0" tIns="571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dirty="0" sz="700">
                <a:latin typeface="Lucida Sans Unicode"/>
                <a:cs typeface="Lucida Sans Unicode"/>
              </a:rPr>
              <a:t>Fundo</a:t>
            </a:r>
            <a:r>
              <a:rPr dirty="0" sz="700" spc="85">
                <a:latin typeface="Lucida Sans Unicode"/>
                <a:cs typeface="Lucida Sans Unicode"/>
              </a:rPr>
              <a:t> </a:t>
            </a:r>
            <a:r>
              <a:rPr dirty="0" sz="700">
                <a:latin typeface="Lucida Sans Unicode"/>
                <a:cs typeface="Lucida Sans Unicode"/>
              </a:rPr>
              <a:t>Municipal</a:t>
            </a:r>
            <a:r>
              <a:rPr dirty="0" sz="700" spc="155">
                <a:latin typeface="Lucida Sans Unicode"/>
                <a:cs typeface="Lucida Sans Unicode"/>
              </a:rPr>
              <a:t> </a:t>
            </a:r>
            <a:r>
              <a:rPr dirty="0" sz="700">
                <a:latin typeface="Lucida Sans Unicode"/>
                <a:cs typeface="Lucida Sans Unicode"/>
              </a:rPr>
              <a:t>de</a:t>
            </a:r>
            <a:r>
              <a:rPr dirty="0" sz="700" spc="110">
                <a:latin typeface="Lucida Sans Unicode"/>
                <a:cs typeface="Lucida Sans Unicode"/>
              </a:rPr>
              <a:t> </a:t>
            </a:r>
            <a:r>
              <a:rPr dirty="0" sz="700">
                <a:latin typeface="Lucida Sans Unicode"/>
                <a:cs typeface="Lucida Sans Unicode"/>
              </a:rPr>
              <a:t>Assistência</a:t>
            </a:r>
            <a:r>
              <a:rPr dirty="0" sz="700" spc="145">
                <a:latin typeface="Lucida Sans Unicode"/>
                <a:cs typeface="Lucida Sans Unicode"/>
              </a:rPr>
              <a:t> </a:t>
            </a:r>
            <a:r>
              <a:rPr dirty="0" sz="700" spc="-10">
                <a:latin typeface="Lucida Sans Unicode"/>
                <a:cs typeface="Lucida Sans Unicode"/>
              </a:rPr>
              <a:t>Social</a:t>
            </a:r>
            <a:endParaRPr sz="700">
              <a:latin typeface="Lucida Sans Unicode"/>
              <a:cs typeface="Lucida Sans Unicode"/>
            </a:endParaRPr>
          </a:p>
          <a:p>
            <a:pPr marL="16510">
              <a:lnSpc>
                <a:spcPct val="100000"/>
              </a:lnSpc>
              <a:spcBef>
                <a:spcPts val="405"/>
              </a:spcBef>
            </a:pPr>
            <a:r>
              <a:rPr dirty="0" sz="800" spc="-55">
                <a:latin typeface="Lucida Sans Unicode"/>
                <a:cs typeface="Lucida Sans Unicode"/>
              </a:rPr>
              <a:t>fJenutencãc</a:t>
            </a:r>
            <a:r>
              <a:rPr dirty="0" sz="800" spc="105"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131313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2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Ooeracioüalizacão</a:t>
            </a:r>
            <a:r>
              <a:rPr dirty="0" sz="800" spc="-7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das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Unidades</a:t>
            </a:r>
            <a:r>
              <a:rPr dirty="0" sz="800" spc="6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Adm.nistrõti‘zas</a:t>
            </a:r>
            <a:endParaRPr sz="800">
              <a:latin typeface="Lucida Sans Unicode"/>
              <a:cs typeface="Lucida Sans Unicode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3935722" y="2911915"/>
          <a:ext cx="2844165" cy="4324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85645"/>
                <a:gridCol w="781684"/>
              </a:tblGrid>
              <a:tr h="141605">
                <a:tc>
                  <a:txBody>
                    <a:bodyPr/>
                    <a:lstStyle/>
                    <a:p>
                      <a:pPr marL="31750">
                        <a:lnSpc>
                          <a:spcPts val="880"/>
                        </a:lnSpc>
                      </a:pP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14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55"/>
                        </a:lnSpc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282.000,00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</a:tr>
              <a:tr h="16002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75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75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282.000,00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</a:tr>
              <a:tr h="130810">
                <a:tc>
                  <a:txBody>
                    <a:bodyPr/>
                    <a:lstStyle/>
                    <a:p>
                      <a:pPr marL="669925">
                        <a:lnSpc>
                          <a:spcPts val="81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Anulado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ts val="81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282.000,00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</a:tbl>
          </a:graphicData>
        </a:graphic>
      </p:graphicFrame>
      <p:sp>
        <p:nvSpPr>
          <p:cNvPr id="13" name="object 13" descr=""/>
          <p:cNvSpPr txBox="1"/>
          <p:nvPr/>
        </p:nvSpPr>
        <p:spPr>
          <a:xfrm>
            <a:off x="891029" y="3399318"/>
            <a:ext cx="43116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30">
                <a:solidFill>
                  <a:srgbClr val="0A0A0A"/>
                </a:solidFill>
                <a:latin typeface="Lucida Sans Unicode"/>
                <a:cs typeface="Lucida Sans Unicode"/>
              </a:rPr>
              <a:t>Arigo</a:t>
            </a:r>
            <a:r>
              <a:rPr dirty="0" sz="750" spc="-1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3º</a:t>
            </a:r>
            <a:r>
              <a:rPr dirty="0" sz="750" spc="-25">
                <a:latin typeface="Lucida Sans Unicode"/>
                <a:cs typeface="Lucida Sans Unicode"/>
              </a:rPr>
              <a:t> </a:t>
            </a:r>
            <a:r>
              <a:rPr dirty="0" sz="750" spc="-140">
                <a:latin typeface="Lucida Sans Unicode"/>
                <a:cs typeface="Lucida Sans Unicode"/>
              </a:rPr>
              <a:t>-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449409" y="3399318"/>
            <a:ext cx="318706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5">
                <a:latin typeface="Lucida Sans Unicode"/>
                <a:cs typeface="Lucida Sans Unicode"/>
              </a:rPr>
              <a:t>Revogadas</a:t>
            </a:r>
            <a:r>
              <a:rPr dirty="0" sz="750" spc="50"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181818"/>
                </a:solidFill>
                <a:latin typeface="Lucida Sans Unicode"/>
                <a:cs typeface="Lucida Sans Unicode"/>
              </a:rPr>
              <a:t>as</a:t>
            </a:r>
            <a:r>
              <a:rPr dirty="0" sz="750" spc="-6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070707"/>
                </a:solidFill>
                <a:latin typeface="Lucida Sans Unicode"/>
                <a:cs typeface="Lucida Sans Unicode"/>
              </a:rPr>
              <a:t>disposições</a:t>
            </a:r>
            <a:r>
              <a:rPr dirty="0" sz="750" spc="85">
                <a:solidFill>
                  <a:srgbClr val="070707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0">
                <a:solidFill>
                  <a:srgbClr val="0E0E0E"/>
                </a:solidFill>
                <a:latin typeface="Lucida Sans Unicode"/>
                <a:cs typeface="Lucida Sans Unicode"/>
              </a:rPr>
              <a:t>em</a:t>
            </a:r>
            <a:r>
              <a:rPr dirty="0" sz="750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0">
                <a:latin typeface="Lucida Sans Unicode"/>
                <a:cs typeface="Lucida Sans Unicode"/>
              </a:rPr>
              <a:t>contrário.</a:t>
            </a:r>
            <a:r>
              <a:rPr dirty="0" sz="750" spc="55">
                <a:latin typeface="Lucida Sans Unicode"/>
                <a:cs typeface="Lucida Sans Unicode"/>
              </a:rPr>
              <a:t> </a:t>
            </a:r>
            <a:r>
              <a:rPr dirty="0" sz="750" spc="-110">
                <a:latin typeface="Lucida Sans Unicode"/>
                <a:cs typeface="Lucida Sans Unicode"/>
              </a:rPr>
              <a:t>Pubhque-</a:t>
            </a:r>
            <a:r>
              <a:rPr dirty="0" sz="750" spc="-65">
                <a:latin typeface="Lucida Sans Unicode"/>
                <a:cs typeface="Lucida Sans Unicode"/>
              </a:rPr>
              <a:t>s=.,</a:t>
            </a:r>
            <a:r>
              <a:rPr dirty="0" sz="750" spc="114">
                <a:latin typeface="Lucida Sans Unicode"/>
                <a:cs typeface="Lucida Sans Unicode"/>
              </a:rPr>
              <a:t> </a:t>
            </a:r>
            <a:r>
              <a:rPr dirty="0" sz="750" spc="-70">
                <a:latin typeface="Lucida Sans Unicode"/>
                <a:cs typeface="Lucida Sans Unicode"/>
              </a:rPr>
              <a:t>afixe-</a:t>
            </a:r>
            <a:r>
              <a:rPr dirty="0" sz="750" spc="-75">
                <a:latin typeface="Lucida Sans Unicode"/>
                <a:cs typeface="Lucida Sans Unicode"/>
              </a:rPr>
              <a:t>se</a:t>
            </a:r>
            <a:r>
              <a:rPr dirty="0" sz="750" spc="20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080808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-60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80">
                <a:latin typeface="Lucida Sans Unicode"/>
                <a:cs typeface="Lucida Sans Unicode"/>
              </a:rPr>
              <a:t>cumpra-</a:t>
            </a:r>
            <a:r>
              <a:rPr dirty="0" sz="750" spc="-25">
                <a:latin typeface="Lucida Sans Unicode"/>
                <a:cs typeface="Lucida Sans Unicode"/>
              </a:rPr>
              <a:t>se.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2717664" y="4106505"/>
            <a:ext cx="181610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08710" algn="l"/>
              </a:tabLst>
            </a:pPr>
            <a:r>
              <a:rPr dirty="0" sz="700" spc="-10">
                <a:latin typeface="Lucida Sans Unicode"/>
                <a:cs typeface="Lucida Sans Unicode"/>
              </a:rPr>
              <a:t>Gabinete</a:t>
            </a:r>
            <a:r>
              <a:rPr dirty="0" sz="700" spc="-5">
                <a:latin typeface="Lucida Sans Unicode"/>
                <a:cs typeface="Lucida Sans Unicode"/>
              </a:rPr>
              <a:t> </a:t>
            </a:r>
            <a:r>
              <a:rPr dirty="0" sz="700" spc="-20">
                <a:latin typeface="Lucida Sans Unicode"/>
                <a:cs typeface="Lucida Sans Unicode"/>
              </a:rPr>
              <a:t>do</a:t>
            </a:r>
            <a:r>
              <a:rPr dirty="0" sz="700" spc="-35">
                <a:latin typeface="Lucida Sans Unicode"/>
                <a:cs typeface="Lucida Sans Unicode"/>
              </a:rPr>
              <a:t> </a:t>
            </a:r>
            <a:r>
              <a:rPr dirty="0" sz="700" spc="-20">
                <a:latin typeface="Lucida Sans Unicode"/>
                <a:cs typeface="Lucida Sans Unicode"/>
              </a:rPr>
              <a:t>Prefeito.</a:t>
            </a:r>
            <a:r>
              <a:rPr dirty="0" sz="700" spc="10">
                <a:latin typeface="Lucida Sans Unicode"/>
                <a:cs typeface="Lucida Sans Unicode"/>
              </a:rPr>
              <a:t> </a:t>
            </a:r>
            <a:r>
              <a:rPr dirty="0" sz="700" spc="-50">
                <a:latin typeface="Lucida Sans Unicode"/>
                <a:cs typeface="Lucida Sans Unicode"/>
              </a:rPr>
              <a:t>2</a:t>
            </a:r>
            <a:r>
              <a:rPr dirty="0" sz="700">
                <a:latin typeface="Lucida Sans Unicode"/>
                <a:cs typeface="Lucida Sans Unicode"/>
              </a:rPr>
              <a:t>	</a:t>
            </a:r>
            <a:r>
              <a:rPr dirty="0" sz="700">
                <a:solidFill>
                  <a:srgbClr val="0A0A0A"/>
                </a:solidFill>
                <a:latin typeface="Lucida Sans Unicode"/>
                <a:cs typeface="Lucida Sans Unicode"/>
              </a:rPr>
              <a:t>de</a:t>
            </a:r>
            <a:r>
              <a:rPr dirty="0" sz="700" spc="13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700" spc="-25">
                <a:latin typeface="Lucida Sans Unicode"/>
                <a:cs typeface="Lucida Sans Unicode"/>
              </a:rPr>
              <a:t>agosto.</a:t>
            </a:r>
            <a:r>
              <a:rPr dirty="0" sz="700" spc="25">
                <a:latin typeface="Lucida Sans Unicode"/>
                <a:cs typeface="Lucida Sans Unicode"/>
              </a:rPr>
              <a:t> </a:t>
            </a:r>
            <a:r>
              <a:rPr dirty="0" sz="700" spc="-20">
                <a:latin typeface="Lucida Sans Unicode"/>
                <a:cs typeface="Lucida Sans Unicode"/>
              </a:rPr>
              <a:t>2024</a:t>
            </a:r>
            <a:endParaRPr sz="7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2025-07-23T19:23:18Z</dcterms:created>
  <dcterms:modified xsi:type="dcterms:W3CDTF">2025-07-23T19:23:18Z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2024-08-22T00:00:00Z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