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966086"/>
            <a:ext cx="5399405" cy="76873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937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DECRETO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2734, 28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AGOSTO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2024.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Calibri"/>
              <a:cs typeface="Calibri"/>
            </a:endParaRPr>
          </a:p>
          <a:p>
            <a:pPr algn="just" marL="2903220" marR="508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REGULAMENTA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31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3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5">
                <a:latin typeface="Calibri"/>
                <a:cs typeface="Calibri"/>
              </a:rPr>
              <a:t>  </a:t>
            </a:r>
            <a:r>
              <a:rPr dirty="0" sz="1200" spc="-2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(LGPD),</a:t>
            </a:r>
            <a:r>
              <a:rPr dirty="0" sz="1200" spc="2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INDIRETA,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DÁ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OUTRAS PROVIDÊNCIAS.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endParaRPr sz="1200">
              <a:latin typeface="Calibri"/>
              <a:cs typeface="Calibri"/>
            </a:endParaRPr>
          </a:p>
          <a:p>
            <a:pPr algn="ctr" marL="635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PREFEITO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JANEIRO,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atribuições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legais,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Orgânica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Município,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5715">
              <a:lnSpc>
                <a:spcPct val="109200"/>
              </a:lnSpc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(LGPD)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âmbito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Administração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indireta Municipal;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Calibri"/>
              <a:cs typeface="Calibri"/>
            </a:endParaRPr>
          </a:p>
          <a:p>
            <a:pPr algn="ctr" marL="762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11.129,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11de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julho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2022,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que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20"/>
              </a:spcBef>
            </a:pPr>
            <a:r>
              <a:rPr dirty="0" sz="1200" spc="-10">
                <a:latin typeface="Calibri"/>
                <a:cs typeface="Calibri"/>
              </a:rPr>
              <a:t>regulamenta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12.846/2013;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CONSIDERANDO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Código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>
                <a:latin typeface="Calibri"/>
                <a:cs typeface="Calibri"/>
              </a:rPr>
              <a:t> 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Governança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Pública,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dirty="0" u="sng" sz="12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dirty="0" u="sng" sz="12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I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10" b="1">
                <a:latin typeface="Calibri"/>
                <a:cs typeface="Calibri"/>
              </a:rPr>
              <a:t> DISPOSIÇÕES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PRELIMINARES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regulamenta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(LGPD),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Seropédica, </a:t>
            </a:r>
            <a:r>
              <a:rPr dirty="0" sz="1200">
                <a:latin typeface="Calibri"/>
                <a:cs typeface="Calibri"/>
              </a:rPr>
              <a:t>estabelecendo</a:t>
            </a:r>
            <a:r>
              <a:rPr dirty="0" sz="1200" spc="4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competências,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procedimentos</a:t>
            </a:r>
            <a:r>
              <a:rPr dirty="0" sz="1200" spc="4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providências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correlatas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serem observados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órgãos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pessoais.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96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considera-</a:t>
            </a:r>
            <a:r>
              <a:rPr dirty="0" sz="1200" spc="-25">
                <a:latin typeface="Calibri"/>
                <a:cs typeface="Calibri"/>
              </a:rPr>
              <a:t>se: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393690" cy="32327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11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16.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Administração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efetuar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atender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execução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políticas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suas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respeitados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princípios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 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elencados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6º,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17.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vedado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Administração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0">
                <a:latin typeface="Calibri"/>
                <a:cs typeface="Calibri"/>
              </a:rPr>
              <a:t> transferir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constantes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tenha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acesso, exceto: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10795" indent="-305435">
              <a:lnSpc>
                <a:spcPct val="104200"/>
              </a:lnSpc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em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execução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descentralizada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exija </a:t>
            </a:r>
            <a:r>
              <a:rPr dirty="0" sz="1200">
                <a:latin typeface="Calibri"/>
                <a:cs typeface="Calibri"/>
              </a:rPr>
              <a:t>transferência,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exclusivamente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6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esse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fim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específico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determinado, observado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 12.527,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2011;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3335" indent="-344805">
              <a:lnSpc>
                <a:spcPct val="101699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nos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forem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acessíveis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publicamente,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observadas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disposições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5011927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5011927"/>
            <a:ext cx="4929505" cy="97091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houver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previsão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legal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respaldada,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cláusula específica,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convênios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instrumentos </a:t>
            </a:r>
            <a:r>
              <a:rPr dirty="0" sz="1200">
                <a:latin typeface="Calibri"/>
                <a:cs typeface="Calibri"/>
              </a:rPr>
              <a:t>congêneres,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cuja </a:t>
            </a:r>
            <a:r>
              <a:rPr dirty="0" sz="1200">
                <a:latin typeface="Calibri"/>
                <a:cs typeface="Calibri"/>
              </a:rPr>
              <a:t>celebração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informada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6176517"/>
            <a:ext cx="5388610" cy="3592829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469900" marR="6350" indent="-393700">
              <a:lnSpc>
                <a:spcPct val="103899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9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objetivarem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exclusivamente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prevenção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fraudes 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irregularidades,</a:t>
            </a:r>
            <a:r>
              <a:rPr dirty="0" sz="1200">
                <a:latin typeface="Calibri"/>
                <a:cs typeface="Calibri"/>
              </a:rPr>
              <a:t> 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proteger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resguardar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segurança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integridade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vedado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tratamento para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outra finalidade.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400"/>
              </a:lnSpc>
              <a:spcBef>
                <a:spcPts val="5"/>
              </a:spcBef>
            </a:pPr>
            <a:r>
              <a:rPr dirty="0" sz="1200" spc="-10" b="1">
                <a:latin typeface="Calibri"/>
                <a:cs typeface="Calibri"/>
              </a:rPr>
              <a:t>Parágrafo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quaisquer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 dependerá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conferida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 privada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deverão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comprometer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em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manter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assegurar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nível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7620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18.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efetuar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privado, </a:t>
            </a:r>
            <a:r>
              <a:rPr dirty="0" sz="1200">
                <a:latin typeface="Calibri"/>
                <a:cs typeface="Calibri"/>
              </a:rPr>
              <a:t>desde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que: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200">
              <a:latin typeface="Calibri"/>
              <a:cs typeface="Calibri"/>
            </a:endParaRPr>
          </a:p>
          <a:p>
            <a:pPr marL="469900" marR="10160" indent="-305435">
              <a:lnSpc>
                <a:spcPct val="105000"/>
              </a:lnSpc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regulamento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correspondente;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seja</a:t>
            </a:r>
            <a:r>
              <a:rPr dirty="0" sz="1200" spc="-10">
                <a:latin typeface="Calibri"/>
                <a:cs typeface="Calibri"/>
              </a:rPr>
              <a:t> obtido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titular,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salvo: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801494"/>
            <a:ext cx="5387975" cy="401955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079500" marR="5080" indent="-167640">
              <a:lnSpc>
                <a:spcPct val="105000"/>
              </a:lnSpc>
              <a:spcBef>
                <a:spcPts val="25"/>
              </a:spcBef>
              <a:buFont typeface="Times New Roman"/>
              <a:buAutoNum type="alphaLcParenR"/>
              <a:tabLst>
                <a:tab pos="1079500" algn="l"/>
              </a:tabLst>
            </a:pP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dispensa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Legislação Federal;</a:t>
            </a:r>
            <a:endParaRPr sz="1200">
              <a:latin typeface="Calibri"/>
              <a:cs typeface="Calibri"/>
            </a:endParaRPr>
          </a:p>
          <a:p>
            <a:pPr marL="1078230" marR="8255" indent="-166370">
              <a:lnSpc>
                <a:spcPct val="103499"/>
              </a:lnSpc>
              <a:spcBef>
                <a:spcPts val="1030"/>
              </a:spcBef>
              <a:buFont typeface="Times New Roman"/>
              <a:buAutoNum type="alphaLcParenR"/>
              <a:tabLst>
                <a:tab pos="1079500" algn="l"/>
              </a:tabLst>
            </a:pP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dada </a:t>
            </a:r>
            <a:r>
              <a:rPr dirty="0" sz="1200" spc="-2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publicidade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15,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lphaLcParenR"/>
            </a:pPr>
            <a:endParaRPr sz="1200">
              <a:latin typeface="Calibri"/>
              <a:cs typeface="Calibri"/>
            </a:endParaRPr>
          </a:p>
          <a:p>
            <a:pPr marL="1078865" indent="-167005">
              <a:lnSpc>
                <a:spcPct val="100000"/>
              </a:lnSpc>
              <a:buFont typeface="Times New Roman"/>
              <a:buAutoNum type="alphaLcParenR"/>
              <a:tabLst>
                <a:tab pos="1078865" algn="l"/>
              </a:tabLst>
            </a:pP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hipóteses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17,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  <a:spcBef>
                <a:spcPts val="945"/>
              </a:spcBef>
            </a:pPr>
            <a:r>
              <a:rPr dirty="0" sz="1200" spc="-15" b="1">
                <a:latin typeface="Calibri"/>
                <a:cs typeface="Calibri"/>
              </a:rPr>
              <a:t>Parágrafo</a:t>
            </a:r>
            <a:r>
              <a:rPr dirty="0" sz="1200" spc="11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único.</a:t>
            </a:r>
            <a:r>
              <a:rPr dirty="0" sz="1200" spc="114" b="1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Sempre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consentimento,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comunicação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pessoais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privadas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uso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compartilhado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entre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estas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órgãos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 municipais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ocorrer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para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finalidades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indicadas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ato </a:t>
            </a:r>
            <a:r>
              <a:rPr dirty="0" sz="1200" spc="-1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19.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observar,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mínimo:</a:t>
            </a:r>
            <a:endParaRPr sz="1200">
              <a:latin typeface="Calibri"/>
              <a:cs typeface="Calibri"/>
            </a:endParaRPr>
          </a:p>
          <a:p>
            <a:pPr algn="just" marL="469900" marR="8890" indent="-305435">
              <a:lnSpc>
                <a:spcPct val="105000"/>
              </a:lnSpc>
              <a:spcBef>
                <a:spcPts val="86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publicidade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relativas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veículos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fácil</a:t>
            </a:r>
            <a:endParaRPr sz="1200">
              <a:latin typeface="Calibri"/>
              <a:cs typeface="Calibri"/>
            </a:endParaRPr>
          </a:p>
          <a:p>
            <a:pPr algn="just" marL="469900" marR="5715" indent="-344805">
              <a:lnSpc>
                <a:spcPct val="109200"/>
              </a:lnSpc>
              <a:spcBef>
                <a:spcPts val="1455"/>
              </a:spcBef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acesso,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preferencialmente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páginas 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internet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bem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Transparência,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6º,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6021069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6021069"/>
            <a:ext cx="4928870" cy="58928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exigências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vierem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Autoridade Nacional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§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1º,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23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parágrafo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único,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27,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6789547"/>
            <a:ext cx="5389880" cy="24796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469900" marR="8890" indent="-393700">
              <a:lnSpc>
                <a:spcPct val="108900"/>
              </a:lnSpc>
              <a:spcBef>
                <a:spcPts val="90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9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formato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Interoperável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estruturado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uso </a:t>
            </a:r>
            <a:r>
              <a:rPr dirty="0" sz="1200" spc="-10">
                <a:latin typeface="Calibri"/>
                <a:cs typeface="Calibri"/>
              </a:rPr>
              <a:t>compartilhado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vistas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execução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políticas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prestação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serviços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descentralização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disseminação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V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10" b="1">
                <a:latin typeface="Calibri"/>
                <a:cs typeface="Calibri"/>
              </a:rPr>
              <a:t> DISPOSIÇÕES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FINAIS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000"/>
              </a:lnSpc>
              <a:spcBef>
                <a:spcPts val="95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20.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>
                <a:latin typeface="Calibri"/>
                <a:cs typeface="Calibri"/>
              </a:rPr>
              <a:t> Pública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comprovar,</a:t>
            </a:r>
            <a:r>
              <a:rPr dirty="0" sz="1200">
                <a:latin typeface="Calibri"/>
                <a:cs typeface="Calibri"/>
              </a:rPr>
              <a:t> por meio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Termo</a:t>
            </a:r>
            <a:r>
              <a:rPr dirty="0" sz="1200">
                <a:latin typeface="Calibri"/>
                <a:cs typeface="Calibri"/>
              </a:rPr>
              <a:t> 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 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estarem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atendendo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60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(sessenta)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sua </a:t>
            </a:r>
            <a:r>
              <a:rPr dirty="0" sz="1200" spc="-10">
                <a:latin typeface="Calibri"/>
                <a:cs typeface="Calibri"/>
              </a:rPr>
              <a:t>publicação.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418455" cy="3229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34925">
              <a:lnSpc>
                <a:spcPct val="108300"/>
              </a:lnSpc>
              <a:spcBef>
                <a:spcPts val="12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21.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prazo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(sessenta)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respectivo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 de</a:t>
            </a:r>
            <a:r>
              <a:rPr dirty="0" sz="1200" spc="-10">
                <a:latin typeface="Calibri"/>
                <a:cs typeface="Calibri"/>
              </a:rPr>
              <a:t> adequação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exigências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34290">
              <a:lnSpc>
                <a:spcPct val="109500"/>
              </a:lnSpc>
              <a:spcBef>
                <a:spcPts val="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22.</a:t>
            </a:r>
            <a:r>
              <a:rPr dirty="0" sz="1200" spc="28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obrigatório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deveres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estabelecidos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documentos </a:t>
            </a:r>
            <a:r>
              <a:rPr dirty="0" sz="1200">
                <a:latin typeface="Calibri"/>
                <a:cs typeface="Calibri"/>
              </a:rPr>
              <a:t>elaborados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posteriormente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 Municipal,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 </a:t>
            </a:r>
            <a:r>
              <a:rPr dirty="0" sz="1200" spc="-20">
                <a:latin typeface="Calibri"/>
                <a:cs typeface="Calibri"/>
              </a:rPr>
              <a:t>façam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menção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expressa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cumprimento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 </a:t>
            </a:r>
            <a:r>
              <a:rPr dirty="0" sz="1200" spc="-10">
                <a:latin typeface="Calibri"/>
                <a:cs typeface="Calibri"/>
              </a:rPr>
              <a:t>regulamentação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37465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38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38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título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exemplificativo,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estão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enquadrados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nessa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hipótese,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cronogramas,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participação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cursos,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assinatura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termos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autorizações,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fornecimento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relatórios,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atendimento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orientações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recomendações,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modelos.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3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23.</a:t>
            </a:r>
            <a:r>
              <a:rPr dirty="0" sz="1200" spc="34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vigor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data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publicação,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revogando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disposições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contrário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81452" y="5335015"/>
            <a:ext cx="25946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PREFEITURA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SEROPEDICA.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39617" y="6063741"/>
            <a:ext cx="1483995" cy="3943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85140" marR="5080" indent="-472440">
              <a:lnSpc>
                <a:spcPct val="101699"/>
              </a:lnSpc>
              <a:spcBef>
                <a:spcPts val="75"/>
              </a:spcBef>
            </a:pPr>
            <a:r>
              <a:rPr dirty="0" sz="1200" b="1">
                <a:latin typeface="Calibri"/>
                <a:cs typeface="Calibri"/>
              </a:rPr>
              <a:t>Lucas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Dutra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Santos Prefeito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9677" y="1585087"/>
            <a:ext cx="5275580" cy="1431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080" indent="-305435">
              <a:lnSpc>
                <a:spcPct val="110000"/>
              </a:lnSpc>
              <a:spcBef>
                <a:spcPts val="100"/>
              </a:spcBef>
              <a:buAutoNum type="romanUcPeriod"/>
              <a:tabLst>
                <a:tab pos="356870" algn="l"/>
                <a:tab pos="358775" algn="l"/>
              </a:tabLst>
            </a:pPr>
            <a:r>
              <a:rPr dirty="0" sz="1200">
                <a:latin typeface="Calibri"/>
                <a:cs typeface="Calibri"/>
              </a:rPr>
              <a:t>	dado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pessoal: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informação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relacionada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identificada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identificável;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356870" marR="5080" indent="-344805">
              <a:lnSpc>
                <a:spcPct val="110000"/>
              </a:lnSpc>
              <a:buAutoNum type="romanUcPeriod"/>
              <a:tabLst>
                <a:tab pos="356870" algn="l"/>
                <a:tab pos="358140" algn="l"/>
              </a:tabLst>
            </a:pPr>
            <a:r>
              <a:rPr dirty="0" sz="1200">
                <a:latin typeface="Calibri"/>
                <a:cs typeface="Calibri"/>
              </a:rPr>
              <a:t>	dado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sensível: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origem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racial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étnica,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convicção </a:t>
            </a:r>
            <a:r>
              <a:rPr dirty="0" sz="1200">
                <a:latin typeface="Calibri"/>
                <a:cs typeface="Calibri"/>
              </a:rPr>
              <a:t>religiosa,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opinião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política,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filiação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sindicato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organização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caráter </a:t>
            </a:r>
            <a:r>
              <a:rPr dirty="0" sz="1200">
                <a:latin typeface="Calibri"/>
                <a:cs typeface="Calibri"/>
              </a:rPr>
              <a:t>religioso,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filosófico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político,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referente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saúde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vida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sexual,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dado </a:t>
            </a:r>
            <a:r>
              <a:rPr dirty="0" sz="1200" spc="-10">
                <a:latin typeface="Calibri"/>
                <a:cs typeface="Calibri"/>
              </a:rPr>
              <a:t>genético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biométrico,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vinculado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uma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natural;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209925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0604" y="3194685"/>
            <a:ext cx="5323205" cy="102552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05765" marR="5080">
              <a:lnSpc>
                <a:spcPct val="109300"/>
              </a:lnSpc>
              <a:spcBef>
                <a:spcPts val="85"/>
              </a:spcBef>
            </a:pP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anonimizado: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relativo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identificado, </a:t>
            </a: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utilização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razoáveis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disponíveis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ocasião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 algn="just" marL="405765" marR="8890" indent="-393700">
              <a:lnSpc>
                <a:spcPct val="110000"/>
              </a:lnSpc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7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banco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 estruturado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vários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locais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suporte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eletrônico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físico;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4395723"/>
            <a:ext cx="5319395" cy="1028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5765" marR="5080" indent="-353695">
              <a:lnSpc>
                <a:spcPct val="110100"/>
              </a:lnSpc>
              <a:spcBef>
                <a:spcPts val="100"/>
              </a:spcBef>
              <a:buAutoNum type="romanUcPeriod" startAt="5"/>
              <a:tabLst>
                <a:tab pos="405765" algn="l"/>
              </a:tabLst>
            </a:pPr>
            <a:r>
              <a:rPr dirty="0" sz="1200">
                <a:latin typeface="Calibri"/>
                <a:cs typeface="Calibri"/>
              </a:rPr>
              <a:t>titular: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referem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 startAt="5"/>
            </a:pPr>
            <a:endParaRPr sz="1200">
              <a:latin typeface="Calibri"/>
              <a:cs typeface="Calibri"/>
            </a:endParaRPr>
          </a:p>
          <a:p>
            <a:pPr marL="405765" marR="5715" indent="-393700">
              <a:lnSpc>
                <a:spcPct val="110000"/>
              </a:lnSpc>
              <a:buAutoNum type="romanUcPeriod" startAt="5"/>
              <a:tabLst>
                <a:tab pos="405765" algn="l"/>
              </a:tabLst>
            </a:pPr>
            <a:r>
              <a:rPr dirty="0" sz="1200">
                <a:latin typeface="Calibri"/>
                <a:cs typeface="Calibri"/>
              </a:rPr>
              <a:t>controlador: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jurídica,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quem </a:t>
            </a:r>
            <a:r>
              <a:rPr dirty="0" sz="1200" spc="-10">
                <a:latin typeface="Calibri"/>
                <a:cs typeface="Calibri"/>
              </a:rPr>
              <a:t>competem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decisões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referentes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5618479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5599938"/>
            <a:ext cx="4928235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operador: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natural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jurídica,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direito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0">
                <a:latin typeface="Calibri"/>
                <a:cs typeface="Calibri"/>
              </a:rPr>
              <a:t> privado,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 </a:t>
            </a:r>
            <a:r>
              <a:rPr dirty="0" sz="1200" spc="-10">
                <a:latin typeface="Calibri"/>
                <a:cs typeface="Calibri"/>
              </a:rPr>
              <a:t>realiza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nome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4404" y="6222237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4127" y="6206997"/>
            <a:ext cx="4929505" cy="6229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85"/>
              </a:spcBef>
            </a:pP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dados: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indicada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operador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canal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comunicação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entre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9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controlador,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os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 Autoridade</a:t>
            </a:r>
            <a:r>
              <a:rPr dirty="0" sz="1200" spc="-5">
                <a:latin typeface="Calibri"/>
                <a:cs typeface="Calibri"/>
              </a:rPr>
              <a:t> Nacional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Proteção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(ANPD);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9748" y="7024242"/>
            <a:ext cx="5316855" cy="2218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6875" indent="-384175">
              <a:lnSpc>
                <a:spcPct val="100000"/>
              </a:lnSpc>
              <a:spcBef>
                <a:spcPts val="100"/>
              </a:spcBef>
              <a:buAutoNum type="romanUcPeriod" startAt="9"/>
              <a:tabLst>
                <a:tab pos="396875" algn="l"/>
              </a:tabLst>
            </a:pPr>
            <a:r>
              <a:rPr dirty="0" sz="1200">
                <a:latin typeface="Calibri"/>
                <a:cs typeface="Calibri"/>
              </a:rPr>
              <a:t>agentes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tratamento: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operador;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6350" indent="-347980">
              <a:lnSpc>
                <a:spcPct val="109600"/>
              </a:lnSpc>
              <a:spcBef>
                <a:spcPts val="5"/>
              </a:spcBef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tratamento: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operação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realizada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 </a:t>
            </a:r>
            <a:r>
              <a:rPr dirty="0" sz="1200">
                <a:latin typeface="Calibri"/>
                <a:cs typeface="Calibri"/>
              </a:rPr>
              <a:t>referem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coleta,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produção,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recepção,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classificação,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utilização,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acesso, </a:t>
            </a:r>
            <a:r>
              <a:rPr dirty="0" sz="1200">
                <a:latin typeface="Calibri"/>
                <a:cs typeface="Calibri"/>
              </a:rPr>
              <a:t>reprodução,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transmissão,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distribuição,</a:t>
            </a:r>
            <a:r>
              <a:rPr dirty="0" sz="1200" spc="40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processamento,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arquivamento, armazenamento,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eliminação,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avaliação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informação,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modificação, comunicação,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transferência,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difusão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extração;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5080" indent="-384810">
              <a:lnSpc>
                <a:spcPct val="110100"/>
              </a:lnSpc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anonimização: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meios </a:t>
            </a:r>
            <a:r>
              <a:rPr dirty="0" sz="1200" spc="-10">
                <a:latin typeface="Calibri"/>
                <a:cs typeface="Calibri"/>
              </a:rPr>
              <a:t>técnicos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razoáveis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disponíveis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momento </a:t>
            </a:r>
            <a:r>
              <a:rPr dirty="0" sz="1200" spc="-2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tratamento,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por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meio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possibilidade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associação, direta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indireta,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indivíduo;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00124" y="1603375"/>
            <a:ext cx="2222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24127" y="1585087"/>
            <a:ext cx="4932045" cy="62611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110"/>
              </a:spcBef>
            </a:pPr>
            <a:r>
              <a:rPr dirty="0" sz="1200">
                <a:latin typeface="Calibri"/>
                <a:cs typeface="Calibri"/>
              </a:rPr>
              <a:t>consentimento: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manifestação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livre,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informada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inequívoca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concorda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uma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determinada;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3548" y="2404998"/>
            <a:ext cx="25907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24127" y="2386457"/>
            <a:ext cx="4926965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bloqueio:</a:t>
            </a:r>
            <a:r>
              <a:rPr dirty="0" sz="1200" spc="-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suspensão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temporária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qualquer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operação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tratamento,</a:t>
            </a:r>
            <a:r>
              <a:rPr dirty="0" sz="1200" spc="-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mediante </a:t>
            </a:r>
            <a:r>
              <a:rPr dirty="0" sz="1200">
                <a:latin typeface="Calibri"/>
                <a:cs typeface="Calibri"/>
              </a:rPr>
              <a:t>guarda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banco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dados;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51356" y="3008756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XIV.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2990468"/>
            <a:ext cx="4935220" cy="1632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98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eliminação: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exclusão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</a:t>
            </a:r>
            <a:r>
              <a:rPr dirty="0" sz="1200" spc="-10">
                <a:latin typeface="Calibri"/>
                <a:cs typeface="Calibri"/>
              </a:rPr>
              <a:t>armazenados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banco 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independentemente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empregado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compartilhado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difusão,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internacional,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interconexão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bancos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por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privados,</a:t>
            </a:r>
            <a:r>
              <a:rPr dirty="0" sz="1200" spc="-10">
                <a:latin typeface="Calibri"/>
                <a:cs typeface="Calibri"/>
              </a:rPr>
              <a:t> reciprocamente,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autorização </a:t>
            </a:r>
            <a:r>
              <a:rPr dirty="0" sz="1200">
                <a:latin typeface="Calibri"/>
                <a:cs typeface="Calibri"/>
              </a:rPr>
              <a:t>específica,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uma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modalidades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permitidas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públicos,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0980" y="4801615"/>
            <a:ext cx="5366385" cy="14281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445770" marR="5080" indent="-433705">
              <a:lnSpc>
                <a:spcPct val="109700"/>
              </a:lnSpc>
              <a:spcBef>
                <a:spcPts val="80"/>
              </a:spcBef>
            </a:pPr>
            <a:r>
              <a:rPr dirty="0" sz="1200">
                <a:latin typeface="Calibri"/>
                <a:cs typeface="Calibri"/>
              </a:rPr>
              <a:t>XV.</a:t>
            </a:r>
            <a:r>
              <a:rPr dirty="0" sz="1200" spc="27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adequação: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regras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práticas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governança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estabeleçam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condições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organização,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regime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funcionamento,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procedimentos,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segurança,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padrões </a:t>
            </a:r>
            <a:r>
              <a:rPr dirty="0" sz="1200">
                <a:latin typeface="Calibri"/>
                <a:cs typeface="Calibri"/>
              </a:rPr>
              <a:t>técnicos,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obrigações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diversos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agentes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envolvidos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 </a:t>
            </a:r>
            <a:r>
              <a:rPr dirty="0" sz="1200">
                <a:latin typeface="Calibri"/>
                <a:cs typeface="Calibri"/>
              </a:rPr>
              <a:t>tratamento,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ações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educativas,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mecanismos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internos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mitigação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riscos,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respostas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incidente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segurança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outros </a:t>
            </a:r>
            <a:r>
              <a:rPr dirty="0" sz="1200">
                <a:latin typeface="Calibri"/>
                <a:cs typeface="Calibri"/>
              </a:rPr>
              <a:t>aspectos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51356" y="6420357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XVI.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24127" y="6402069"/>
            <a:ext cx="4928235" cy="830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>
                <a:latin typeface="Calibri"/>
                <a:cs typeface="Calibri"/>
              </a:rPr>
              <a:t>relatório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pessoais: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documentação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contém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descrição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processos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riscos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liberdades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civis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direitos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fundamentais,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salva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guardas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mecanismos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mitigação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risco;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4780" y="7426579"/>
            <a:ext cx="307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24127" y="7408291"/>
            <a:ext cx="4931410" cy="1028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9600"/>
              </a:lnSpc>
              <a:spcBef>
                <a:spcPts val="105"/>
              </a:spcBef>
            </a:pP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pesquisa: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jurídica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lucrativos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legalmente </a:t>
            </a:r>
            <a:r>
              <a:rPr dirty="0" sz="1200">
                <a:latin typeface="Calibri"/>
                <a:cs typeface="Calibri"/>
              </a:rPr>
              <a:t>constituída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brasileiras,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País,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sua </a:t>
            </a:r>
            <a:r>
              <a:rPr dirty="0" sz="1200">
                <a:latin typeface="Calibri"/>
                <a:cs typeface="Calibri"/>
              </a:rPr>
              <a:t>missão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institucional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 seu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estatutário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pesquisa </a:t>
            </a:r>
            <a:r>
              <a:rPr dirty="0" sz="1200" spc="-10">
                <a:latin typeface="Calibri"/>
                <a:cs typeface="Calibri"/>
              </a:rPr>
              <a:t>básica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aplicada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caráter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histórico,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científico,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tecnológico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estatístico;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75156" y="8630792"/>
            <a:ext cx="347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24127" y="8612504"/>
            <a:ext cx="493268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nacional: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zelar, implementar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fiscalizar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cumprimento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LGPD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território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nacional.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66596" y="9216440"/>
            <a:ext cx="538162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3º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atividades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 municipais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boa-</a:t>
            </a:r>
            <a:r>
              <a:rPr dirty="0" sz="1200">
                <a:latin typeface="Calibri"/>
                <a:cs typeface="Calibri"/>
              </a:rPr>
              <a:t>fé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seguintes princípios: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9677" y="1792351"/>
            <a:ext cx="5276215" cy="1229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080" indent="-305435">
              <a:lnSpc>
                <a:spcPct val="110000"/>
              </a:lnSpc>
              <a:spcBef>
                <a:spcPts val="100"/>
              </a:spcBef>
              <a:buAutoNum type="romanUcPeriod"/>
              <a:tabLst>
                <a:tab pos="356870" algn="l"/>
                <a:tab pos="358775" algn="l"/>
              </a:tabLst>
            </a:pPr>
            <a:r>
              <a:rPr dirty="0" sz="1200">
                <a:latin typeface="Calibri"/>
                <a:cs typeface="Calibri"/>
              </a:rPr>
              <a:t>	finalidade: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propósitos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legítimos,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específicos, explícitos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titular,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possibilidade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posterior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incompatível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finalidades;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356870" marR="8890" indent="-344805">
              <a:lnSpc>
                <a:spcPct val="108300"/>
              </a:lnSpc>
              <a:buAutoNum type="romanUcPeriod"/>
              <a:tabLst>
                <a:tab pos="356870" algn="l"/>
                <a:tab pos="358140" algn="l"/>
              </a:tabLst>
            </a:pPr>
            <a:r>
              <a:rPr dirty="0" sz="1200">
                <a:latin typeface="Calibri"/>
                <a:cs typeface="Calibri"/>
              </a:rPr>
              <a:t>	adequação: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compatibilidade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informadas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ao </a:t>
            </a:r>
            <a:r>
              <a:rPr dirty="0" sz="1200" spc="-20">
                <a:latin typeface="Calibri"/>
                <a:cs typeface="Calibri"/>
              </a:rPr>
              <a:t>titular,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acordo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contexto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216020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3197732"/>
            <a:ext cx="4932680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>
                <a:latin typeface="Calibri"/>
                <a:cs typeface="Calibri"/>
              </a:rPr>
              <a:t>necessidade: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limitação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mínimo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finalidades,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abrangência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proporcionais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excessivos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4005834"/>
            <a:ext cx="5327015" cy="22301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05765" marR="10795" indent="-393700">
              <a:lnSpc>
                <a:spcPct val="109200"/>
              </a:lnSpc>
              <a:spcBef>
                <a:spcPts val="85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livre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acesso: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garantia,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consulta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facilitada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gratuita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duração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tratamento,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integralidade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seus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9525" indent="-353695">
              <a:lnSpc>
                <a:spcPct val="110000"/>
              </a:lnSpc>
              <a:buAutoNum type="romanUcPeriod" startAt="4"/>
              <a:tabLst>
                <a:tab pos="405765" algn="l"/>
                <a:tab pos="408305" algn="l"/>
              </a:tabLst>
            </a:pPr>
            <a:r>
              <a:rPr dirty="0" sz="1200">
                <a:latin typeface="Calibri"/>
                <a:cs typeface="Calibri"/>
              </a:rPr>
              <a:t>	qualidade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garantia,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exatidão,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clareza,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relevância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atualização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acordo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5080" indent="-393700">
              <a:lnSpc>
                <a:spcPct val="109200"/>
              </a:lnSpc>
              <a:spcBef>
                <a:spcPts val="5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transparência: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garantia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claras,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precisas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facilmente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acessíveis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sobre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agentes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observados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segredos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comerciais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industriais;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6429501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6411213"/>
            <a:ext cx="4928870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 spc="-10">
                <a:latin typeface="Calibri"/>
                <a:cs typeface="Calibri"/>
              </a:rPr>
              <a:t>segurança: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técnicas e</a:t>
            </a:r>
            <a:r>
              <a:rPr dirty="0" sz="1200" spc="-10">
                <a:latin typeface="Calibri"/>
                <a:cs typeface="Calibri"/>
              </a:rPr>
              <a:t> administrativas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aptas 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proteger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os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acessos não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autorizados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situações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acidentais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ilícitas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destruição, </a:t>
            </a:r>
            <a:r>
              <a:rPr dirty="0" sz="1200">
                <a:latin typeface="Calibri"/>
                <a:cs typeface="Calibri"/>
              </a:rPr>
              <a:t>perda,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alteração,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difusão;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4404" y="7231506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4127" y="7213218"/>
            <a:ext cx="492887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prevenção: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prevenir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ocorrência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virtude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9748" y="7816977"/>
            <a:ext cx="5314315" cy="1229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96875" marR="6985" indent="-384810">
              <a:lnSpc>
                <a:spcPct val="110000"/>
              </a:lnSpc>
              <a:spcBef>
                <a:spcPts val="100"/>
              </a:spcBef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não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discriminação: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impossibilidade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fins </a:t>
            </a:r>
            <a:r>
              <a:rPr dirty="0" sz="1200" spc="-10">
                <a:latin typeface="Calibri"/>
                <a:cs typeface="Calibri"/>
              </a:rPr>
              <a:t>discriminatórios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ilícitos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abusivos;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5080" indent="-347980">
              <a:lnSpc>
                <a:spcPct val="109200"/>
              </a:lnSpc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5">
                <a:latin typeface="Calibri"/>
                <a:cs typeface="Calibri"/>
              </a:rPr>
              <a:t>responsabilização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prestação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contas: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demonstração,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agente,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adoção 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eficazes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capazes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comprovar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observância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cumprimento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normas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proteção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dados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inclusive,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 eficácia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dessas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603375"/>
            <a:ext cx="5398135" cy="6065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TRATAMENTO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PESSOAIS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SENSÍVEIS</a:t>
            </a:r>
            <a:endParaRPr sz="1200">
              <a:latin typeface="Calibri"/>
              <a:cs typeface="Calibri"/>
            </a:endParaRPr>
          </a:p>
          <a:p>
            <a:pPr algn="just" marL="21590" marR="5715">
              <a:lnSpc>
                <a:spcPct val="109500"/>
              </a:lnSpc>
              <a:spcBef>
                <a:spcPts val="94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4º</a:t>
            </a:r>
            <a:r>
              <a:rPr dirty="0" sz="1200" spc="3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sensíveis,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incluindo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saúde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crianças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adolescentes,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somente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ocorrer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hipóteses </a:t>
            </a:r>
            <a:r>
              <a:rPr dirty="0" sz="1200">
                <a:latin typeface="Calibri"/>
                <a:cs typeface="Calibri"/>
              </a:rPr>
              <a:t>definidas pela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couber,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8.069/1990 (Estatuto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Criança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Adolescente).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8255">
              <a:lnSpc>
                <a:spcPct val="1084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5º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término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consequente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eliminação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autorização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conservação,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 artigos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tema,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especial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IV,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Capítulo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6º</a:t>
            </a:r>
            <a:r>
              <a:rPr dirty="0" sz="1200" spc="2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observados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dispõe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Capítulo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 </a:t>
            </a:r>
            <a:r>
              <a:rPr dirty="0" sz="1200" spc="-10">
                <a:latin typeface="Calibri"/>
                <a:cs typeface="Calibri"/>
              </a:rPr>
              <a:t>especial,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garantias, requisições,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armazenamento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revisão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decisões</a:t>
            </a:r>
            <a:r>
              <a:rPr dirty="0" sz="1200" spc="-10">
                <a:latin typeface="Calibri"/>
                <a:cs typeface="Calibri"/>
              </a:rPr>
              <a:t> automatizadas.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III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Seção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I</a:t>
            </a:r>
            <a:endParaRPr sz="1200">
              <a:latin typeface="Calibri"/>
              <a:cs typeface="Calibri"/>
            </a:endParaRPr>
          </a:p>
          <a:p>
            <a:pPr algn="just" marL="21590">
              <a:lnSpc>
                <a:spcPct val="100000"/>
              </a:lnSpc>
              <a:spcBef>
                <a:spcPts val="106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Pública Direta</a:t>
            </a: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10000"/>
              </a:lnSpc>
              <a:spcBef>
                <a:spcPts val="93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7º</a:t>
            </a:r>
            <a:r>
              <a:rPr dirty="0" sz="1200" spc="18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Pública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indireta,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manter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continuamente atualizados:</a:t>
            </a:r>
            <a:endParaRPr sz="1200">
              <a:latin typeface="Calibri"/>
              <a:cs typeface="Calibri"/>
            </a:endParaRPr>
          </a:p>
          <a:p>
            <a:pPr marL="478790" marR="5080" indent="-305435">
              <a:lnSpc>
                <a:spcPct val="105000"/>
              </a:lnSpc>
              <a:spcBef>
                <a:spcPts val="865"/>
              </a:spcBef>
              <a:buAutoNum type="romanUcPeriod"/>
              <a:tabLst>
                <a:tab pos="478790" algn="l"/>
              </a:tabLst>
            </a:pP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mapeamento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10">
                <a:latin typeface="Calibri"/>
                <a:cs typeface="Calibri"/>
              </a:rPr>
              <a:t> dados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existentes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fluxos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unidades;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78790" indent="-344170">
              <a:lnSpc>
                <a:spcPct val="100000"/>
              </a:lnSpc>
              <a:buAutoNum type="romanUcPeriod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risco;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7850504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7850504"/>
            <a:ext cx="48596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adequação, observadas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0">
                <a:latin typeface="Calibri"/>
                <a:cs typeface="Calibri"/>
              </a:rPr>
              <a:t> exigências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57452" y="8170544"/>
            <a:ext cx="5395595" cy="1132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725">
              <a:lnSpc>
                <a:spcPct val="100000"/>
              </a:lnSpc>
              <a:spcBef>
                <a:spcPts val="100"/>
              </a:spcBef>
              <a:tabLst>
                <a:tab pos="478790" algn="l"/>
              </a:tabLst>
            </a:pPr>
            <a:r>
              <a:rPr dirty="0" sz="1200" spc="-25">
                <a:latin typeface="Calibri"/>
                <a:cs typeface="Calibri"/>
              </a:rPr>
              <a:t>IV.</a:t>
            </a:r>
            <a:r>
              <a:rPr dirty="0" sz="1200">
                <a:latin typeface="Calibri"/>
                <a:cs typeface="Calibri"/>
              </a:rPr>
              <a:t>	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relatório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solicitado.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0100"/>
              </a:lnSpc>
              <a:spcBef>
                <a:spcPts val="935"/>
              </a:spcBef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1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17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editadas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parceria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Informações,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 venha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substituí-</a:t>
            </a:r>
            <a:r>
              <a:rPr dirty="0" sz="1200" spc="-25">
                <a:latin typeface="Calibri"/>
                <a:cs typeface="Calibri"/>
              </a:rPr>
              <a:t>lo.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389880" cy="47148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8255">
              <a:lnSpc>
                <a:spcPct val="108300"/>
              </a:lnSpc>
              <a:spcBef>
                <a:spcPts val="12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8º</a:t>
            </a:r>
            <a:r>
              <a:rPr dirty="0" sz="1200" spc="10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identidade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divulgadas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publicamente,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objetiva,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Portal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20">
                <a:latin typeface="Calibri"/>
                <a:cs typeface="Calibri"/>
              </a:rPr>
              <a:t>Transparência,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específica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-10">
                <a:latin typeface="Calibri"/>
                <a:cs typeface="Calibri"/>
              </a:rPr>
              <a:t> 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</a:t>
            </a:r>
            <a:r>
              <a:rPr dirty="0" sz="1200" spc="-10">
                <a:latin typeface="Calibri"/>
                <a:cs typeface="Calibri"/>
              </a:rPr>
              <a:t>pessoais.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890">
              <a:lnSpc>
                <a:spcPct val="109200"/>
              </a:lnSpc>
              <a:spcBef>
                <a:spcPts val="5"/>
              </a:spcBef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dados pessoais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 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cada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também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 </a:t>
            </a:r>
            <a:r>
              <a:rPr dirty="0" sz="1200" spc="-20">
                <a:latin typeface="Calibri"/>
                <a:cs typeface="Calibri"/>
              </a:rPr>
              <a:t>Controlador, </a:t>
            </a:r>
            <a:r>
              <a:rPr dirty="0" sz="1200">
                <a:latin typeface="Calibri"/>
                <a:cs typeface="Calibri"/>
              </a:rPr>
              <a:t>para 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-10">
                <a:latin typeface="Calibri"/>
                <a:cs typeface="Calibri"/>
              </a:rPr>
              <a:t> Federal.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84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</a:t>
            </a:r>
            <a:r>
              <a:rPr dirty="0" sz="1200" spc="19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Operadores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pessoas </a:t>
            </a:r>
            <a:r>
              <a:rPr dirty="0" sz="1200">
                <a:latin typeface="Calibri"/>
                <a:cs typeface="Calibri"/>
              </a:rPr>
              <a:t>jurídicas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físicas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contratadas,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tratar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 disposto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715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20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3º</a:t>
            </a:r>
            <a:r>
              <a:rPr dirty="0" sz="1200" spc="21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designado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Chefe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 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quem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vier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substituir,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seus </a:t>
            </a:r>
            <a:r>
              <a:rPr dirty="0" sz="1200" spc="-10">
                <a:latin typeface="Calibri"/>
                <a:cs typeface="Calibri"/>
              </a:rPr>
              <a:t>impedimentos.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9º </a:t>
            </a:r>
            <a:r>
              <a:rPr dirty="0" sz="1200">
                <a:latin typeface="Calibri"/>
                <a:cs typeface="Calibri"/>
              </a:rPr>
              <a:t>São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atribuições</a:t>
            </a:r>
            <a:r>
              <a:rPr dirty="0" sz="1200">
                <a:latin typeface="Calibri"/>
                <a:cs typeface="Calibri"/>
              </a:rPr>
              <a:t> 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dados:</a:t>
            </a:r>
            <a:endParaRPr sz="1200">
              <a:latin typeface="Calibri"/>
              <a:cs typeface="Calibri"/>
            </a:endParaRPr>
          </a:p>
          <a:p>
            <a:pPr marL="469900" marR="6985" indent="-305435">
              <a:lnSpc>
                <a:spcPct val="101699"/>
              </a:lnSpc>
              <a:spcBef>
                <a:spcPts val="940"/>
              </a:spcBef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aceitar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reclamações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comunicações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prestar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esclarecimentos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adotar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5"/>
              </a:spcBef>
              <a:buAutoNum type="romanUcPeriod"/>
              <a:tabLst>
                <a:tab pos="469900" algn="l"/>
              </a:tabLst>
            </a:pPr>
            <a:r>
              <a:rPr dirty="0" sz="1200" spc="-10">
                <a:latin typeface="Calibri"/>
                <a:cs typeface="Calibri"/>
              </a:rPr>
              <a:t>receber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adotar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6481317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6481317"/>
            <a:ext cx="4927600" cy="58991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algn="just" marL="12700" marR="5080">
              <a:lnSpc>
                <a:spcPct val="104299"/>
              </a:lnSpc>
              <a:spcBef>
                <a:spcPts val="35"/>
              </a:spcBef>
            </a:pPr>
            <a:r>
              <a:rPr dirty="0" sz="1200">
                <a:latin typeface="Calibri"/>
                <a:cs typeface="Calibri"/>
              </a:rPr>
              <a:t>orientar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contratados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20">
                <a:latin typeface="Calibri"/>
                <a:cs typeface="Calibri"/>
              </a:rPr>
              <a:t>indireta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respeito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serem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tomadas</a:t>
            </a:r>
            <a:r>
              <a:rPr dirty="0" sz="1200" spc="-30">
                <a:latin typeface="Calibri"/>
                <a:cs typeface="Calibri"/>
              </a:rPr>
              <a:t> 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relação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7265034"/>
            <a:ext cx="5321935" cy="155892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405765" marR="5715" indent="-393700">
              <a:lnSpc>
                <a:spcPct val="103299"/>
              </a:lnSpc>
              <a:spcBef>
                <a:spcPts val="50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editar </a:t>
            </a:r>
            <a:r>
              <a:rPr dirty="0" sz="1200" spc="-10">
                <a:latin typeface="Calibri"/>
                <a:cs typeface="Calibri"/>
              </a:rPr>
              <a:t>diretrizes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elaboração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 planos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inciso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-10">
                <a:latin typeface="Calibri"/>
                <a:cs typeface="Calibri"/>
              </a:rPr>
              <a:t> deste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  <a:p>
            <a:pPr algn="just" marL="405765" marR="5080" indent="-353695">
              <a:lnSpc>
                <a:spcPct val="104200"/>
              </a:lnSpc>
              <a:spcBef>
                <a:spcPts val="15"/>
              </a:spcBef>
              <a:buAutoNum type="romanUcPeriod" startAt="4"/>
              <a:tabLst>
                <a:tab pos="405765" algn="l"/>
                <a:tab pos="408305" algn="l"/>
              </a:tabLst>
            </a:pPr>
            <a:r>
              <a:rPr dirty="0" sz="1200">
                <a:latin typeface="Calibri"/>
                <a:cs typeface="Calibri"/>
              </a:rPr>
              <a:t>	determinar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Prefeitura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estudos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elaboração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IV,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 artigo;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7620" indent="-393700">
              <a:lnSpc>
                <a:spcPct val="103299"/>
              </a:lnSpc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submeter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substituí-</a:t>
            </a:r>
            <a:r>
              <a:rPr dirty="0" sz="1200">
                <a:latin typeface="Calibri"/>
                <a:cs typeface="Calibri"/>
              </a:rPr>
              <a:t>lo,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sempre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julgar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matérias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atinentes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9018269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9009126"/>
            <a:ext cx="4930140" cy="5988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110"/>
              </a:spcBef>
            </a:pPr>
            <a:r>
              <a:rPr dirty="0" sz="1200">
                <a:latin typeface="Calibri"/>
                <a:cs typeface="Calibri"/>
              </a:rPr>
              <a:t>decidir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sugestões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formuladas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respeito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10">
                <a:latin typeface="Calibri"/>
                <a:cs typeface="Calibri"/>
              </a:rPr>
              <a:t>adoção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padrões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nos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4404" y="1801494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24127" y="1801494"/>
            <a:ext cx="4930140" cy="3975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Calibri"/>
                <a:cs typeface="Calibri"/>
              </a:rPr>
              <a:t>providenciar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relatórios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nº13.709,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9748" y="2380360"/>
            <a:ext cx="5317490" cy="352615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396875" marR="5080" indent="-384810">
              <a:lnSpc>
                <a:spcPct val="104500"/>
              </a:lnSpc>
              <a:spcBef>
                <a:spcPts val="110"/>
              </a:spcBef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recomendar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</a:t>
            </a:r>
            <a:r>
              <a:rPr dirty="0" sz="1200" spc="-10">
                <a:latin typeface="Calibri"/>
                <a:cs typeface="Calibri"/>
              </a:rPr>
              <a:t> relativo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integrantes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Indireta,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informando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eventual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ausência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 spc="-10">
                <a:latin typeface="Calibri"/>
                <a:cs typeface="Calibri"/>
              </a:rPr>
              <a:t>controle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pertinentes;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8255" indent="-347980">
              <a:lnSpc>
                <a:spcPct val="104200"/>
              </a:lnSpc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providenciar,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recebimento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nacional,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cabíveis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cessar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afirmada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31,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 </a:t>
            </a:r>
            <a:r>
              <a:rPr dirty="0" sz="1200" spc="-20">
                <a:latin typeface="Calibri"/>
                <a:cs typeface="Calibri"/>
              </a:rPr>
              <a:t>responsável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-20">
                <a:latin typeface="Calibri"/>
                <a:cs typeface="Calibri"/>
              </a:rPr>
              <a:t> 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fixando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prazo</a:t>
            </a:r>
            <a:r>
              <a:rPr dirty="0" sz="1200" spc="-20">
                <a:latin typeface="Calibri"/>
                <a:cs typeface="Calibri"/>
              </a:rPr>
              <a:t> 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atendimento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solicitação</a:t>
            </a:r>
            <a:r>
              <a:rPr dirty="0" sz="1200">
                <a:latin typeface="Calibri"/>
                <a:cs typeface="Calibri"/>
              </a:rPr>
              <a:t> 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pertinentes;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6350" indent="-384810">
              <a:lnSpc>
                <a:spcPct val="103499"/>
              </a:lnSpc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avaliar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inciso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X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artigo,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os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lvl="1" marL="477520" marR="11430" indent="-194310">
              <a:lnSpc>
                <a:spcPct val="103299"/>
              </a:lnSpc>
              <a:buFont typeface="Times New Roman"/>
              <a:buAutoNum type="alphaLcParenR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avalie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havido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violação,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determinar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adoção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solicitadas </a:t>
            </a:r>
            <a:r>
              <a:rPr dirty="0" sz="1200" spc="-10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nacional;</a:t>
            </a:r>
            <a:r>
              <a:rPr dirty="0" sz="1200" spc="-50">
                <a:latin typeface="Calibri"/>
                <a:cs typeface="Calibri"/>
              </a:rPr>
              <a:t> e</a:t>
            </a:r>
            <a:endParaRPr sz="1200">
              <a:latin typeface="Calibri"/>
              <a:cs typeface="Calibri"/>
            </a:endParaRPr>
          </a:p>
          <a:p>
            <a:pPr lvl="1" marL="477520" marR="8890" indent="-194310">
              <a:lnSpc>
                <a:spcPct val="103499"/>
              </a:lnSpc>
              <a:spcBef>
                <a:spcPts val="95"/>
              </a:spcBef>
              <a:buFont typeface="Times New Roman"/>
              <a:buAutoNum type="alphaLcParenR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avalie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havido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apresentar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à </a:t>
            </a:r>
            <a:r>
              <a:rPr dirty="0" sz="1200" spc="-5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autoridade</a:t>
            </a:r>
            <a:r>
              <a:rPr dirty="0" sz="1200">
                <a:latin typeface="Calibri"/>
                <a:cs typeface="Calibri"/>
              </a:rPr>
              <a:t> nacional,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segundo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cabível.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0124" y="6097269"/>
            <a:ext cx="2222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24127" y="6097269"/>
            <a:ext cx="4926965" cy="59245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algn="just" marL="12700" marR="5080">
              <a:lnSpc>
                <a:spcPct val="105000"/>
              </a:lnSpc>
              <a:spcBef>
                <a:spcPts val="25"/>
              </a:spcBef>
            </a:pPr>
            <a:r>
              <a:rPr dirty="0" sz="1200">
                <a:latin typeface="Calibri"/>
                <a:cs typeface="Calibri"/>
              </a:rPr>
              <a:t>requisitar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 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2018;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3548" y="6862698"/>
            <a:ext cx="25907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24127" y="6862698"/>
            <a:ext cx="46380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executar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demais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estabelecidas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complementares.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66596" y="7252842"/>
            <a:ext cx="5389245" cy="24644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9525">
              <a:lnSpc>
                <a:spcPct val="109200"/>
              </a:lnSpc>
              <a:spcBef>
                <a:spcPts val="110"/>
              </a:spcBef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409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</a:t>
            </a:r>
            <a:r>
              <a:rPr dirty="0" sz="1200" spc="4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terá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recursos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ao </a:t>
            </a:r>
            <a:r>
              <a:rPr dirty="0" sz="1200">
                <a:latin typeface="Calibri"/>
                <a:cs typeface="Calibri"/>
              </a:rPr>
              <a:t>desempenho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dessas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funções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treinamentos,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capacitações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atualizações,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motivado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todas 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operações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89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tratamento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está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vinculado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obrigação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sigilo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confidencialidade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exercício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funções,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12.527,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18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novembro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2011,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Decreto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9.151,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03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janeiro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2014.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10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Cabem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Controladores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Operadores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observarem,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suas </a:t>
            </a:r>
            <a:r>
              <a:rPr dirty="0" sz="1200">
                <a:latin typeface="Calibri"/>
                <a:cs typeface="Calibri"/>
              </a:rPr>
              <a:t>competências,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estabelecidas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vigor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complementares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795399"/>
            <a:ext cx="5390515" cy="18059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11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unidades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Administração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Direta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 spc="-10">
                <a:latin typeface="Calibri"/>
                <a:cs typeface="Calibri"/>
              </a:rPr>
              <a:t>Município: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9525" indent="-305435">
              <a:lnSpc>
                <a:spcPct val="101800"/>
              </a:lnSpc>
              <a:spcBef>
                <a:spcPts val="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dar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cumprimento,</a:t>
            </a:r>
            <a:r>
              <a:rPr dirty="0" sz="1200" spc="2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5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respectivos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órgãos,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2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ordens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recomendações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dados;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1430" indent="-344805">
              <a:lnSpc>
                <a:spcPct val="105000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atender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solicitações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encaminhadas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sentido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 cessar uma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afirmada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vigor,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apresentar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 pertinentes;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783329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3783329"/>
            <a:ext cx="48793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encaminhar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prazo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fixado: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4103369"/>
            <a:ext cx="5393055" cy="554990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551180" marR="6985" indent="-194310">
              <a:lnSpc>
                <a:spcPct val="104200"/>
              </a:lnSpc>
              <a:spcBef>
                <a:spcPts val="40"/>
              </a:spcBef>
              <a:buFont typeface="Times New Roman"/>
              <a:buAutoNum type="alphaLcParenR"/>
              <a:tabLst>
                <a:tab pos="552450" algn="l"/>
              </a:tabLst>
            </a:pP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venham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ser </a:t>
            </a:r>
            <a:r>
              <a:rPr dirty="0" sz="1200" spc="-25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solicitadas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29,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 spc="-25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Times New Roman"/>
              <a:buAutoNum type="alphaLcParenR"/>
            </a:pPr>
            <a:endParaRPr sz="1200">
              <a:latin typeface="Calibri"/>
              <a:cs typeface="Calibri"/>
            </a:endParaRPr>
          </a:p>
          <a:p>
            <a:pPr algn="just" marL="551180" marR="11430" indent="-194310">
              <a:lnSpc>
                <a:spcPct val="103299"/>
              </a:lnSpc>
              <a:buFont typeface="Times New Roman"/>
              <a:buAutoNum type="alphaLcParenR"/>
              <a:tabLst>
                <a:tab pos="552450" algn="l"/>
              </a:tabLst>
            </a:pPr>
            <a:r>
              <a:rPr dirty="0" sz="1200">
                <a:latin typeface="Calibri"/>
                <a:cs typeface="Calibri"/>
              </a:rPr>
              <a:t>relatórios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 	necessárias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elaboração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tais relatórios,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art.32,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 </a:t>
            </a:r>
            <a:r>
              <a:rPr dirty="0" sz="1200" spc="-10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8255" indent="-393700">
              <a:lnSpc>
                <a:spcPct val="1051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30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assegurar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seja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informado,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todas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questões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âmbito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 Executivo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Municipal.</a:t>
            </a:r>
            <a:endParaRPr sz="1200">
              <a:latin typeface="Calibri"/>
              <a:cs typeface="Calibri"/>
            </a:endParaRPr>
          </a:p>
          <a:p>
            <a:pPr algn="just" marL="12700" marR="10795">
              <a:lnSpc>
                <a:spcPct val="108300"/>
              </a:lnSpc>
              <a:spcBef>
                <a:spcPts val="96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12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Setor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Tecnologia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Informação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Administração,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substituí-</a:t>
            </a:r>
            <a:r>
              <a:rPr dirty="0" sz="1200" spc="-25">
                <a:latin typeface="Calibri"/>
                <a:cs typeface="Calibri"/>
              </a:rPr>
              <a:t>lo: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13335" indent="-305435">
              <a:lnSpc>
                <a:spcPct val="105000"/>
              </a:lnSpc>
              <a:spcBef>
                <a:spcPts val="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oferecer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subsídios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edição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4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elaboração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adequação;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5875" indent="-344805">
              <a:lnSpc>
                <a:spcPct val="103499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orientar,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ponto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vista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tecnológico,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Subsecretarias Executivas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implantação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200"/>
              </a:lnSpc>
              <a:spcBef>
                <a:spcPts val="95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13.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Cabe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CAI,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Comitê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venha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substituí- </a:t>
            </a:r>
            <a:r>
              <a:rPr dirty="0" sz="1200">
                <a:latin typeface="Calibri"/>
                <a:cs typeface="Calibri"/>
              </a:rPr>
              <a:t>lo,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vez,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poderá</a:t>
            </a:r>
            <a:r>
              <a:rPr dirty="0" sz="1200" spc="-25">
                <a:latin typeface="Calibri"/>
                <a:cs typeface="Calibri"/>
              </a:rPr>
              <a:t> ser </a:t>
            </a:r>
            <a:r>
              <a:rPr dirty="0" sz="1200" spc="-10">
                <a:latin typeface="Calibri"/>
                <a:cs typeface="Calibri"/>
              </a:rPr>
              <a:t>provocado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8890" indent="-305435">
              <a:lnSpc>
                <a:spcPct val="103299"/>
              </a:lnSpc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deliberar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sobre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proposta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diretrizes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planos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sensíveis,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Legislação Federal;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801494"/>
            <a:ext cx="5405120" cy="744029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478790" marR="16510" indent="-344805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Calibri"/>
                <a:cs typeface="Calibri"/>
              </a:rPr>
              <a:t>II.</a:t>
            </a:r>
            <a:r>
              <a:rPr dirty="0" sz="1200" spc="29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deliberar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assunto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relacionado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aplicação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 spc="-20">
                <a:latin typeface="Calibri"/>
                <a:cs typeface="Calibri"/>
              </a:rPr>
              <a:t>vigor,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Executivo.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1206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3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33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designação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regulamentação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Informações,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 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Seção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</a:t>
            </a:r>
            <a:endParaRPr sz="1200">
              <a:latin typeface="Calibri"/>
              <a:cs typeface="Calibri"/>
            </a:endParaRPr>
          </a:p>
          <a:p>
            <a:pPr algn="just" marL="21590">
              <a:lnSpc>
                <a:spcPct val="100000"/>
              </a:lnSpc>
              <a:spcBef>
                <a:spcPts val="1085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4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Pública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Indireta</a:t>
            </a:r>
            <a:endParaRPr sz="1200">
              <a:latin typeface="Calibri"/>
              <a:cs typeface="Calibri"/>
            </a:endParaRPr>
          </a:p>
          <a:p>
            <a:pPr algn="just" marL="21590" marR="15240">
              <a:lnSpc>
                <a:spcPct val="109200"/>
              </a:lnSpc>
              <a:spcBef>
                <a:spcPts val="944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14.</a:t>
            </a:r>
            <a:r>
              <a:rPr dirty="0" sz="1200" spc="18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respectiva autonomia,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observar,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exigências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2018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caso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utilizem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estrutura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Executivo,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deverá: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200">
              <a:latin typeface="Calibri"/>
              <a:cs typeface="Calibri"/>
            </a:endParaRPr>
          </a:p>
          <a:p>
            <a:pPr algn="just" marL="478790" marR="5080" indent="-305435">
              <a:lnSpc>
                <a:spcPct val="103299"/>
              </a:lnSpc>
              <a:spcBef>
                <a:spcPts val="5"/>
              </a:spcBef>
              <a:buAutoNum type="romanUcPeriod"/>
              <a:tabLst>
                <a:tab pos="478790" algn="l"/>
                <a:tab pos="480695" algn="l"/>
              </a:tabLst>
            </a:pPr>
            <a:r>
              <a:rPr dirty="0" sz="1200">
                <a:latin typeface="Calibri"/>
                <a:cs typeface="Calibri"/>
              </a:rPr>
              <a:t>	designar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cuja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identidade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contato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divulgadas publicamente,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objetiva;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78790" marR="15875" indent="-344805">
              <a:lnSpc>
                <a:spcPct val="105100"/>
              </a:lnSpc>
              <a:spcBef>
                <a:spcPts val="5"/>
              </a:spcBef>
              <a:buAutoNum type="romanUcPeriod"/>
              <a:tabLst>
                <a:tab pos="478790" algn="l"/>
                <a:tab pos="480059" algn="l"/>
              </a:tabLst>
            </a:pPr>
            <a:r>
              <a:rPr dirty="0" sz="1200">
                <a:latin typeface="Calibri"/>
                <a:cs typeface="Calibri"/>
              </a:rPr>
              <a:t>	elaborar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adequação,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 </a:t>
            </a:r>
            <a:r>
              <a:rPr dirty="0" sz="1200" spc="-10">
                <a:latin typeface="Calibri"/>
                <a:cs typeface="Calibri"/>
              </a:rPr>
              <a:t>Parágrafo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Único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IV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TRATAMENTO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PESSOAIS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PELA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PÚBLICA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12700">
              <a:lnSpc>
                <a:spcPct val="11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15.</a:t>
            </a:r>
            <a:r>
              <a:rPr dirty="0" sz="1200" spc="9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Pública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deve:</a:t>
            </a:r>
            <a:endParaRPr sz="1200">
              <a:latin typeface="Calibri"/>
              <a:cs typeface="Calibri"/>
            </a:endParaRPr>
          </a:p>
          <a:p>
            <a:pPr algn="just" marL="478790" marR="15875" indent="-305435">
              <a:lnSpc>
                <a:spcPct val="103299"/>
              </a:lnSpc>
              <a:spcBef>
                <a:spcPts val="890"/>
              </a:spcBef>
              <a:buAutoNum type="romanUcPeriod"/>
              <a:tabLst>
                <a:tab pos="478790" algn="l"/>
                <a:tab pos="480695" algn="l"/>
              </a:tabLst>
            </a:pPr>
            <a:r>
              <a:rPr dirty="0" sz="1200">
                <a:latin typeface="Calibri"/>
                <a:cs typeface="Calibri"/>
              </a:rPr>
              <a:t>	objetivar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exercício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das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serviço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finalidade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persecução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interesse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público;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78790" marR="11430" indent="-344805">
              <a:lnSpc>
                <a:spcPct val="104299"/>
              </a:lnSpc>
              <a:buAutoNum type="romanUcPeriod"/>
              <a:tabLst>
                <a:tab pos="478790" algn="l"/>
                <a:tab pos="480059" algn="l"/>
              </a:tabLst>
            </a:pPr>
            <a:r>
              <a:rPr dirty="0" sz="1200">
                <a:latin typeface="Calibri"/>
                <a:cs typeface="Calibri"/>
              </a:rPr>
              <a:t>	observar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 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conferir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fornecimento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atualizadas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previsão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legal, </a:t>
            </a:r>
            <a:r>
              <a:rPr dirty="0" sz="1200">
                <a:latin typeface="Calibri"/>
                <a:cs typeface="Calibri"/>
              </a:rPr>
              <a:t>finalidade,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execução.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CGM Seropédica</dc:creator>
  <dcterms:created xsi:type="dcterms:W3CDTF">2025-07-30T17:12:28Z</dcterms:created>
  <dcterms:modified xsi:type="dcterms:W3CDTF">2025-07-30T17:12:28Z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2025-07-30T00:00:00Z</vt:filetime>
  </property>
  <property fmtid="{D5CDD505-2E9C-101B-9397-08002B2CF9AE}" pid="5" name="Producer">
    <vt:lpwstr>www.ilovepdf.com</vt:lpwstr>
  </property>
</Properties>
</file>