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jpg"/><Relationship Id="rId9" Type="http://schemas.openxmlformats.org/officeDocument/2006/relationships/image" Target="../media/image3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73059" y="685602"/>
            <a:ext cx="633467" cy="609425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609103" y="9554261"/>
            <a:ext cx="6176645" cy="0"/>
          </a:xfrm>
          <a:custGeom>
            <a:avLst/>
            <a:gdLst/>
            <a:ahLst/>
            <a:cxnLst/>
            <a:rect l="l" t="t" r="r" b="b"/>
            <a:pathLst>
              <a:path w="6176645" h="0">
                <a:moveTo>
                  <a:pt x="0" y="0"/>
                </a:moveTo>
                <a:lnTo>
                  <a:pt x="6176312" y="0"/>
                </a:lnTo>
              </a:path>
            </a:pathLst>
          </a:custGeom>
          <a:ln w="9141">
            <a:solidFill>
              <a:srgbClr val="4448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795785" y="8969212"/>
            <a:ext cx="1809114" cy="0"/>
          </a:xfrm>
          <a:custGeom>
            <a:avLst/>
            <a:gdLst/>
            <a:ahLst/>
            <a:cxnLst/>
            <a:rect l="l" t="t" r="r" b="b"/>
            <a:pathLst>
              <a:path w="1809114" h="0">
                <a:moveTo>
                  <a:pt x="0" y="0"/>
                </a:moveTo>
                <a:lnTo>
                  <a:pt x="1809038" y="0"/>
                </a:lnTo>
              </a:path>
            </a:pathLst>
          </a:custGeom>
          <a:ln w="9141">
            <a:solidFill>
              <a:srgbClr val="2F343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584739" y="1467190"/>
            <a:ext cx="6164580" cy="0"/>
          </a:xfrm>
          <a:custGeom>
            <a:avLst/>
            <a:gdLst/>
            <a:ahLst/>
            <a:cxnLst/>
            <a:rect l="l" t="t" r="r" b="b"/>
            <a:pathLst>
              <a:path w="6164580" h="0">
                <a:moveTo>
                  <a:pt x="0" y="0"/>
                </a:moveTo>
                <a:lnTo>
                  <a:pt x="6164130" y="0"/>
                </a:lnTo>
              </a:path>
            </a:pathLst>
          </a:custGeom>
          <a:ln w="15235">
            <a:solidFill>
              <a:srgbClr val="343434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024198" y="9598444"/>
            <a:ext cx="246686" cy="48754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319450" y="9598444"/>
            <a:ext cx="414190" cy="6398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516" y="514959"/>
            <a:ext cx="2927350" cy="5378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Microsoft Sans Serif"/>
                <a:cs typeface="Microsoft Sans Serif"/>
              </a:rPr>
              <a:t>PREFEITURA</a:t>
            </a:r>
            <a:r>
              <a:rPr dirty="0" sz="1100" spc="8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MUNICIPAL</a:t>
            </a:r>
            <a:r>
              <a:rPr dirty="0" sz="1100" spc="7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DE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SEROPEDICA</a:t>
            </a:r>
            <a:endParaRPr sz="1100">
              <a:latin typeface="Microsoft Sans Serif"/>
              <a:cs typeface="Microsoft Sans Serif"/>
            </a:endParaRPr>
          </a:p>
          <a:p>
            <a:pPr marL="12700" marR="1848485" indent="2540">
              <a:lnSpc>
                <a:spcPct val="128000"/>
              </a:lnSpc>
              <a:spcBef>
                <a:spcPts val="409"/>
              </a:spcBef>
            </a:pPr>
            <a:r>
              <a:rPr dirty="0" sz="750">
                <a:latin typeface="Microsoft Sans Serif"/>
                <a:cs typeface="Microsoft Sans Serif"/>
              </a:rPr>
              <a:t>Rua</a:t>
            </a:r>
            <a:r>
              <a:rPr dirty="0" sz="750" spc="80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Maria</a:t>
            </a:r>
            <a:r>
              <a:rPr dirty="0" sz="750" spc="95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Lourenço,</a:t>
            </a:r>
            <a:r>
              <a:rPr dirty="0" sz="750" spc="75">
                <a:latin typeface="Microsoft Sans Serif"/>
                <a:cs typeface="Microsoft Sans Serif"/>
              </a:rPr>
              <a:t> </a:t>
            </a:r>
            <a:r>
              <a:rPr dirty="0" sz="750" spc="-25">
                <a:solidFill>
                  <a:srgbClr val="0C0C0C"/>
                </a:solidFill>
                <a:latin typeface="Microsoft Sans Serif"/>
                <a:cs typeface="Microsoft Sans Serif"/>
              </a:rPr>
              <a:t>18</a:t>
            </a:r>
            <a:r>
              <a:rPr dirty="0" sz="750" spc="500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Fazenda</a:t>
            </a:r>
            <a:r>
              <a:rPr dirty="0" sz="750" spc="45">
                <a:latin typeface="Microsoft Sans Serif"/>
                <a:cs typeface="Microsoft Sans Serif"/>
              </a:rPr>
              <a:t> </a:t>
            </a:r>
            <a:r>
              <a:rPr dirty="0" sz="750" spc="-10">
                <a:latin typeface="Microsoft Sans Serif"/>
                <a:cs typeface="Microsoft Sans Serif"/>
              </a:rPr>
              <a:t>Caxias</a:t>
            </a:r>
            <a:endParaRPr sz="750">
              <a:latin typeface="Microsoft Sans Serif"/>
              <a:cs typeface="Microsoft Sans Serif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000500" y="1677692"/>
            <a:ext cx="2731135" cy="6438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92505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latin typeface="Microsoft Sans Serif"/>
                <a:cs typeface="Microsoft Sans Serif"/>
              </a:rPr>
              <a:t>Decreto</a:t>
            </a:r>
            <a:r>
              <a:rPr dirty="0" sz="750" spc="75">
                <a:latin typeface="Microsoft Sans Serif"/>
                <a:cs typeface="Microsoft Sans Serif"/>
              </a:rPr>
              <a:t> </a:t>
            </a:r>
            <a:r>
              <a:rPr dirty="0" sz="750" spc="-10">
                <a:latin typeface="Microsoft Sans Serif"/>
                <a:cs typeface="Microsoft Sans Serif"/>
              </a:rPr>
              <a:t>X° </a:t>
            </a:r>
            <a:r>
              <a:rPr dirty="0" sz="750">
                <a:latin typeface="Microsoft Sans Serif"/>
                <a:cs typeface="Microsoft Sans Serif"/>
              </a:rPr>
              <a:t>2726</a:t>
            </a:r>
            <a:r>
              <a:rPr dirty="0" sz="750" spc="10"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232323"/>
                </a:solidFill>
                <a:latin typeface="Microsoft Sans Serif"/>
                <a:cs typeface="Microsoft Sans Serif"/>
              </a:rPr>
              <a:t>de</a:t>
            </a:r>
            <a:r>
              <a:rPr dirty="0" sz="750" spc="30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0A0A0A"/>
                </a:solidFill>
                <a:latin typeface="Microsoft Sans Serif"/>
                <a:cs typeface="Microsoft Sans Serif"/>
              </a:rPr>
              <a:t>22</a:t>
            </a:r>
            <a:r>
              <a:rPr dirty="0" sz="750" spc="330">
                <a:solidFill>
                  <a:srgbClr val="0A0A0A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0C0C0C"/>
                </a:solidFill>
                <a:latin typeface="Microsoft Sans Serif"/>
                <a:cs typeface="Microsoft Sans Serif"/>
              </a:rPr>
              <a:t>de</a:t>
            </a:r>
            <a:r>
              <a:rPr dirty="0" sz="750" spc="160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agosto</a:t>
            </a:r>
            <a:r>
              <a:rPr dirty="0" sz="750" spc="190">
                <a:latin typeface="Microsoft Sans Serif"/>
                <a:cs typeface="Microsoft Sans Serif"/>
              </a:rPr>
              <a:t> </a:t>
            </a:r>
            <a:r>
              <a:rPr dirty="0" sz="750" spc="-20">
                <a:latin typeface="Microsoft Sans Serif"/>
                <a:cs typeface="Microsoft Sans Serif"/>
              </a:rPr>
              <a:t>2û24</a:t>
            </a:r>
            <a:endParaRPr sz="7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7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95"/>
              </a:spcBef>
            </a:pPr>
            <a:endParaRPr sz="750">
              <a:latin typeface="Microsoft Sans Serif"/>
              <a:cs typeface="Microsoft Sans Serif"/>
            </a:endParaRPr>
          </a:p>
          <a:p>
            <a:pPr marL="12700" marR="113030" indent="635">
              <a:lnSpc>
                <a:spcPts val="840"/>
              </a:lnSpc>
              <a:spcBef>
                <a:spcPts val="5"/>
              </a:spcBef>
            </a:pPr>
            <a:r>
              <a:rPr dirty="0" sz="800" spc="-10">
                <a:latin typeface="Microsoft Sans Serif"/>
                <a:cs typeface="Microsoft Sans Serif"/>
              </a:rPr>
              <a:t>Abre</a:t>
            </a:r>
            <a:r>
              <a:rPr dirty="0" sz="800" spc="254">
                <a:latin typeface="Microsoft Sans Serif"/>
                <a:cs typeface="Microsoft Sans Serif"/>
              </a:rPr>
              <a:t> </a:t>
            </a:r>
            <a:r>
              <a:rPr dirty="0" sz="800" spc="-30">
                <a:latin typeface="Microsoft Sans Serif"/>
                <a:cs typeface="Microsoft Sans Serif"/>
              </a:rPr>
              <a:t>rédiio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 spc="-40">
                <a:latin typeface="Microsoft Sans Serif"/>
                <a:cs typeface="Microsoft Sans Serif"/>
              </a:rPr>
              <a:t>suolemenlar</a:t>
            </a:r>
            <a:r>
              <a:rPr dirty="0" sz="800" spc="15"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4B4B4B"/>
                </a:solidFill>
                <a:latin typeface="Microsoft Sans Serif"/>
                <a:cs typeface="Microsoft Sans Serif"/>
              </a:rPr>
              <a:t>no</a:t>
            </a:r>
            <a:r>
              <a:rPr dirty="0" sz="800" spc="5">
                <a:solidFill>
                  <a:srgbClr val="4B4B4B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0">
                <a:latin typeface="Microsoft Sans Serif"/>
                <a:cs typeface="Microsoft Sans Serif"/>
              </a:rPr>
              <a:t>valor</a:t>
            </a:r>
            <a:r>
              <a:rPr dirty="0" sz="800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lotal</a:t>
            </a:r>
            <a:r>
              <a:rPr dirty="0" sz="800" spc="-5">
                <a:latin typeface="Microsoft Sans Serif"/>
                <a:cs typeface="Microsoft Sans Serif"/>
              </a:rPr>
              <a:t> </a:t>
            </a:r>
            <a:r>
              <a:rPr dirty="0" sz="800" spc="-60">
                <a:solidFill>
                  <a:srgbClr val="0C0C0C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5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50">
                <a:latin typeface="Microsoft Sans Serif"/>
                <a:cs typeface="Microsoft Sans Serif"/>
              </a:rPr>
              <a:t>RS200.000,00.</a:t>
            </a:r>
            <a:r>
              <a:rPr dirty="0" sz="800" spc="70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dara</a:t>
            </a:r>
            <a:r>
              <a:rPr dirty="0" sz="800" spc="500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fins</a:t>
            </a:r>
            <a:r>
              <a:rPr dirty="0" sz="800" spc="-30">
                <a:latin typeface="Microsoft Sans Serif"/>
                <a:cs typeface="Microsoft Sans Serif"/>
              </a:rPr>
              <a:t> </a:t>
            </a:r>
            <a:r>
              <a:rPr dirty="0" sz="800" spc="-55">
                <a:latin typeface="Microsoft Sans Serif"/>
                <a:cs typeface="Microsoft Sans Serif"/>
              </a:rPr>
              <a:t>que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 spc="-40">
                <a:solidFill>
                  <a:srgbClr val="0F0F0F"/>
                </a:solidFill>
                <a:latin typeface="Microsoft Sans Serif"/>
                <a:cs typeface="Microsoft Sans Serif"/>
              </a:rPr>
              <a:t>se</a:t>
            </a:r>
            <a:r>
              <a:rPr dirty="0" sz="800" spc="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50">
                <a:latin typeface="Microsoft Sans Serif"/>
                <a:cs typeface="Microsoft Sans Serif"/>
              </a:rPr>
              <a:t>esoec</a:t>
            </a:r>
            <a:r>
              <a:rPr dirty="0" sz="800" spc="-5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fica</a:t>
            </a:r>
            <a:r>
              <a:rPr dirty="0" sz="800" spc="5"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C1C1C"/>
                </a:solidFill>
                <a:latin typeface="Microsoft Sans Serif"/>
                <a:cs typeface="Microsoft Sans Serif"/>
              </a:rPr>
              <a:t>c</a:t>
            </a:r>
            <a:r>
              <a:rPr dirty="0" sz="800" spc="5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75">
                <a:solidFill>
                  <a:srgbClr val="2A2A2A"/>
                </a:solidFill>
                <a:latin typeface="Microsoft Sans Serif"/>
                <a:cs typeface="Microsoft Sans Serif"/>
              </a:rPr>
              <a:t>da</a:t>
            </a:r>
            <a:r>
              <a:rPr dirty="0" sz="800" spc="20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latin typeface="Microsoft Sans Serif"/>
                <a:cs typeface="Microsoft Sans Serif"/>
              </a:rPr>
              <a:t>ou!ras</a:t>
            </a:r>
            <a:r>
              <a:rPr dirty="0" sz="800" spc="25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proviclêrcias.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71011" y="2776570"/>
            <a:ext cx="5993765" cy="911860"/>
          </a:xfrm>
          <a:prstGeom prst="rect">
            <a:avLst/>
          </a:prstGeom>
        </p:spPr>
        <p:txBody>
          <a:bodyPr wrap="square" lIns="0" tIns="71120" rIns="0" bIns="0" rtlCol="0" vert="horz">
            <a:spAutoFit/>
          </a:bodyPr>
          <a:lstStyle/>
          <a:p>
            <a:pPr marL="776605">
              <a:lnSpc>
                <a:spcPct val="100000"/>
              </a:lnSpc>
              <a:spcBef>
                <a:spcPts val="560"/>
              </a:spcBef>
            </a:pPr>
            <a:r>
              <a:rPr dirty="0" sz="800" spc="-75">
                <a:solidFill>
                  <a:srgbClr val="2A2A2A"/>
                </a:solidFill>
                <a:latin typeface="Microsoft Sans Serif"/>
                <a:cs typeface="Microsoft Sans Serif"/>
              </a:rPr>
              <a:t>O</a:t>
            </a:r>
            <a:r>
              <a:rPr dirty="0" sz="800" spc="-10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75">
                <a:latin typeface="Microsoft Sans Serif"/>
                <a:cs typeface="Microsoft Sans Serif"/>
              </a:rPr>
              <a:t>PREF</a:t>
            </a:r>
            <a:r>
              <a:rPr dirty="0" sz="800" spc="-120">
                <a:latin typeface="Microsoft Sans Serif"/>
                <a:cs typeface="Microsoft Sans Serif"/>
              </a:rPr>
              <a:t> </a:t>
            </a:r>
            <a:r>
              <a:rPr dirty="0" sz="800" spc="-50">
                <a:latin typeface="Microsoft Sans Serif"/>
                <a:cs typeface="Microsoft Sans Serif"/>
              </a:rPr>
              <a:t>EITO</a:t>
            </a:r>
            <a:r>
              <a:rPr dirty="0" sz="800" spc="-5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kJUî'łICl*AL.</a:t>
            </a:r>
            <a:r>
              <a:rPr dirty="0" sz="800" spc="-20">
                <a:latin typeface="Microsoft Sans Serif"/>
                <a:cs typeface="Microsoft Sans Serif"/>
              </a:rPr>
              <a:t> </a:t>
            </a:r>
            <a:r>
              <a:rPr dirty="0" sz="800" spc="-45">
                <a:solidFill>
                  <a:srgbClr val="1A1A1A"/>
                </a:solidFill>
                <a:latin typeface="Microsoft Sans Serif"/>
                <a:cs typeface="Microsoft Sans Serif"/>
              </a:rPr>
              <a:t>no</a:t>
            </a:r>
            <a:r>
              <a:rPr dirty="0" sz="800" spc="-1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5">
                <a:solidFill>
                  <a:srgbClr val="1C1C1C"/>
                </a:solidFill>
                <a:latin typeface="Microsoft Sans Serif"/>
                <a:cs typeface="Microsoft Sans Serif"/>
              </a:rPr>
              <a:t>uso</a:t>
            </a:r>
            <a:r>
              <a:rPr dirty="0" sz="800" spc="-5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de</a:t>
            </a:r>
            <a:r>
              <a:rPr dirty="0" sz="800" spc="-35">
                <a:latin typeface="Microsoft Sans Serif"/>
                <a:cs typeface="Microsoft Sans Serif"/>
              </a:rPr>
              <a:t> </a:t>
            </a:r>
            <a:r>
              <a:rPr dirty="0" sz="800" spc="-50">
                <a:latin typeface="Microsoft Sans Serif"/>
                <a:cs typeface="Microsoft Sans Serif"/>
              </a:rPr>
              <a:t>suas</a:t>
            </a:r>
            <a:r>
              <a:rPr dirty="0" sz="800">
                <a:latin typeface="Microsoft Sans Serif"/>
                <a:cs typeface="Microsoft Sans Serif"/>
              </a:rPr>
              <a:t> </a:t>
            </a:r>
            <a:r>
              <a:rPr dirty="0" sz="800" spc="-40">
                <a:latin typeface="Microsoft Sans Serif"/>
                <a:cs typeface="Microsoft Sans Serif"/>
              </a:rPr>
              <a:t>atribuîções</a:t>
            </a:r>
            <a:r>
              <a:rPr dirty="0" sz="800" spc="25">
                <a:latin typeface="Microsoft Sans Serif"/>
                <a:cs typeface="Microsoft Sans Serif"/>
              </a:rPr>
              <a:t> </a:t>
            </a:r>
            <a:r>
              <a:rPr dirty="0" sz="800" spc="-35">
                <a:latin typeface="Microsoft Sans Serif"/>
                <a:cs typeface="Microsoft Sans Serif"/>
              </a:rPr>
              <a:t>legais,</a:t>
            </a:r>
            <a:r>
              <a:rPr dirty="0" sz="800" spc="25">
                <a:latin typeface="Microsoft Sans Serif"/>
                <a:cs typeface="Microsoft Sans Serif"/>
              </a:rPr>
              <a:t> </a:t>
            </a:r>
            <a:r>
              <a:rPr dirty="0" sz="800" spc="-50">
                <a:latin typeface="Microsoft Sans Serif"/>
                <a:cs typeface="Microsoft Sans Serif"/>
              </a:rPr>
              <a:t>consti\uc</a:t>
            </a:r>
            <a:r>
              <a:rPr dirty="0" sz="800" spc="-125">
                <a:latin typeface="Microsoft Sans Serif"/>
                <a:cs typeface="Microsoft Sans Serif"/>
              </a:rPr>
              <a:t> </a:t>
            </a:r>
            <a:r>
              <a:rPr dirty="0" sz="800" spc="-55">
                <a:solidFill>
                  <a:srgbClr val="0A0A0A"/>
                </a:solidFill>
                <a:latin typeface="Microsoft Sans Serif"/>
                <a:cs typeface="Microsoft Sans Serif"/>
              </a:rPr>
              <a:t>ioÙais</a:t>
            </a:r>
            <a:r>
              <a:rPr dirty="0" sz="800" spc="40">
                <a:solidFill>
                  <a:srgbClr val="0A0A0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80">
                <a:latin typeface="Microsoft Sans Serif"/>
                <a:cs typeface="Microsoft Sans Serif"/>
              </a:rPr>
              <a:t>e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 spc="-50">
                <a:latin typeface="Microsoft Sans Serif"/>
                <a:cs typeface="Microsoft Sans Serif"/>
              </a:rPr>
              <a:t>de</a:t>
            </a:r>
            <a:r>
              <a:rPr dirty="0" sz="800">
                <a:latin typeface="Microsoft Sans Serif"/>
                <a:cs typeface="Microsoft Sans Serif"/>
              </a:rPr>
              <a:t> </a:t>
            </a:r>
            <a:r>
              <a:rPr dirty="0" sz="800" spc="-40">
                <a:solidFill>
                  <a:srgbClr val="595959"/>
                </a:solidFill>
                <a:latin typeface="Microsoft Sans Serif"/>
                <a:cs typeface="Microsoft Sans Serif"/>
              </a:rPr>
              <a:t>a</a:t>
            </a:r>
            <a:r>
              <a:rPr dirty="0" sz="800" spc="-40">
                <a:latin typeface="Microsoft Sans Serif"/>
                <a:cs typeface="Microsoft Sans Serif"/>
              </a:rPr>
              <a:t>coroo</a:t>
            </a:r>
            <a:r>
              <a:rPr dirty="0" sz="800" spc="35">
                <a:latin typeface="Microsoft Sans Serif"/>
                <a:cs typeface="Microsoft Sans Serif"/>
              </a:rPr>
              <a:t> </a:t>
            </a:r>
            <a:r>
              <a:rPr dirty="0" sz="800" spc="-45">
                <a:solidFill>
                  <a:srgbClr val="212121"/>
                </a:solidFill>
                <a:latin typeface="Microsoft Sans Serif"/>
                <a:cs typeface="Microsoft Sans Serif"/>
              </a:rPr>
              <a:t>com</a:t>
            </a:r>
            <a:r>
              <a:rPr dirty="0" sz="800" spc="1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C1C1C"/>
                </a:solidFill>
                <a:latin typeface="Microsoft Sans Serif"/>
                <a:cs typeface="Microsoft Sans Serif"/>
              </a:rPr>
              <a:t>o</a:t>
            </a:r>
            <a:r>
              <a:rPr dirty="0" sz="800" spc="-20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65">
                <a:solidFill>
                  <a:srgbClr val="0F0F0F"/>
                </a:solidFill>
                <a:latin typeface="Microsoft Sans Serif"/>
                <a:cs typeface="Microsoft Sans Serif"/>
              </a:rPr>
              <a:t>que</a:t>
            </a:r>
            <a:r>
              <a:rPr dirty="0" sz="800" spc="-2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131313"/>
                </a:solidFill>
                <a:latin typeface="Microsoft Sans Serif"/>
                <a:cs typeface="Microsoft Sans Serif"/>
              </a:rPr>
              <a:t>Ihe</a:t>
            </a:r>
            <a:r>
              <a:rPr dirty="0" sz="800" spc="2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latin typeface="Microsoft Sans Serif"/>
                <a:cs typeface="Microsoft Sans Serif"/>
              </a:rPr>
              <a:t>confcre</a:t>
            </a:r>
            <a:r>
              <a:rPr dirty="0" sz="800" spc="30"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F1F1F"/>
                </a:solidFill>
                <a:latin typeface="Microsoft Sans Serif"/>
                <a:cs typeface="Microsoft Sans Serif"/>
              </a:rPr>
              <a:t>o</a:t>
            </a:r>
            <a:r>
              <a:rPr dirty="0" sz="800" spc="-20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at.</a:t>
            </a:r>
            <a:r>
              <a:rPr dirty="0" sz="800" spc="195"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080808"/>
                </a:solidFill>
                <a:latin typeface="Microsoft Sans Serif"/>
                <a:cs typeface="Microsoft Sans Serif"/>
              </a:rPr>
              <a:t>8°</a:t>
            </a:r>
            <a:r>
              <a:rPr dirty="0" sz="800" spc="170">
                <a:solidFill>
                  <a:srgbClr val="08080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da</a:t>
            </a:r>
            <a:endParaRPr sz="800">
              <a:latin typeface="Microsoft Sans Serif"/>
              <a:cs typeface="Microsoft Sans Serif"/>
            </a:endParaRPr>
          </a:p>
          <a:p>
            <a:pPr marL="21590">
              <a:lnSpc>
                <a:spcPct val="100000"/>
              </a:lnSpc>
              <a:spcBef>
                <a:spcPts val="434"/>
              </a:spcBef>
            </a:pPr>
            <a:r>
              <a:rPr dirty="0" sz="750">
                <a:latin typeface="Microsoft Sans Serif"/>
                <a:cs typeface="Microsoft Sans Serif"/>
              </a:rPr>
              <a:t>UI</a:t>
            </a:r>
            <a:r>
              <a:rPr dirty="0" sz="750" spc="320"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0A0A0A"/>
                </a:solidFill>
                <a:latin typeface="Microsoft Sans Serif"/>
                <a:cs typeface="Microsoft Sans Serif"/>
              </a:rPr>
              <a:t>Ñ'</a:t>
            </a:r>
            <a:r>
              <a:rPr dirty="0" sz="750" spc="135">
                <a:solidFill>
                  <a:srgbClr val="0A0A0A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latin typeface="Microsoft Sans Serif"/>
                <a:cs typeface="Microsoft Sans Serif"/>
              </a:rPr>
              <a:t>823/2023</a:t>
            </a:r>
            <a:r>
              <a:rPr dirty="0" sz="750" spc="45">
                <a:latin typeface="Microsoft Sans Serif"/>
                <a:cs typeface="Microsoft Sans Serif"/>
              </a:rPr>
              <a:t> </a:t>
            </a:r>
            <a:r>
              <a:rPr dirty="0" sz="750" spc="-10">
                <a:latin typeface="Microsoft Sans Serif"/>
                <a:cs typeface="Microsoft Sans Serif"/>
              </a:rPr>
              <a:t>dataòa</a:t>
            </a:r>
            <a:r>
              <a:rPr dirty="0" sz="750" spc="5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de</a:t>
            </a:r>
            <a:r>
              <a:rPr dirty="0" sz="750" spc="35">
                <a:latin typeface="Microsoft Sans Serif"/>
                <a:cs typeface="Microsoft Sans Serif"/>
              </a:rPr>
              <a:t> </a:t>
            </a:r>
            <a:r>
              <a:rPr dirty="0" sz="750" spc="-45">
                <a:latin typeface="Microsoft Sans Serif"/>
                <a:cs typeface="Microsoft Sans Serif"/>
              </a:rPr>
              <a:t>21*12</a:t>
            </a:r>
            <a:r>
              <a:rPr dirty="0" sz="750" spc="-70">
                <a:latin typeface="Microsoft Sans Serif"/>
                <a:cs typeface="Microsoft Sans Serif"/>
              </a:rPr>
              <a:t> </a:t>
            </a:r>
            <a:r>
              <a:rPr dirty="0" sz="750" spc="-35">
                <a:latin typeface="Microsoft Sans Serif"/>
                <a:cs typeface="Microsoft Sans Serif"/>
              </a:rPr>
              <a:t>’2Û23.</a:t>
            </a:r>
            <a:r>
              <a:rPr dirty="0" sz="750" spc="55">
                <a:latin typeface="Microsoft Sans Serif"/>
                <a:cs typeface="Microsoft Sans Serif"/>
              </a:rPr>
              <a:t> </a:t>
            </a:r>
            <a:r>
              <a:rPr dirty="0" sz="750" spc="-35">
                <a:solidFill>
                  <a:srgbClr val="0A0A0A"/>
                </a:solidFill>
                <a:latin typeface="Microsoft Sans Serif"/>
                <a:cs typeface="Microsoft Sans Serif"/>
              </a:rPr>
              <a:t>ç'ubl</a:t>
            </a:r>
            <a:r>
              <a:rPr dirty="0" sz="750" spc="-10">
                <a:solidFill>
                  <a:srgbClr val="0A0A0A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0A0A0A"/>
                </a:solidFill>
                <a:latin typeface="Microsoft Sans Serif"/>
                <a:cs typeface="Microsoft Sans Serif"/>
              </a:rPr>
              <a:t>cada</a:t>
            </a:r>
            <a:r>
              <a:rPr dirty="0" sz="750" spc="5">
                <a:solidFill>
                  <a:srgbClr val="0A0A0A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080808"/>
                </a:solidFill>
                <a:latin typeface="Microsoft Sans Serif"/>
                <a:cs typeface="Microsoft Sans Serif"/>
              </a:rPr>
              <a:t>em</a:t>
            </a:r>
            <a:r>
              <a:rPr dirty="0" sz="750" spc="180">
                <a:solidFill>
                  <a:srgbClr val="080808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latin typeface="Microsoft Sans Serif"/>
                <a:cs typeface="Microsoft Sans Serif"/>
              </a:rPr>
              <a:t>21!12.’2023</a:t>
            </a:r>
            <a:endParaRPr sz="7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85"/>
              </a:spcBef>
            </a:pPr>
            <a:endParaRPr sz="7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tabLst>
                <a:tab pos="384175" algn="l"/>
              </a:tabLst>
            </a:pPr>
            <a:r>
              <a:rPr dirty="0" u="sng" sz="750">
                <a:solidFill>
                  <a:srgbClr val="131313"/>
                </a:solidFill>
                <a:uFill>
                  <a:solidFill>
                    <a:srgbClr val="2F3438"/>
                  </a:solidFill>
                </a:uFill>
                <a:latin typeface="Microsoft Sans Serif"/>
                <a:cs typeface="Microsoft Sans Serif"/>
              </a:rPr>
              <a:t>D </a:t>
            </a:r>
            <a:r>
              <a:rPr dirty="0" u="sng" sz="750">
                <a:solidFill>
                  <a:srgbClr val="262626"/>
                </a:solidFill>
                <a:uFill>
                  <a:solidFill>
                    <a:srgbClr val="2F3438"/>
                  </a:solidFill>
                </a:uFill>
                <a:latin typeface="Microsoft Sans Serif"/>
                <a:cs typeface="Microsoft Sans Serif"/>
              </a:rPr>
              <a:t>E</a:t>
            </a:r>
            <a:r>
              <a:rPr dirty="0" u="sng" sz="750" spc="15">
                <a:solidFill>
                  <a:srgbClr val="262626"/>
                </a:solidFill>
                <a:uFill>
                  <a:solidFill>
                    <a:srgbClr val="2F3438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750" spc="-50">
                <a:solidFill>
                  <a:srgbClr val="4D4D4D"/>
                </a:solidFill>
                <a:uFill>
                  <a:solidFill>
                    <a:srgbClr val="2F3438"/>
                  </a:solidFill>
                </a:uFill>
                <a:latin typeface="Microsoft Sans Serif"/>
                <a:cs typeface="Microsoft Sans Serif"/>
              </a:rPr>
              <a:t>C</a:t>
            </a:r>
            <a:r>
              <a:rPr dirty="0" u="sng" sz="750">
                <a:solidFill>
                  <a:srgbClr val="4D4D4D"/>
                </a:solidFill>
                <a:uFill>
                  <a:solidFill>
                    <a:srgbClr val="2F3438"/>
                  </a:solidFill>
                </a:uFill>
                <a:latin typeface="Microsoft Sans Serif"/>
                <a:cs typeface="Microsoft Sans Serif"/>
              </a:rPr>
              <a:t>	</a:t>
            </a:r>
            <a:r>
              <a:rPr dirty="0" u="sng" sz="750">
                <a:solidFill>
                  <a:srgbClr val="0C0C0C"/>
                </a:solidFill>
                <a:uFill>
                  <a:solidFill>
                    <a:srgbClr val="2F3438"/>
                  </a:solidFill>
                </a:uFill>
                <a:latin typeface="Microsoft Sans Serif"/>
                <a:cs typeface="Microsoft Sans Serif"/>
              </a:rPr>
              <a:t>E</a:t>
            </a:r>
            <a:r>
              <a:rPr dirty="0" u="sng" sz="750" spc="-15">
                <a:solidFill>
                  <a:srgbClr val="0C0C0C"/>
                </a:solidFill>
                <a:uFill>
                  <a:solidFill>
                    <a:srgbClr val="2F3438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750">
                <a:solidFill>
                  <a:srgbClr val="0E0E0E"/>
                </a:solidFill>
                <a:uFill>
                  <a:solidFill>
                    <a:srgbClr val="2F3438"/>
                  </a:solidFill>
                </a:uFill>
                <a:latin typeface="Microsoft Sans Serif"/>
                <a:cs typeface="Microsoft Sans Serif"/>
              </a:rPr>
              <a:t>T </a:t>
            </a:r>
            <a:r>
              <a:rPr dirty="0" u="sng" sz="750" spc="-25">
                <a:solidFill>
                  <a:srgbClr val="242424"/>
                </a:solidFill>
                <a:uFill>
                  <a:solidFill>
                    <a:srgbClr val="2F3438"/>
                  </a:solidFill>
                </a:uFill>
                <a:latin typeface="Microsoft Sans Serif"/>
                <a:cs typeface="Microsoft Sans Serif"/>
              </a:rPr>
              <a:t>A:</a:t>
            </a:r>
            <a:r>
              <a:rPr dirty="0" u="sng" sz="750" spc="500">
                <a:solidFill>
                  <a:srgbClr val="242424"/>
                </a:solidFill>
                <a:uFill>
                  <a:solidFill>
                    <a:srgbClr val="2F3438"/>
                  </a:solidFill>
                </a:uFill>
                <a:latin typeface="Microsoft Sans Serif"/>
                <a:cs typeface="Microsoft Sans Serif"/>
              </a:rPr>
              <a:t> </a:t>
            </a:r>
            <a:endParaRPr sz="7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40"/>
              </a:spcBef>
            </a:pPr>
            <a:endParaRPr sz="750">
              <a:latin typeface="Microsoft Sans Serif"/>
              <a:cs typeface="Microsoft Sans Serif"/>
            </a:endParaRPr>
          </a:p>
          <a:p>
            <a:pPr marL="309245">
              <a:lnSpc>
                <a:spcPct val="100000"/>
              </a:lnSpc>
            </a:pPr>
            <a:r>
              <a:rPr dirty="0" sz="750" spc="-10">
                <a:latin typeface="Microsoft Sans Serif"/>
                <a:cs typeface="Microsoft Sans Serif"/>
              </a:rPr>
              <a:t>Artigo</a:t>
            </a:r>
            <a:r>
              <a:rPr dirty="0" sz="750" spc="30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1ᵉ</a:t>
            </a:r>
            <a:r>
              <a:rPr dirty="0" sz="750" spc="20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-</a:t>
            </a:r>
            <a:r>
              <a:rPr dirty="0" sz="750" spc="55"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161616"/>
                </a:solidFill>
                <a:latin typeface="Microsoft Sans Serif"/>
                <a:cs typeface="Microsoft Sans Serif"/>
              </a:rPr>
              <a:t>Fica</a:t>
            </a:r>
            <a:r>
              <a:rPr dirty="0" sz="750" spc="2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0A0A0A"/>
                </a:solidFill>
                <a:latin typeface="Microsoft Sans Serif"/>
                <a:cs typeface="Microsoft Sans Serif"/>
              </a:rPr>
              <a:t>ah.no</a:t>
            </a:r>
            <a:r>
              <a:rPr dirty="0" sz="750" spc="20">
                <a:solidFill>
                  <a:srgbClr val="0A0A0A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20">
                <a:solidFill>
                  <a:srgbClr val="0F0F0F"/>
                </a:solidFill>
                <a:latin typeface="Microsoft Sans Serif"/>
                <a:cs typeface="Microsoft Sans Serif"/>
              </a:rPr>
              <a:t>sréÙi'o</a:t>
            </a:r>
            <a:r>
              <a:rPr dirty="0" sz="750" spc="7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supieil</a:t>
            </a:r>
            <a:r>
              <a:rPr dirty="0" sz="750" spc="30">
                <a:latin typeface="Microsoft Sans Serif"/>
                <a:cs typeface="Microsoft Sans Serif"/>
              </a:rPr>
              <a:t> </a:t>
            </a:r>
            <a:r>
              <a:rPr dirty="0" sz="750" spc="-45">
                <a:latin typeface="Microsoft Sans Serif"/>
                <a:cs typeface="Microsoft Sans Serif"/>
              </a:rPr>
              <a:t>erJ\ar</a:t>
            </a:r>
            <a:r>
              <a:rPr dirty="0" sz="750" spc="55"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2B2B2B"/>
                </a:solidFill>
                <a:latin typeface="Microsoft Sans Serif"/>
                <a:cs typeface="Microsoft Sans Serif"/>
              </a:rPr>
              <a:t>as</a:t>
            </a:r>
            <a:r>
              <a:rPr dirty="0" sz="750" spc="30">
                <a:solidFill>
                  <a:srgbClr val="2B2B2B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35">
                <a:latin typeface="Microsoft Sans Serif"/>
                <a:cs typeface="Microsoft Sans Serif"/>
              </a:rPr>
              <a:t>s°-</a:t>
            </a:r>
            <a:r>
              <a:rPr dirty="0" sz="750" spc="-20">
                <a:latin typeface="Microsoft Sans Serif"/>
                <a:cs typeface="Microsoft Sans Serif"/>
              </a:rPr>
              <a:t>grïinles</a:t>
            </a:r>
            <a:r>
              <a:rPr dirty="0" sz="750" spc="80">
                <a:latin typeface="Microsoft Sans Serif"/>
                <a:cs typeface="Microsoft Sans Serif"/>
              </a:rPr>
              <a:t> </a:t>
            </a:r>
            <a:r>
              <a:rPr dirty="0" sz="750" spc="-10">
                <a:latin typeface="Microsoft Sans Serif"/>
                <a:cs typeface="Microsoft Sans Serif"/>
              </a:rPr>
              <a:t>dstaçoes</a:t>
            </a:r>
            <a:endParaRPr sz="750">
              <a:latin typeface="Microsoft Sans Serif"/>
              <a:cs typeface="Microsoft Sans Serif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28882" y="4376239"/>
            <a:ext cx="2497455" cy="361950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dirty="0" u="sng" sz="700" spc="30">
                <a:uFill>
                  <a:solidFill>
                    <a:srgbClr val="282B2F"/>
                  </a:solidFill>
                </a:uFill>
                <a:latin typeface="Microsoft Sans Serif"/>
                <a:cs typeface="Microsoft Sans Serif"/>
              </a:rPr>
              <a:t>Dotaÿöes</a:t>
            </a:r>
            <a:r>
              <a:rPr dirty="0" u="sng" sz="700" spc="175">
                <a:uFill>
                  <a:solidFill>
                    <a:srgbClr val="282B2F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700" spc="30">
                <a:uFill>
                  <a:solidFill>
                    <a:srgbClr val="282B2F"/>
                  </a:solidFill>
                </a:uFill>
                <a:latin typeface="Microsoft Sans Serif"/>
                <a:cs typeface="Microsoft Sans Serif"/>
              </a:rPr>
              <a:t>Suplementad</a:t>
            </a:r>
            <a:r>
              <a:rPr dirty="0" u="sng" sz="700" spc="-30">
                <a:uFill>
                  <a:solidFill>
                    <a:srgbClr val="282B2F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700" spc="-25">
                <a:uFill>
                  <a:solidFill>
                    <a:srgbClr val="282B2F"/>
                  </a:solidFill>
                </a:uFill>
                <a:latin typeface="Microsoft Sans Serif"/>
                <a:cs typeface="Microsoft Sans Serif"/>
              </a:rPr>
              <a:t>as</a:t>
            </a:r>
            <a:r>
              <a:rPr dirty="0" u="sng" sz="700" spc="500">
                <a:uFill>
                  <a:solidFill>
                    <a:srgbClr val="282B2F"/>
                  </a:solidFill>
                </a:uFill>
                <a:latin typeface="Microsoft Sans Serif"/>
                <a:cs typeface="Microsoft Sans Serif"/>
              </a:rPr>
              <a:t> </a:t>
            </a:r>
            <a:endParaRPr sz="700">
              <a:latin typeface="Microsoft Sans Serif"/>
              <a:cs typeface="Microsoft Sans Serif"/>
            </a:endParaRPr>
          </a:p>
          <a:p>
            <a:pPr marL="60325">
              <a:lnSpc>
                <a:spcPct val="100000"/>
              </a:lnSpc>
              <a:spcBef>
                <a:spcPts val="450"/>
              </a:spcBef>
            </a:pPr>
            <a:r>
              <a:rPr dirty="0" sz="800" spc="60">
                <a:solidFill>
                  <a:srgbClr val="0F0F0F"/>
                </a:solidFill>
                <a:latin typeface="Microsoft Sans Serif"/>
                <a:cs typeface="Microsoft Sans Serif"/>
              </a:rPr>
              <a:t>PREFEITURA</a:t>
            </a:r>
            <a:r>
              <a:rPr dirty="0" sz="800" spc="19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65">
                <a:latin typeface="Microsoft Sans Serif"/>
                <a:cs typeface="Microsoft Sans Serif"/>
              </a:rPr>
              <a:t>MUNICIPAL</a:t>
            </a:r>
            <a:r>
              <a:rPr dirty="0" sz="800" spc="145">
                <a:latin typeface="Microsoft Sans Serif"/>
                <a:cs typeface="Microsoft Sans Serif"/>
              </a:rPr>
              <a:t> </a:t>
            </a:r>
            <a:r>
              <a:rPr dirty="0" sz="800" spc="80">
                <a:solidFill>
                  <a:srgbClr val="0C0C0C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75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50">
                <a:latin typeface="Microsoft Sans Serif"/>
                <a:cs typeface="Microsoft Sans Serif"/>
              </a:rPr>
              <a:t>SEROPEDICA</a:t>
            </a:r>
            <a:endParaRPr sz="800">
              <a:latin typeface="Microsoft Sans Serif"/>
              <a:cs typeface="Microsoft Sans Serif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726701" y="4762998"/>
          <a:ext cx="6104255" cy="9131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8815"/>
                <a:gridCol w="2912745"/>
                <a:gridCol w="1823085"/>
                <a:gridCol w="610870"/>
              </a:tblGrid>
              <a:tr h="132080">
                <a:tc>
                  <a:txBody>
                    <a:bodyPr/>
                    <a:lstStyle/>
                    <a:p>
                      <a:pPr marL="33655">
                        <a:lnSpc>
                          <a:spcPts val="785"/>
                        </a:lnSpc>
                      </a:pPr>
                      <a:r>
                        <a:rPr dirty="0" sz="700" spc="-10">
                          <a:latin typeface="Microsoft Sans Serif"/>
                          <a:cs typeface="Microsoft Sans Serif"/>
                        </a:rPr>
                        <a:t>01.06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ts val="785"/>
                        </a:lnSpc>
                      </a:pPr>
                      <a:r>
                        <a:rPr dirty="0" sz="700" spc="30">
                          <a:latin typeface="Microsoft Sans Serif"/>
                          <a:cs typeface="Microsoft Sans Serif"/>
                        </a:rPr>
                        <a:t>Secretária</a:t>
                      </a:r>
                      <a:r>
                        <a:rPr dirty="0" sz="700" spc="7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00" spc="30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M</a:t>
                      </a:r>
                      <a:r>
                        <a:rPr dirty="0" sz="700" spc="30">
                          <a:latin typeface="Microsoft Sans Serif"/>
                          <a:cs typeface="Microsoft Sans Serif"/>
                        </a:rPr>
                        <a:t>unic</a:t>
                      </a:r>
                      <a:r>
                        <a:rPr dirty="0" sz="700" spc="-1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00" spc="30">
                          <a:latin typeface="Microsoft Sans Serif"/>
                          <a:cs typeface="Microsoft Sans Serif"/>
                        </a:rPr>
                        <a:t>ipal</a:t>
                      </a:r>
                      <a:r>
                        <a:rPr dirty="0" sz="700" spc="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00" spc="3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700" spc="7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00" spc="-10">
                          <a:latin typeface="Microsoft Sans Serif"/>
                          <a:cs typeface="Microsoft Sans Serif"/>
                        </a:rPr>
                        <a:t>Administração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637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2.6†2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75">
                          <a:latin typeface="Microsoft Sans Serif"/>
                          <a:cs typeface="Microsoft Sans Serif"/>
                        </a:rPr>
                        <a:t>Ł.’1õnu'enCäo</a:t>
                      </a:r>
                      <a:r>
                        <a:rPr dirty="0" sz="750" spc="1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°</a:t>
                      </a:r>
                      <a:r>
                        <a:rPr dirty="0" sz="750" spc="20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85">
                          <a:latin typeface="Microsoft Sans Serif"/>
                          <a:cs typeface="Microsoft Sans Serif"/>
                        </a:rPr>
                        <a:t>GgerãCiOÙã!iZãCÖO</a:t>
                      </a:r>
                      <a:r>
                        <a:rPr dirty="0" sz="750" spc="-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dãs</a:t>
                      </a:r>
                      <a:r>
                        <a:rPr dirty="0" sz="75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Urï.daces</a:t>
                      </a:r>
                      <a:r>
                        <a:rPr dirty="0" sz="750" spc="10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AdnJïnis'rativas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413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1605">
                <a:tc>
                  <a:txBody>
                    <a:bodyPr/>
                    <a:lstStyle/>
                    <a:p>
                      <a:pPr marL="36195">
                        <a:lnSpc>
                          <a:spcPts val="865"/>
                        </a:lnSpc>
                        <a:spcBef>
                          <a:spcPts val="150"/>
                        </a:spcBef>
                      </a:pPr>
                      <a:r>
                        <a:rPr dirty="0" sz="750" spc="-60">
                          <a:latin typeface="Microsoft Sans Serif"/>
                          <a:cs typeface="Microsoft Sans Serif"/>
                        </a:rPr>
                        <a:t>3.1.^-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.C.</a:t>
                      </a:r>
                      <a:r>
                        <a:rPr dirty="0" sz="750" spc="-10">
                          <a:solidFill>
                            <a:srgbClr val="575757"/>
                          </a:solidFill>
                          <a:latin typeface="Microsoft Sans Serif"/>
                          <a:cs typeface="Microsoft Sans Serif"/>
                        </a:rPr>
                        <a:t>1</a:t>
                      </a:r>
                      <a:r>
                        <a:rPr dirty="0" sz="750" spc="-10">
                          <a:solidFill>
                            <a:srgbClr val="0E0E0E"/>
                          </a:solidFill>
                          <a:latin typeface="Microsoft Sans Serif"/>
                          <a:cs typeface="Microsoft Sans Serif"/>
                        </a:rPr>
                        <a:t>3.05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ts val="865"/>
                        </a:lnSpc>
                        <a:spcBef>
                          <a:spcPts val="150"/>
                        </a:spcBef>
                      </a:pPr>
                      <a:r>
                        <a:rPr dirty="0" sz="750" spc="-30">
                          <a:latin typeface="Microsoft Sans Serif"/>
                          <a:cs typeface="Microsoft Sans Serif"/>
                        </a:rPr>
                        <a:t>Obr.qa?Čes</a:t>
                      </a:r>
                      <a:r>
                        <a:rPr dirty="0" sz="750" spc="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Patrcnais</a:t>
                      </a:r>
                      <a:r>
                        <a:rPr dirty="0" sz="750" spc="8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*ASEP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40"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 spc="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rão</a:t>
                      </a:r>
                      <a:r>
                        <a:rPr dirty="0" sz="800" spc="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60">
                          <a:latin typeface="Microsoft Sans Serif"/>
                          <a:cs typeface="Microsoft Sans Serif"/>
                        </a:rPr>
                        <a:t>V.ncUlados</a:t>
                      </a:r>
                      <a:r>
                        <a:rPr dirty="0" sz="800" spc="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öe</a:t>
                      </a:r>
                      <a:r>
                        <a:rPr dirty="0" sz="800" spc="15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lmposto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83185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10">
                          <a:latin typeface="Microsoft Sans Serif"/>
                          <a:cs typeface="Microsoft Sans Serif"/>
                        </a:rPr>
                        <a:t>20C'.0G0</a:t>
                      </a:r>
                      <a:r>
                        <a:rPr dirty="0" sz="800" spc="10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050"/>
                </a:tc>
              </a:tr>
              <a:tr h="186690">
                <a:tc gridSpan="3">
                  <a:txBody>
                    <a:bodyPr/>
                    <a:lstStyle/>
                    <a:p>
                      <a:pPr marL="329374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750" spc="7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750" spc="7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750" spc="1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750" spc="75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750" spc="1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419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175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200.000,00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41910"/>
                </a:tc>
              </a:tr>
              <a:tr h="158115">
                <a:tc gridSpan="3">
                  <a:txBody>
                    <a:bodyPr/>
                    <a:lstStyle/>
                    <a:p>
                      <a:pPr marL="329374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750" spc="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750" spc="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750" spc="3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latin typeface="Microsoft Sans Serif"/>
                          <a:cs typeface="Microsoft Sans Serif"/>
                        </a:rPr>
                        <a:t>RS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2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175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200.000,00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225"/>
                </a:tc>
              </a:tr>
              <a:tr h="128270">
                <a:tc gridSpan="3">
                  <a:txBody>
                    <a:bodyPr/>
                    <a:lstStyle/>
                    <a:p>
                      <a:pPr algn="r" marR="445134">
                        <a:lnSpc>
                          <a:spcPts val="805"/>
                        </a:lnSpc>
                        <a:spcBef>
                          <a:spcPts val="105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Valor</a:t>
                      </a:r>
                      <a:r>
                        <a:rPr dirty="0" sz="750" spc="8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750" spc="10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Suplementado</a:t>
                      </a:r>
                      <a:r>
                        <a:rPr dirty="0" sz="750" spc="17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latin typeface="Microsoft Sans Serif"/>
                          <a:cs typeface="Microsoft Sans Serif"/>
                        </a:rPr>
                        <a:t>RS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6200">
                        <a:lnSpc>
                          <a:spcPts val="805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200.000,00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1056376" y="5733162"/>
            <a:ext cx="553212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43230" marR="5080" indent="-431165">
              <a:lnSpc>
                <a:spcPct val="100000"/>
              </a:lnSpc>
              <a:spcBef>
                <a:spcPts val="100"/>
              </a:spcBef>
            </a:pPr>
            <a:r>
              <a:rPr dirty="0" sz="800" spc="-35">
                <a:latin typeface="Microsoft Sans Serif"/>
                <a:cs typeface="Microsoft Sans Serif"/>
              </a:rPr>
              <a:t>Aüigo</a:t>
            </a:r>
            <a:r>
              <a:rPr dirty="0" sz="800" spc="-20">
                <a:latin typeface="Microsoft Sans Serif"/>
                <a:cs typeface="Microsoft Sans Serif"/>
              </a:rPr>
              <a:t> </a:t>
            </a:r>
            <a:r>
              <a:rPr dirty="0" sz="800" spc="-50">
                <a:solidFill>
                  <a:srgbClr val="2F2F2F"/>
                </a:solidFill>
                <a:latin typeface="Microsoft Sans Serif"/>
                <a:cs typeface="Microsoft Sans Serif"/>
              </a:rPr>
              <a:t>2"</a:t>
            </a:r>
            <a:r>
              <a:rPr dirty="0" sz="800" spc="-5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70">
                <a:solidFill>
                  <a:srgbClr val="363636"/>
                </a:solidFill>
                <a:latin typeface="Microsoft Sans Serif"/>
                <a:cs typeface="Microsoft Sans Serif"/>
              </a:rPr>
              <a:t>-</a:t>
            </a:r>
            <a:r>
              <a:rPr dirty="0" sz="800" spc="-30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55">
                <a:solidFill>
                  <a:srgbClr val="2A2A2A"/>
                </a:solidFill>
                <a:latin typeface="Microsoft Sans Serif"/>
                <a:cs typeface="Microsoft Sans Serif"/>
              </a:rPr>
              <a:t>As</a:t>
            </a:r>
            <a:r>
              <a:rPr dirty="0" sz="800" spc="5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60">
                <a:solidFill>
                  <a:srgbClr val="080808"/>
                </a:solidFill>
                <a:latin typeface="Microsoft Sans Serif"/>
                <a:cs typeface="Microsoft Sans Serif"/>
              </a:rPr>
              <a:t>despes</a:t>
            </a:r>
            <a:r>
              <a:rPr dirty="0" sz="800" spc="-114">
                <a:solidFill>
                  <a:srgbClr val="08080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1A1A1A"/>
                </a:solidFill>
                <a:latin typeface="Microsoft Sans Serif"/>
                <a:cs typeface="Microsoft Sans Serif"/>
              </a:rPr>
              <a:t>as</a:t>
            </a:r>
            <a:r>
              <a:rPr dirty="0" sz="800" spc="-2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5">
                <a:latin typeface="Microsoft Sans Serif"/>
                <a:cs typeface="Microsoft Sans Serif"/>
              </a:rPr>
              <a:t>desor°entes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 spc="-50">
                <a:solidFill>
                  <a:srgbClr val="161616"/>
                </a:solidFill>
                <a:latin typeface="Microsoft Sans Serif"/>
                <a:cs typeface="Microsoft Sans Serif"/>
              </a:rPr>
              <a:t>da</a:t>
            </a:r>
            <a:r>
              <a:rPr dirty="0" sz="80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0">
                <a:latin typeface="Microsoft Sans Serif"/>
                <a:cs typeface="Microsoft Sans Serif"/>
              </a:rPr>
              <a:t>abertura</a:t>
            </a:r>
            <a:r>
              <a:rPr dirty="0" sz="800" spc="40">
                <a:latin typeface="Microsoft Sans Serif"/>
                <a:cs typeface="Microsoft Sans Serif"/>
              </a:rPr>
              <a:t> </a:t>
            </a:r>
            <a:r>
              <a:rPr dirty="0" sz="800" spc="-70">
                <a:solidFill>
                  <a:srgbClr val="1C1C1C"/>
                </a:solidFill>
                <a:latin typeface="Microsoft Sans Serif"/>
                <a:cs typeface="Microsoft Sans Serif"/>
              </a:rPr>
              <a:t>do</a:t>
            </a:r>
            <a:r>
              <a:rPr dirty="0" sz="800" spc="15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latin typeface="Microsoft Sans Serif"/>
                <a:cs typeface="Microsoft Sans Serif"/>
              </a:rPr>
              <a:t>pressnte</a:t>
            </a:r>
            <a:r>
              <a:rPr dirty="0" sz="800" spc="50">
                <a:latin typeface="Microsoft Sans Serif"/>
                <a:cs typeface="Microsoft Sans Serif"/>
              </a:rPr>
              <a:t> </a:t>
            </a:r>
            <a:r>
              <a:rPr dirty="0" sz="800" spc="-35">
                <a:latin typeface="Microsoft Sans Serif"/>
                <a:cs typeface="Microsoft Sans Serif"/>
              </a:rPr>
              <a:t>crédito</a:t>
            </a:r>
            <a:r>
              <a:rPr dirty="0" sz="800" spc="15">
                <a:latin typeface="Microsoft Sans Serif"/>
                <a:cs typeface="Microsoft Sans Serif"/>
              </a:rPr>
              <a:t> </a:t>
            </a:r>
            <a:r>
              <a:rPr dirty="0" sz="800" spc="-35">
                <a:latin typeface="Microsoft Sans Serif"/>
                <a:cs typeface="Microsoft Sans Serif"/>
              </a:rPr>
              <a:t>suolementar</a:t>
            </a:r>
            <a:r>
              <a:rPr dirty="0" sz="800" spc="235">
                <a:latin typeface="Microsoft Sans Serif"/>
                <a:cs typeface="Microsoft Sans Serif"/>
              </a:rPr>
              <a:t> </a:t>
            </a:r>
            <a:r>
              <a:rPr dirty="0" sz="800" spc="-30">
                <a:latin typeface="Microsoft Sans Serif"/>
                <a:cs typeface="Microsoft Sans Serif"/>
              </a:rPr>
              <a:t>s.räO</a:t>
            </a:r>
            <a:r>
              <a:rPr dirty="0" sz="800" spc="15">
                <a:latin typeface="Microsoft Sans Serif"/>
                <a:cs typeface="Microsoft Sans Serif"/>
              </a:rPr>
              <a:t> </a:t>
            </a:r>
            <a:r>
              <a:rPr dirty="0" sz="800" spc="-50">
                <a:solidFill>
                  <a:srgbClr val="0A0A0A"/>
                </a:solidFill>
                <a:latin typeface="Microsoft Sans Serif"/>
                <a:cs typeface="Microsoft Sans Serif"/>
              </a:rPr>
              <a:t>cob°.rtas</a:t>
            </a:r>
            <a:r>
              <a:rPr dirty="0" sz="800" spc="45">
                <a:solidFill>
                  <a:srgbClr val="0A0A0A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080808"/>
                </a:solidFill>
                <a:latin typeface="Microsoft Sans Serif"/>
                <a:cs typeface="Microsoft Sans Serif"/>
              </a:rPr>
              <a:t>cols</a:t>
            </a:r>
            <a:r>
              <a:rPr dirty="0" sz="800" spc="-10">
                <a:solidFill>
                  <a:srgbClr val="08080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5">
                <a:latin typeface="Microsoft Sans Serif"/>
                <a:cs typeface="Microsoft Sans Serif"/>
              </a:rPr>
              <a:t>recu°sos</a:t>
            </a:r>
            <a:r>
              <a:rPr dirty="0" sz="800" spc="20">
                <a:latin typeface="Microsoft Sans Serif"/>
                <a:cs typeface="Microsoft Sans Serif"/>
              </a:rPr>
              <a:t> </a:t>
            </a:r>
            <a:r>
              <a:rPr dirty="0" sz="800" spc="-50">
                <a:latin typeface="Microsoft Sans Serif"/>
                <a:cs typeface="Microsoft Sans Serif"/>
              </a:rPr>
              <a:t>de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 spc="-45">
                <a:solidFill>
                  <a:srgbClr val="232323"/>
                </a:solidFill>
                <a:latin typeface="Microsoft Sans Serif"/>
                <a:cs typeface="Microsoft Sans Serif"/>
              </a:rPr>
              <a:t>que</a:t>
            </a:r>
            <a:r>
              <a:rPr dirty="0" sz="800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íra!a</a:t>
            </a:r>
            <a:r>
              <a:rPr dirty="0" sz="800"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F3F3F"/>
                </a:solidFill>
                <a:latin typeface="Microsoft Sans Serif"/>
                <a:cs typeface="Microsoft Sans Serif"/>
              </a:rPr>
              <a:t>o</a:t>
            </a:r>
            <a:r>
              <a:rPr dirty="0" sz="800" spc="30">
                <a:solidFill>
                  <a:srgbClr val="3F3F3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Anigo </a:t>
            </a:r>
            <a:r>
              <a:rPr dirty="0" sz="800" spc="-65">
                <a:solidFill>
                  <a:srgbClr val="383838"/>
                </a:solidFill>
                <a:latin typeface="Microsoft Sans Serif"/>
                <a:cs typeface="Microsoft Sans Serif"/>
              </a:rPr>
              <a:t>43</a:t>
            </a:r>
            <a:r>
              <a:rPr dirty="0" sz="800" spc="5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0">
                <a:latin typeface="Microsoft Sans Serif"/>
                <a:cs typeface="Microsoft Sans Serif"/>
              </a:rPr>
              <a:t>parágrafo</a:t>
            </a:r>
            <a:r>
              <a:rPr dirty="0" sz="800" spc="-5"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83838"/>
                </a:solidFill>
                <a:latin typeface="Microsoft Sans Serif"/>
                <a:cs typeface="Microsoft Sans Serif"/>
              </a:rPr>
              <a:t>1'</a:t>
            </a:r>
            <a:r>
              <a:rPr dirty="0" sz="800" spc="11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60">
                <a:solidFill>
                  <a:srgbClr val="0C0C0C"/>
                </a:solidFill>
                <a:latin typeface="Microsoft Sans Serif"/>
                <a:cs typeface="Microsoft Sans Serif"/>
              </a:rPr>
              <a:t>oa</a:t>
            </a:r>
            <a:r>
              <a:rPr dirty="0" sz="800" spc="10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5">
                <a:latin typeface="Microsoft Sans Serif"/>
                <a:cs typeface="Microsoft Sans Serif"/>
              </a:rPr>
              <a:t>Lei</a:t>
            </a:r>
            <a:r>
              <a:rPr dirty="0" sz="800" spc="-10">
                <a:latin typeface="Microsoft Sans Serif"/>
                <a:cs typeface="Microsoft Sans Serif"/>
              </a:rPr>
              <a:t> </a:t>
            </a:r>
            <a:r>
              <a:rPr dirty="0" sz="800" spc="-35">
                <a:latin typeface="Microsoft Sans Serif"/>
                <a:cs typeface="Microsoft Sans Serif"/>
              </a:rPr>
              <a:t>Federal</a:t>
            </a:r>
            <a:r>
              <a:rPr dirty="0" sz="800" spc="25">
                <a:latin typeface="Microsoft Sans Serif"/>
                <a:cs typeface="Microsoft Sans Serif"/>
              </a:rPr>
              <a:t> </a:t>
            </a:r>
            <a:r>
              <a:rPr dirty="0" sz="800" spc="-45">
                <a:solidFill>
                  <a:srgbClr val="0C0C0C"/>
                </a:solidFill>
                <a:latin typeface="Microsoft Sans Serif"/>
                <a:cs typeface="Microsoft Sans Serif"/>
              </a:rPr>
              <a:t>N°</a:t>
            </a:r>
            <a:r>
              <a:rPr dirty="0" sz="800" spc="-15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0">
                <a:latin typeface="Microsoft Sans Serif"/>
                <a:cs typeface="Microsoft Sans Serif"/>
              </a:rPr>
              <a:t>4.č20/64.</a:t>
            </a:r>
            <a:r>
              <a:rPr dirty="0" sz="800" spc="15">
                <a:latin typeface="Microsoft Sans Serif"/>
                <a:cs typeface="Microsoft Sans Serif"/>
              </a:rPr>
              <a:t> </a:t>
            </a:r>
            <a:r>
              <a:rPr dirty="0" sz="800" spc="-65">
                <a:latin typeface="Microsoft Sans Serif"/>
                <a:cs typeface="Microsoft Sans Serif"/>
              </a:rPr>
              <a:t>InCiso</a:t>
            </a:r>
            <a:r>
              <a:rPr dirty="0" sz="800" spc="35"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131313"/>
                </a:solidFill>
                <a:latin typeface="Microsoft Sans Serif"/>
                <a:cs typeface="Microsoft Sans Serif"/>
              </a:rPr>
              <a:t>III.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869829" y="6064029"/>
            <a:ext cx="1528445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16865" marR="5080" indent="-304800">
              <a:lnSpc>
                <a:spcPct val="146600"/>
              </a:lnSpc>
              <a:spcBef>
                <a:spcPts val="100"/>
              </a:spcBef>
            </a:pPr>
            <a:r>
              <a:rPr dirty="0" sz="750">
                <a:solidFill>
                  <a:srgbClr val="1C1C1C"/>
                </a:solidFill>
                <a:latin typeface="Microsoft Sans Serif"/>
                <a:cs typeface="Microsoft Sans Serif"/>
              </a:rPr>
              <a:t>Inoiso</a:t>
            </a:r>
            <a:r>
              <a:rPr dirty="0" sz="750" spc="220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1D1D1D"/>
                </a:solidFill>
                <a:latin typeface="Microsoft Sans Serif"/>
                <a:cs typeface="Microsoft Sans Serif"/>
              </a:rPr>
              <a:t>II</a:t>
            </a:r>
            <a:r>
              <a:rPr dirty="0" sz="750" spc="-25">
                <a:solidFill>
                  <a:srgbClr val="1D1D1D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1A1A1A"/>
                </a:solidFill>
                <a:latin typeface="Microsoft Sans Serif"/>
                <a:cs typeface="Microsoft Sans Serif"/>
              </a:rPr>
              <a:t>-</a:t>
            </a:r>
            <a:r>
              <a:rPr dirty="0" sz="750" spc="-35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363636"/>
                </a:solidFill>
                <a:latin typeface="Microsoft Sans Serif"/>
                <a:cs typeface="Microsoft Sans Serif"/>
              </a:rPr>
              <a:t>E</a:t>
            </a:r>
            <a:r>
              <a:rPr dirty="0" sz="750" spc="-10">
                <a:latin typeface="Microsoft Sans Serif"/>
                <a:cs typeface="Microsoft Sans Serif"/>
              </a:rPr>
              <a:t>xcesso</a:t>
            </a:r>
            <a:r>
              <a:rPr dirty="0" sz="750" spc="20"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0A0A0A"/>
                </a:solidFill>
                <a:latin typeface="Microsoft Sans Serif"/>
                <a:cs typeface="Microsoft Sans Serif"/>
              </a:rPr>
              <a:t>de</a:t>
            </a:r>
            <a:r>
              <a:rPr dirty="0" sz="750" spc="15">
                <a:solidFill>
                  <a:srgbClr val="0A0A0A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151515"/>
                </a:solidFill>
                <a:latin typeface="Microsoft Sans Serif"/>
                <a:cs typeface="Microsoft Sans Serif"/>
              </a:rPr>
              <a:t>Arrecadațáo:</a:t>
            </a:r>
            <a:r>
              <a:rPr dirty="0" sz="750" spc="500">
                <a:solidFill>
                  <a:srgbClr val="151515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0F0F0F"/>
                </a:solidFill>
                <a:latin typeface="Microsoft Sans Serif"/>
                <a:cs typeface="Microsoft Sans Serif"/>
              </a:rPr>
              <a:t>III</a:t>
            </a:r>
            <a:r>
              <a:rPr dirty="0" sz="750" spc="-3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-</a:t>
            </a:r>
            <a:r>
              <a:rPr dirty="0" sz="750" spc="10">
                <a:latin typeface="Microsoft Sans Serif"/>
                <a:cs typeface="Microsoft Sans Serif"/>
              </a:rPr>
              <a:t> </a:t>
            </a:r>
            <a:r>
              <a:rPr dirty="0" sz="750" spc="-30">
                <a:solidFill>
                  <a:srgbClr val="111111"/>
                </a:solidFill>
                <a:latin typeface="Microsoft Sans Serif"/>
                <a:cs typeface="Microsoft Sans Serif"/>
              </a:rPr>
              <a:t>AnUlaçäo</a:t>
            </a:r>
            <a:r>
              <a:rPr dirty="0" sz="750" spc="4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de</a:t>
            </a:r>
            <a:r>
              <a:rPr dirty="0" sz="750" spc="5"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111111"/>
                </a:solidFill>
                <a:latin typeface="Microsoft Sans Serif"/>
                <a:cs typeface="Microsoft Sans Serif"/>
              </a:rPr>
              <a:t>Dotaçáo</a:t>
            </a:r>
            <a:endParaRPr sz="750">
              <a:latin typeface="Microsoft Sans Serif"/>
              <a:cs typeface="Microsoft Sans Serif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34465" y="6378597"/>
            <a:ext cx="2494915" cy="370840"/>
          </a:xfrm>
          <a:prstGeom prst="rect">
            <a:avLst/>
          </a:prstGeom>
        </p:spPr>
        <p:txBody>
          <a:bodyPr wrap="square" lIns="0" tIns="654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dirty="0" u="sng" sz="750">
                <a:uFill>
                  <a:solidFill>
                    <a:srgbClr val="2B2F34"/>
                  </a:solidFill>
                </a:uFill>
                <a:latin typeface="Microsoft Sans Serif"/>
                <a:cs typeface="Microsoft Sans Serif"/>
              </a:rPr>
              <a:t>Dotaç</a:t>
            </a:r>
            <a:r>
              <a:rPr dirty="0" u="sng" sz="750" spc="-100">
                <a:uFill>
                  <a:solidFill>
                    <a:srgbClr val="2B2F34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750">
                <a:solidFill>
                  <a:srgbClr val="0C0C0C"/>
                </a:solidFill>
                <a:uFill>
                  <a:solidFill>
                    <a:srgbClr val="2B2F34"/>
                  </a:solidFill>
                </a:uFill>
                <a:latin typeface="Microsoft Sans Serif"/>
                <a:cs typeface="Microsoft Sans Serif"/>
              </a:rPr>
              <a:t>ôes</a:t>
            </a:r>
            <a:r>
              <a:rPr dirty="0" u="sng" sz="750" spc="95">
                <a:solidFill>
                  <a:srgbClr val="0C0C0C"/>
                </a:solidFill>
                <a:uFill>
                  <a:solidFill>
                    <a:srgbClr val="2B2F34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750" spc="-10">
                <a:uFill>
                  <a:solidFill>
                    <a:srgbClr val="2B2F34"/>
                  </a:solidFill>
                </a:uFill>
                <a:latin typeface="Microsoft Sans Serif"/>
                <a:cs typeface="Microsoft Sans Serif"/>
              </a:rPr>
              <a:t>Anuladas</a:t>
            </a:r>
            <a:r>
              <a:rPr dirty="0" u="sng" sz="750" spc="500">
                <a:uFill>
                  <a:solidFill>
                    <a:srgbClr val="2B2F34"/>
                  </a:solidFill>
                </a:uFill>
                <a:latin typeface="Microsoft Sans Serif"/>
                <a:cs typeface="Microsoft Sans Serif"/>
              </a:rPr>
              <a:t> </a:t>
            </a:r>
            <a:endParaRPr sz="750">
              <a:latin typeface="Microsoft Sans Serif"/>
              <a:cs typeface="Microsoft Sans Serif"/>
            </a:endParaRPr>
          </a:p>
          <a:p>
            <a:pPr marL="54610">
              <a:lnSpc>
                <a:spcPct val="100000"/>
              </a:lnSpc>
              <a:spcBef>
                <a:spcPts val="440"/>
              </a:spcBef>
            </a:pPr>
            <a:r>
              <a:rPr dirty="0" sz="800" spc="65">
                <a:latin typeface="Microsoft Sans Serif"/>
                <a:cs typeface="Microsoft Sans Serif"/>
              </a:rPr>
              <a:t>PREFEITURA</a:t>
            </a:r>
            <a:r>
              <a:rPr dirty="0" sz="800" spc="195">
                <a:latin typeface="Microsoft Sans Serif"/>
                <a:cs typeface="Microsoft Sans Serif"/>
              </a:rPr>
              <a:t> </a:t>
            </a:r>
            <a:r>
              <a:rPr dirty="0" sz="800" spc="65">
                <a:latin typeface="Microsoft Sans Serif"/>
                <a:cs typeface="Microsoft Sans Serif"/>
              </a:rPr>
              <a:t>MUNICIPAL</a:t>
            </a:r>
            <a:r>
              <a:rPr dirty="0" sz="800" spc="150">
                <a:latin typeface="Microsoft Sans Serif"/>
                <a:cs typeface="Microsoft Sans Serif"/>
              </a:rPr>
              <a:t> </a:t>
            </a:r>
            <a:r>
              <a:rPr dirty="0" sz="800" spc="80">
                <a:latin typeface="Microsoft Sans Serif"/>
                <a:cs typeface="Microsoft Sans Serif"/>
              </a:rPr>
              <a:t>DE</a:t>
            </a:r>
            <a:r>
              <a:rPr dirty="0" sz="800" spc="45">
                <a:latin typeface="Microsoft Sans Serif"/>
                <a:cs typeface="Microsoft Sans Serif"/>
              </a:rPr>
              <a:t> </a:t>
            </a:r>
            <a:r>
              <a:rPr dirty="0" sz="800" spc="50">
                <a:latin typeface="Microsoft Sans Serif"/>
                <a:cs typeface="Microsoft Sans Serif"/>
              </a:rPr>
              <a:t>SEROPEDICA</a:t>
            </a:r>
            <a:endParaRPr sz="800">
              <a:latin typeface="Microsoft Sans Serif"/>
              <a:cs typeface="Microsoft Sans Serif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731234" y="6771053"/>
          <a:ext cx="6099810" cy="919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8465"/>
                <a:gridCol w="2777490"/>
                <a:gridCol w="2126615"/>
                <a:gridCol w="701039"/>
              </a:tblGrid>
              <a:tr h="133985">
                <a:tc>
                  <a:txBody>
                    <a:bodyPr/>
                    <a:lstStyle/>
                    <a:p>
                      <a:pPr marL="31750">
                        <a:lnSpc>
                          <a:spcPts val="785"/>
                        </a:lnSpc>
                      </a:pPr>
                      <a:r>
                        <a:rPr dirty="0" sz="700" spc="-10">
                          <a:latin typeface="Microsoft Sans Serif"/>
                          <a:cs typeface="Microsoft Sans Serif"/>
                        </a:rPr>
                        <a:t>01.07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53695">
                        <a:lnSpc>
                          <a:spcPts val="785"/>
                        </a:lnSpc>
                      </a:pPr>
                      <a:r>
                        <a:rPr dirty="0" sz="700" spc="20">
                          <a:latin typeface="Microsoft Sans Serif"/>
                          <a:cs typeface="Microsoft Sans Serif"/>
                        </a:rPr>
                        <a:t>Secretaria</a:t>
                      </a:r>
                      <a:r>
                        <a:rPr dirty="0" sz="700" spc="1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00" spc="20">
                          <a:solidFill>
                            <a:srgbClr val="030303"/>
                          </a:solidFill>
                          <a:latin typeface="Microsoft Sans Serif"/>
                          <a:cs typeface="Microsoft Sans Serif"/>
                        </a:rPr>
                        <a:t>M</a:t>
                      </a:r>
                      <a:r>
                        <a:rPr dirty="0" sz="700" spc="20">
                          <a:latin typeface="Microsoft Sans Serif"/>
                          <a:cs typeface="Microsoft Sans Serif"/>
                        </a:rPr>
                        <a:t>unic</a:t>
                      </a:r>
                      <a:r>
                        <a:rPr dirty="0" sz="700" spc="-7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00" spc="20">
                          <a:latin typeface="Microsoft Sans Serif"/>
                          <a:cs typeface="Microsoft Sans Serif"/>
                        </a:rPr>
                        <a:t>ipaI</a:t>
                      </a:r>
                      <a:r>
                        <a:rPr dirty="0" sz="700" spc="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00" spc="20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700" spc="100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00" spc="-10">
                          <a:latin typeface="Microsoft Sans Serif"/>
                          <a:cs typeface="Microsoft Sans Serif"/>
                        </a:rPr>
                        <a:t>Fazenda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637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1.1G’J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marL="35306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 spc="-35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750" spc="-35">
                          <a:latin typeface="Microsoft Sans Serif"/>
                          <a:cs typeface="Microsoft Sans Serif"/>
                        </a:rPr>
                        <a:t>noarGcs</a:t>
                      </a:r>
                      <a:r>
                        <a:rPr dirty="0" sz="75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la</a:t>
                      </a:r>
                      <a:r>
                        <a:rPr dirty="0" sz="750" spc="229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Díviòa</a:t>
                      </a:r>
                      <a:r>
                        <a:rPr dirty="0" sz="750" spc="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com</a:t>
                      </a:r>
                      <a:r>
                        <a:rPr dirty="0" sz="750" spc="-5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o</a:t>
                      </a:r>
                      <a:r>
                        <a:rPr dirty="0" sz="750" spc="-35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INSS,</a:t>
                      </a:r>
                      <a:r>
                        <a:rPr dirty="0" sz="75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Pr</a:t>
                      </a:r>
                      <a:r>
                        <a:rPr dirty="0" sz="750" spc="1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’/ïdëncia</a:t>
                      </a:r>
                      <a:r>
                        <a:rPr dirty="0" sz="750" spc="18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750" spc="-5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PASEP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6034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4.6.9.ii.7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349885" algn="l"/>
                        </a:tabLst>
                      </a:pPr>
                      <a:r>
                        <a:rPr dirty="0" sz="750" spc="-25">
                          <a:latin typeface="Microsoft Sans Serif"/>
                          <a:cs typeface="Microsoft Sans Serif"/>
                        </a:rPr>
                        <a:t>.G2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	Princ'sal</a:t>
                      </a:r>
                      <a:r>
                        <a:rPr dirty="0" sz="750" spc="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750" spc="-20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Dï'ida</a:t>
                      </a:r>
                      <a:r>
                        <a:rPr dirty="0" sz="750" spc="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Csn!ratual</a:t>
                      </a:r>
                      <a:r>
                        <a:rPr dirty="0" sz="750" spc="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Resqa\ada</a:t>
                      </a:r>
                      <a:r>
                        <a:rPr dirty="0" sz="750" spc="2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Pre’</a:t>
                      </a:r>
                      <a:r>
                        <a:rPr dirty="0" sz="750" spc="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idêr\cia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55435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20">
                          <a:latin typeface="Microsoft Sans Serif"/>
                          <a:cs typeface="Microsoft Sans Serif"/>
                        </a:rPr>
                        <a:t>Out°os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Recurscs</a:t>
                      </a:r>
                      <a:r>
                        <a:rPr dirty="0" sz="750" spc="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não</a:t>
                      </a:r>
                      <a:r>
                        <a:rPr dirty="0" sz="750" spc="-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'/inculados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200.000C0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349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750" spc="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750" spc="7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750" spc="1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750" spc="110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750" spc="1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latin typeface="Microsoft Sans Serif"/>
                          <a:cs typeface="Microsoft Sans Serif"/>
                        </a:rPr>
                        <a:t>RS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200.000,00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05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750" spc="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750" spc="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750" spc="3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solidFill>
                            <a:srgbClr val="080808"/>
                          </a:solidFill>
                          <a:latin typeface="Microsoft Sans Serif"/>
                          <a:cs typeface="Microsoft Sans Serif"/>
                        </a:rPr>
                        <a:t>RS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200.000,00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5400"/>
                </a:tc>
              </a:tr>
              <a:tr h="1295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37870">
                        <a:lnSpc>
                          <a:spcPts val="805"/>
                        </a:lnSpc>
                        <a:spcBef>
                          <a:spcPts val="114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Valor</a:t>
                      </a:r>
                      <a:r>
                        <a:rPr dirty="0" sz="750" spc="10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750" spc="1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Anulado</a:t>
                      </a:r>
                      <a:r>
                        <a:rPr dirty="0" sz="750" spc="1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latin typeface="Microsoft Sans Serif"/>
                          <a:cs typeface="Microsoft Sans Serif"/>
                        </a:rPr>
                        <a:t>RS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805"/>
                        </a:lnSpc>
                        <a:spcBef>
                          <a:spcPts val="114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200.000,00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4604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3877433" y="6065299"/>
            <a:ext cx="594995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 marR="5080" indent="-1270">
              <a:lnSpc>
                <a:spcPct val="137500"/>
              </a:lnSpc>
              <a:spcBef>
                <a:spcPts val="100"/>
              </a:spcBef>
            </a:pPr>
            <a:r>
              <a:rPr dirty="0" sz="800" spc="-70">
                <a:latin typeface="Microsoft Sans Serif"/>
                <a:cs typeface="Microsoft Sans Serif"/>
              </a:rPr>
              <a:t>R$200.000.0C</a:t>
            </a:r>
            <a:r>
              <a:rPr dirty="0" sz="800" spc="-10">
                <a:latin typeface="Microsoft Sans Serif"/>
                <a:cs typeface="Microsoft Sans Serif"/>
              </a:rPr>
              <a:t> 5200.000.00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952822" y="7750612"/>
            <a:ext cx="374142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70865" algn="l"/>
              </a:tabLst>
            </a:pPr>
            <a:r>
              <a:rPr dirty="0" sz="750" spc="-65">
                <a:solidFill>
                  <a:srgbClr val="0F0F0F"/>
                </a:solidFill>
                <a:latin typeface="Microsoft Sans Serif"/>
                <a:cs typeface="Microsoft Sans Serif"/>
              </a:rPr>
              <a:t>Ar*</a:t>
            </a:r>
            <a:r>
              <a:rPr dirty="0" sz="750" spc="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0F0F0F"/>
                </a:solidFill>
                <a:latin typeface="Microsoft Sans Serif"/>
                <a:cs typeface="Microsoft Sans Serif"/>
              </a:rPr>
              <a:t>3</a:t>
            </a:r>
            <a:r>
              <a:rPr dirty="0" sz="550">
                <a:solidFill>
                  <a:srgbClr val="0F0F0F"/>
                </a:solidFill>
                <a:latin typeface="Microsoft Sans Serif"/>
                <a:cs typeface="Microsoft Sans Serif"/>
              </a:rPr>
              <a:t>G</a:t>
            </a:r>
            <a:r>
              <a:rPr dirty="0" sz="550" spc="6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232323"/>
                </a:solidFill>
                <a:latin typeface="Microsoft Sans Serif"/>
                <a:cs typeface="Microsoft Sans Serif"/>
              </a:rPr>
              <a:t>/°</a:t>
            </a:r>
            <a:r>
              <a:rPr dirty="0" sz="750" spc="160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60">
                <a:solidFill>
                  <a:srgbClr val="212121"/>
                </a:solidFill>
                <a:latin typeface="Microsoft Sans Serif"/>
                <a:cs typeface="Microsoft Sans Serif"/>
              </a:rPr>
              <a:t>-</a:t>
            </a:r>
            <a:r>
              <a:rPr dirty="0" sz="750">
                <a:solidFill>
                  <a:srgbClr val="212121"/>
                </a:solidFill>
                <a:latin typeface="Microsoft Sans Serif"/>
                <a:cs typeface="Microsoft Sans Serif"/>
              </a:rPr>
              <a:t>	</a:t>
            </a:r>
            <a:r>
              <a:rPr dirty="0" sz="750">
                <a:latin typeface="Microsoft Sans Serif"/>
                <a:cs typeface="Microsoft Sans Serif"/>
              </a:rPr>
              <a:t>R</a:t>
            </a:r>
            <a:r>
              <a:rPr dirty="0" sz="500">
                <a:latin typeface="Microsoft Sans Serif"/>
                <a:cs typeface="Microsoft Sans Serif"/>
              </a:rPr>
              <a:t>E</a:t>
            </a:r>
            <a:r>
              <a:rPr dirty="0" sz="450">
                <a:latin typeface="Microsoft Sans Serif"/>
                <a:cs typeface="Microsoft Sans Serif"/>
              </a:rPr>
              <a:t>’</a:t>
            </a:r>
            <a:r>
              <a:rPr dirty="0" sz="450" spc="85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'og</a:t>
            </a:r>
            <a:r>
              <a:rPr dirty="0" sz="450">
                <a:latin typeface="Microsoft Sans Serif"/>
                <a:cs typeface="Microsoft Sans Serif"/>
              </a:rPr>
              <a:t>ó</a:t>
            </a:r>
            <a:r>
              <a:rPr dirty="0" sz="750">
                <a:latin typeface="Microsoft Sans Serif"/>
                <a:cs typeface="Microsoft Sans Serif"/>
              </a:rPr>
              <a:t>d</a:t>
            </a:r>
            <a:r>
              <a:rPr dirty="0" baseline="3703" sz="1125">
                <a:latin typeface="Microsoft Sans Serif"/>
                <a:cs typeface="Microsoft Sans Serif"/>
              </a:rPr>
              <a:t>a</a:t>
            </a:r>
            <a:r>
              <a:rPr dirty="0" sz="750">
                <a:latin typeface="Microsoft Sans Serif"/>
                <a:cs typeface="Microsoft Sans Serif"/>
              </a:rPr>
              <a:t>s</a:t>
            </a:r>
            <a:r>
              <a:rPr dirty="0" sz="750" spc="-25"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070707"/>
                </a:solidFill>
                <a:latin typeface="Microsoft Sans Serif"/>
                <a:cs typeface="Microsoft Sans Serif"/>
              </a:rPr>
              <a:t>as</a:t>
            </a:r>
            <a:r>
              <a:rPr dirty="0" sz="750" spc="25">
                <a:solidFill>
                  <a:srgbClr val="070707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latin typeface="Microsoft Sans Serif"/>
                <a:cs typeface="Microsoft Sans Serif"/>
              </a:rPr>
              <a:t>dîsposições</a:t>
            </a:r>
            <a:r>
              <a:rPr dirty="0" sz="750" spc="105"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1A1A1A"/>
                </a:solidFill>
                <a:latin typeface="Microsoft Sans Serif"/>
                <a:cs typeface="Microsoft Sans Serif"/>
              </a:rPr>
              <a:t>em</a:t>
            </a:r>
            <a:r>
              <a:rPr dirty="0" sz="750" spc="5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latin typeface="Microsoft Sans Serif"/>
                <a:cs typeface="Microsoft Sans Serif"/>
              </a:rPr>
              <a:t>cor:tráric.</a:t>
            </a:r>
            <a:r>
              <a:rPr dirty="0" sz="750" spc="75">
                <a:latin typeface="Microsoft Sans Serif"/>
                <a:cs typeface="Microsoft Sans Serif"/>
              </a:rPr>
              <a:t> </a:t>
            </a:r>
            <a:r>
              <a:rPr dirty="0" sz="750" spc="-20">
                <a:latin typeface="Microsoft Sans Serif"/>
                <a:cs typeface="Microsoft Sans Serif"/>
              </a:rPr>
              <a:t>Publ.qu°-</a:t>
            </a:r>
            <a:r>
              <a:rPr dirty="0" sz="750">
                <a:latin typeface="Microsoft Sans Serif"/>
                <a:cs typeface="Microsoft Sans Serif"/>
              </a:rPr>
              <a:t>se.</a:t>
            </a:r>
            <a:r>
              <a:rPr dirty="0" sz="750" spc="110">
                <a:latin typeface="Microsoft Sans Serif"/>
                <a:cs typeface="Microsoft Sans Serif"/>
              </a:rPr>
              <a:t> </a:t>
            </a:r>
            <a:r>
              <a:rPr dirty="0" sz="750" spc="-25">
                <a:latin typeface="Microsoft Sans Serif"/>
                <a:cs typeface="Microsoft Sans Serif"/>
              </a:rPr>
              <a:t>afixe-</a:t>
            </a:r>
            <a:r>
              <a:rPr dirty="0" sz="750">
                <a:latin typeface="Microsoft Sans Serif"/>
                <a:cs typeface="Microsoft Sans Serif"/>
              </a:rPr>
              <a:t>se</a:t>
            </a:r>
            <a:r>
              <a:rPr dirty="0" sz="750" spc="85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e</a:t>
            </a:r>
            <a:r>
              <a:rPr dirty="0" sz="750" spc="20">
                <a:latin typeface="Microsoft Sans Serif"/>
                <a:cs typeface="Microsoft Sans Serif"/>
              </a:rPr>
              <a:t> </a:t>
            </a:r>
            <a:r>
              <a:rPr dirty="0" sz="750" spc="-35">
                <a:latin typeface="Microsoft Sans Serif"/>
                <a:cs typeface="Microsoft Sans Serif"/>
              </a:rPr>
              <a:t>cumpra-</a:t>
            </a:r>
            <a:r>
              <a:rPr dirty="0" sz="750" spc="-20">
                <a:latin typeface="Microsoft Sans Serif"/>
                <a:cs typeface="Microsoft Sans Serif"/>
              </a:rPr>
              <a:t>s°..</a:t>
            </a:r>
            <a:endParaRPr sz="750">
              <a:latin typeface="Microsoft Sans Serif"/>
              <a:cs typeface="Microsoft Sans Serif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775281" y="8451198"/>
            <a:ext cx="18110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0">
                <a:latin typeface="Microsoft Sans Serif"/>
                <a:cs typeface="Microsoft Sans Serif"/>
              </a:rPr>
              <a:t>Gabinete</a:t>
            </a:r>
            <a:r>
              <a:rPr dirty="0" sz="800" spc="5">
                <a:latin typeface="Microsoft Sans Serif"/>
                <a:cs typeface="Microsoft Sans Serif"/>
              </a:rPr>
              <a:t> </a:t>
            </a:r>
            <a:r>
              <a:rPr dirty="0" sz="800" spc="-60">
                <a:latin typeface="Microsoft Sans Serif"/>
                <a:cs typeface="Microsoft Sans Serif"/>
              </a:rPr>
              <a:t>do</a:t>
            </a:r>
            <a:r>
              <a:rPr dirty="0" sz="800" spc="5">
                <a:latin typeface="Microsoft Sans Serif"/>
                <a:cs typeface="Microsoft Sans Serif"/>
              </a:rPr>
              <a:t> </a:t>
            </a:r>
            <a:r>
              <a:rPr dirty="0" sz="800" spc="-30">
                <a:latin typeface="Microsoft Sans Serif"/>
                <a:cs typeface="Microsoft Sans Serif"/>
              </a:rPr>
              <a:t>Pre'eito.</a:t>
            </a:r>
            <a:r>
              <a:rPr dirty="0" sz="800" spc="4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22</a:t>
            </a:r>
            <a:r>
              <a:rPr dirty="0" sz="800" spc="31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de</a:t>
            </a:r>
            <a:r>
              <a:rPr dirty="0" sz="800" spc="140">
                <a:latin typeface="Microsoft Sans Serif"/>
                <a:cs typeface="Microsoft Sans Serif"/>
              </a:rPr>
              <a:t> </a:t>
            </a:r>
            <a:r>
              <a:rPr dirty="0" sz="800" spc="-50">
                <a:latin typeface="Microsoft Sans Serif"/>
                <a:cs typeface="Microsoft Sans Serif"/>
              </a:rPr>
              <a:t>agos*o.</a:t>
            </a:r>
            <a:r>
              <a:rPr dirty="0" sz="800" spc="20"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0C0C0C"/>
                </a:solidFill>
                <a:latin typeface="Microsoft Sans Serif"/>
                <a:cs typeface="Microsoft Sans Serif"/>
              </a:rPr>
              <a:t>ž024</a:t>
            </a:r>
            <a:endParaRPr sz="8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2025-07-23T19:42:52Z</dcterms:created>
  <dcterms:modified xsi:type="dcterms:W3CDTF">2025-07-23T19:42:52Z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2024-08-22T00:00:00Z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