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image" Target="../media/image11.jpg"/><Relationship Id="rId8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1379" y="1371206"/>
            <a:ext cx="6154991" cy="274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9244" y="542387"/>
            <a:ext cx="685241" cy="676461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813153" y="9427805"/>
            <a:ext cx="6152515" cy="113030"/>
            <a:chOff x="813153" y="9427805"/>
            <a:chExt cx="6152515" cy="113030"/>
          </a:xfrm>
        </p:grpSpPr>
        <p:sp>
          <p:nvSpPr>
            <p:cNvPr id="5" name="object 5" descr=""/>
            <p:cNvSpPr/>
            <p:nvPr/>
          </p:nvSpPr>
          <p:spPr>
            <a:xfrm>
              <a:off x="813153" y="9432375"/>
              <a:ext cx="6152515" cy="0"/>
            </a:xfrm>
            <a:custGeom>
              <a:avLst/>
              <a:gdLst/>
              <a:ahLst/>
              <a:cxnLst/>
              <a:rect l="l" t="t" r="r" b="b"/>
              <a:pathLst>
                <a:path w="6152515" h="0">
                  <a:moveTo>
                    <a:pt x="0" y="0"/>
                  </a:moveTo>
                  <a:lnTo>
                    <a:pt x="6151948" y="0"/>
                  </a:lnTo>
                </a:path>
              </a:pathLst>
            </a:custGeom>
            <a:ln w="9141">
              <a:solidFill>
                <a:srgbClr val="3B3F3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99134" y="9479606"/>
              <a:ext cx="423326" cy="60942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3387" y="3495052"/>
            <a:ext cx="2719647" cy="9750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68474" y="7264346"/>
            <a:ext cx="2338957" cy="23767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643225" y="438781"/>
            <a:ext cx="2938780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0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40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A0A0A"/>
                </a:solidFill>
                <a:latin typeface="Lucida Sans Unicode"/>
                <a:cs typeface="Lucida Sans Unicode"/>
              </a:rPr>
              <a:t>OE</a:t>
            </a:r>
            <a:r>
              <a:rPr dirty="0" sz="11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5875" marR="1852295">
              <a:lnSpc>
                <a:spcPct val="114999"/>
              </a:lnSpc>
              <a:spcBef>
                <a:spcPts val="440"/>
              </a:spcBef>
            </a:pPr>
            <a:r>
              <a:rPr dirty="0" sz="800" spc="-40">
                <a:latin typeface="Lucida Sans Unicode"/>
                <a:cs typeface="Lucida Sans Unicode"/>
              </a:rPr>
              <a:t>Rua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Maria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45">
                <a:latin typeface="Lucida Sans Unicode"/>
                <a:cs typeface="Lucida Sans Unicode"/>
              </a:rPr>
              <a:t>Fazenda</a:t>
            </a:r>
            <a:r>
              <a:rPr dirty="0" sz="800" spc="-10">
                <a:latin typeface="Lucida Sans Unicode"/>
                <a:cs typeface="Lucida Sans Unicode"/>
              </a:rPr>
              <a:t> 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42985" y="1209196"/>
            <a:ext cx="397764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latin typeface="Lucida Sans Unicode"/>
                <a:cs typeface="Lucida Sans Unicode"/>
              </a:rPr>
              <a:t>Re</a:t>
            </a:r>
            <a:r>
              <a:rPr dirty="0" sz="600" spc="-1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publie</a:t>
            </a:r>
            <a:r>
              <a:rPr dirty="0" sz="600">
                <a:solidFill>
                  <a:srgbClr val="0A0A0A"/>
                </a:solidFill>
                <a:latin typeface="Lucida Sans Unicode"/>
                <a:cs typeface="Lucida Sans Unicode"/>
              </a:rPr>
              <a:t>ado</a:t>
            </a:r>
            <a:r>
              <a:rPr dirty="0" sz="60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por</a:t>
            </a:r>
            <a:r>
              <a:rPr dirty="0" sz="600" spc="6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haver</a:t>
            </a:r>
            <a:r>
              <a:rPr dirty="0" sz="600" spc="-3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incorre</a:t>
            </a:r>
            <a:r>
              <a:rPr dirty="0" sz="600">
                <a:solidFill>
                  <a:srgbClr val="0C0C0C"/>
                </a:solidFill>
                <a:latin typeface="Lucida Sans Unicode"/>
                <a:cs typeface="Lucida Sans Unicode"/>
              </a:rPr>
              <a:t>ç</a:t>
            </a:r>
            <a:r>
              <a:rPr dirty="0" sz="600">
                <a:latin typeface="Lucida Sans Unicode"/>
                <a:cs typeface="Lucida Sans Unicode"/>
              </a:rPr>
              <a:t>ã</a:t>
            </a:r>
            <a:r>
              <a:rPr dirty="0" sz="600" spc="-12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o</a:t>
            </a:r>
            <a:r>
              <a:rPr dirty="0" sz="600" spc="1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Edițão</a:t>
            </a:r>
            <a:r>
              <a:rPr dirty="0" sz="600" spc="7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Extra</a:t>
            </a:r>
            <a:r>
              <a:rPr dirty="0" sz="600" spc="55"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600" spc="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0">
                <a:latin typeface="Lucida Sans Unicode"/>
                <a:cs typeface="Lucida Sans Unicode"/>
              </a:rPr>
              <a:t>1811</a:t>
            </a:r>
            <a:r>
              <a:rPr dirty="0" sz="600" spc="-15">
                <a:latin typeface="Lucida Sans Unicode"/>
                <a:cs typeface="Lucida Sans Unicode"/>
              </a:rPr>
              <a:t> </a:t>
            </a:r>
            <a:r>
              <a:rPr dirty="0" sz="600" spc="-140">
                <a:latin typeface="Lucida Sans Unicode"/>
                <a:cs typeface="Lucida Sans Unicode"/>
              </a:rPr>
              <a:t>-</a:t>
            </a:r>
            <a:r>
              <a:rPr dirty="0" sz="600" spc="4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Ano</a:t>
            </a:r>
            <a:r>
              <a:rPr dirty="0" sz="600" spc="4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VII</a:t>
            </a:r>
            <a:r>
              <a:rPr dirty="0" sz="600" spc="85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-</a:t>
            </a:r>
            <a:r>
              <a:rPr dirty="0" sz="600" spc="225">
                <a:latin typeface="Lucida Sans Unicode"/>
                <a:cs typeface="Lucida Sans Unicode"/>
              </a:rPr>
              <a:t> </a:t>
            </a:r>
            <a:r>
              <a:rPr dirty="0" sz="600" spc="-60">
                <a:solidFill>
                  <a:srgbClr val="181818"/>
                </a:solidFill>
                <a:latin typeface="Lucida Sans Unicode"/>
                <a:cs typeface="Lucida Sans Unicode"/>
              </a:rPr>
              <a:t>5</a:t>
            </a:r>
            <a:r>
              <a:rPr dirty="0" sz="600" spc="2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5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agosto</a:t>
            </a:r>
            <a:r>
              <a:rPr dirty="0" sz="600" spc="5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de</a:t>
            </a:r>
            <a:r>
              <a:rPr dirty="0" sz="600" spc="-10">
                <a:latin typeface="Lucida Sans Unicode"/>
                <a:cs typeface="Lucida Sans Unicode"/>
              </a:rPr>
              <a:t> 2024</a:t>
            </a:r>
            <a:r>
              <a:rPr dirty="0" sz="600" spc="2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(Quinta-</a:t>
            </a:r>
            <a:r>
              <a:rPr dirty="0" sz="600" spc="-10">
                <a:latin typeface="Lucida Sans Unicode"/>
                <a:cs typeface="Lucida Sans Unicode"/>
              </a:rPr>
              <a:t>Feira)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69384" y="1592118"/>
            <a:ext cx="269557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933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Decreto</a:t>
            </a:r>
            <a:r>
              <a:rPr dirty="0" sz="800" spc="29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11111"/>
                </a:solidFill>
                <a:latin typeface="Lucida Sans Unicode"/>
                <a:cs typeface="Lucida Sans Unicode"/>
              </a:rPr>
              <a:t>2718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565656"/>
                </a:solidFill>
                <a:latin typeface="Lucida Sans Unicode"/>
                <a:cs typeface="Lucida Sans Unicode"/>
              </a:rPr>
              <a:t>“</a:t>
            </a:r>
            <a:r>
              <a:rPr dirty="0" sz="800" spc="-1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4</a:t>
            </a:r>
            <a:r>
              <a:rPr dirty="0" sz="800" spc="2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0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agcs*c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2?2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5080" indent="4445">
              <a:lnSpc>
                <a:spcPts val="860"/>
              </a:lnSpc>
            </a:pP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crëdito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nc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valor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25">
                <a:latin typeface="Lucida Sans Unicode"/>
                <a:cs typeface="Lucida Sans Unicode"/>
              </a:rPr>
              <a:t>etas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RFI.035.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0*.C0.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55">
                <a:latin typeface="Lucida Sans Unicode"/>
                <a:cs typeface="Lucida Sans Unicode"/>
              </a:rPr>
              <a:t>'ins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espec.fica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outras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Çrovldènü:.as.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8849" y="2704319"/>
            <a:ext cx="5981700" cy="626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8825">
              <a:lnSpc>
                <a:spcPct val="135000"/>
              </a:lnSpc>
              <a:spcBef>
                <a:spcPts val="100"/>
              </a:spcBef>
            </a:pP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PREFEI</a:t>
            </a:r>
            <a:r>
              <a:rPr dirty="0" sz="800" spc="-1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313131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k4UlJlCl?AL.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uso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Će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suns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atriõuicões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legais,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constî!ucîo*eis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80808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80">
                <a:solidFill>
                  <a:srgbClr val="333333"/>
                </a:solidFill>
                <a:latin typeface="Lucida Sans Unicode"/>
                <a:cs typeface="Lucida Sans Unicode"/>
              </a:rPr>
              <a:t>cor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050505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Ire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corfere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at.</a:t>
            </a: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8°</a:t>
            </a:r>
            <a:r>
              <a:rPr dirty="0" sz="800" spc="229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UI</a:t>
            </a:r>
            <a:r>
              <a:rPr dirty="0" sz="800" spc="3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63636"/>
                </a:solidFill>
                <a:latin typeface="Lucida Sans Unicode"/>
                <a:cs typeface="Lucida Sans Unicode"/>
              </a:rPr>
              <a:t>N*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623/2023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datada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21'12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2023.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55">
                <a:latin typeface="Lucida Sans Unicode"/>
                <a:cs typeface="Lucida Sans Unicode"/>
              </a:rPr>
              <a:t>,subs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cada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em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2'.'12'2023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dirty="0" u="sng" sz="800" spc="-60">
                <a:solidFill>
                  <a:srgbClr val="1A1A1A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35">
                <a:solidFill>
                  <a:srgbClr val="282828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60">
                <a:solidFill>
                  <a:srgbClr val="3D3D3D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5">
                <a:solidFill>
                  <a:srgbClr val="3D3D3D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10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SETA’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09258" y="4292672"/>
            <a:ext cx="250380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4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MUNICIPAL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6028" y="4599631"/>
            <a:ext cx="563880" cy="51625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Lucida Sans Unicode"/>
                <a:cs typeface="Lucida Sans Unicode"/>
              </a:rPr>
              <a:t>01.04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2.7^ò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60"/>
              </a:spcBef>
            </a:pPr>
            <a:r>
              <a:rPr dirty="0" sz="800" spc="-85">
                <a:latin typeface="Lucida Sans Unicode"/>
                <a:cs typeface="Lucida Sans Unicode"/>
              </a:rPr>
              <a:t>3.3.9.C.92.00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66514" y="4599631"/>
            <a:ext cx="2019935" cy="51625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5">
                <a:latin typeface="Lucida Sans Unicode"/>
                <a:cs typeface="Lucida Sans Unicode"/>
              </a:rPr>
              <a:t>Secretária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Municipal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Governo</a:t>
            </a:r>
            <a:endParaRPr sz="800">
              <a:latin typeface="Lucida Sans Unicode"/>
              <a:cs typeface="Lucida Sans Unicode"/>
            </a:endParaRPr>
          </a:p>
          <a:p>
            <a:pPr marL="13970" marR="5080">
              <a:lnSpc>
                <a:spcPct val="127499"/>
              </a:lnSpc>
              <a:spcBef>
                <a:spcPts val="95"/>
              </a:spcBef>
            </a:pPr>
            <a:r>
              <a:rPr dirty="0" sz="800" spc="-85">
                <a:latin typeface="Lucida Sans Unicode"/>
                <a:cs typeface="Lucida Sans Unicode"/>
              </a:rPr>
              <a:t>I.1anu'encao</a:t>
            </a:r>
            <a:r>
              <a:rPr dirty="0" sz="800" spc="1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°.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Gps°ac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o.nałizacâo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Uniòacïes</a:t>
            </a:r>
            <a:r>
              <a:rPr dirty="0" sz="800">
                <a:latin typeface="Lucida Sans Unicode"/>
                <a:cs typeface="Lucida Sans Unicode"/>
              </a:rPr>
              <a:t> DESPESAS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EXERC:'CIOS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</a:t>
            </a:r>
            <a:r>
              <a:rPr dirty="0" sz="800" spc="3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TERIORES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89221" y="4931768"/>
            <a:ext cx="184023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120">
              <a:lnSpc>
                <a:spcPct val="130000"/>
              </a:lnSpc>
              <a:spcBef>
                <a:spcPts val="100"/>
              </a:spcBef>
            </a:pP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Out‹os</a:t>
            </a:r>
            <a:r>
              <a:rPr dirty="0" sz="80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Rccursos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náo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Vinculados</a:t>
            </a:r>
            <a:r>
              <a:rPr dirty="0" sz="800" spc="-45">
                <a:latin typeface="Lucida Sans Unicode"/>
                <a:cs typeface="Lucida Sans Unicode"/>
              </a:rPr>
              <a:t> Total</a:t>
            </a:r>
            <a:r>
              <a:rPr dirty="0" sz="800" spc="-55">
                <a:latin typeface="Lucida Sans Unicode"/>
                <a:cs typeface="Lucida Sans Unicode"/>
              </a:rPr>
              <a:t> do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Projeto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!</a:t>
            </a:r>
            <a:r>
              <a:rPr dirty="0" sz="80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Atividade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55">
                <a:latin typeface="Lucida Sans Unicode"/>
                <a:cs typeface="Lucida Sans Unicode"/>
              </a:rPr>
              <a:t>Total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40">
                <a:latin typeface="Lucida Sans Unicode"/>
                <a:cs typeface="Lucida Sans Unicode"/>
              </a:rPr>
              <a:t> Unidade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912006" y="5459438"/>
          <a:ext cx="6103620" cy="2525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2311400"/>
                <a:gridCol w="605789"/>
                <a:gridCol w="1691004"/>
                <a:gridCol w="741045"/>
              </a:tblGrid>
              <a:tr h="313690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ž.6E3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5885">
                        <a:lnSpc>
                          <a:spcPts val="910"/>
                        </a:lnSpc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Secretarìa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Trabałho,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Emprego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Renda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I.4anu!ensäo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Ouerac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o'›alizacão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Unîòaaes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Adm'nistrativas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873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EQUlPAłVł.ENTOS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229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îViATERłAL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PERVADE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985010" algn="l"/>
                        </a:tabLst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Uniào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TO.0t'0,û0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9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129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01.12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Controladoria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Municîpio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813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2.8ź9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.4.9.G.32.U0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ł\¢aüu'encác</a:t>
                      </a:r>
                      <a:r>
                        <a:rPr dirty="0" sz="80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Ooerac:o</a:t>
                      </a:r>
                      <a:r>
                        <a:rPr dirty="0" sz="800" spc="25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a.izacáo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Un'öades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Adm'nistrati‘zas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3080385" algn="l"/>
                        </a:tabLst>
                      </a:pP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QUIPAî4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EÜTGS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íJATERlAL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PERî</a:t>
                      </a:r>
                      <a:r>
                        <a:rPr dirty="0" sz="800" spc="2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AREFTE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04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Out°os</a:t>
                      </a:r>
                      <a:r>
                        <a:rPr dirty="0" baseline="3472" sz="120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9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3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baseline="3472" sz="1200" spc="-15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‘/incuIados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238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20.200.†0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572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308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3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39700">
                <a:tc>
                  <a:txBody>
                    <a:bodyPr/>
                    <a:lstStyle/>
                    <a:p>
                      <a:pPr marL="49530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3">
                  <a:txBody>
                    <a:bodyPr/>
                    <a:lstStyle/>
                    <a:p>
                      <a:pPr marL="111125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ecretaria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33655">
                        <a:lnSpc>
                          <a:spcPct val="100000"/>
                        </a:lnSpc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Roy</a:t>
                      </a:r>
                      <a:r>
                        <a:rPr dirty="0" sz="80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altîes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934.533,†0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39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87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!</a:t>
                      </a:r>
                      <a:r>
                        <a:rPr dirty="0" sz="800" spc="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934.633,00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934.633,00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9610">
                        <a:lnSpc>
                          <a:spcPts val="955"/>
                        </a:lnSpc>
                        <a:spcBef>
                          <a:spcPts val="3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1.035.103,00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468870" y="4931769"/>
            <a:ext cx="434975" cy="50736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145">
                <a:latin typeface="Lucida Sans Unicode"/>
                <a:cs typeface="Lucida Sans Unicode"/>
              </a:rPr>
              <a:t>2G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270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†O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90">
                <a:latin typeface="Lucida Sans Unicode"/>
                <a:cs typeface="Lucida Sans Unicode"/>
              </a:rPr>
              <a:t>20.270,00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90">
                <a:latin typeface="Lucida Sans Unicode"/>
                <a:cs typeface="Lucida Sans Unicode"/>
              </a:rPr>
              <a:t>20.270,00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65575" y="8033741"/>
            <a:ext cx="552132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solidFill>
                  <a:srgbClr val="0A0A0A"/>
                </a:solidFill>
                <a:latin typeface="Lucida Sans Unicode"/>
                <a:cs typeface="Lucida Sans Unicode"/>
              </a:rPr>
              <a:t>AÚigo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ż°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aespes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81818"/>
                </a:solidFill>
                <a:latin typeface="Lucida Sans Unicode"/>
                <a:cs typeface="Lucida Sans Unicode"/>
              </a:rPr>
              <a:t>orrentes</a:t>
            </a:r>
            <a:r>
              <a:rPr dirty="0" sz="80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abertura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do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presence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créòito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suolementar.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serãc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Lucida Sans Unicode"/>
                <a:cs typeface="Lucida Sans Unicode"/>
              </a:rPr>
              <a:t>robertas</a:t>
            </a:r>
            <a:r>
              <a:rPr dirty="0" sz="800" spc="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re¢u°sos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A1A1A"/>
                </a:solidFill>
                <a:latin typeface="Lucida Sans Unicode"/>
                <a:cs typeface="Lucida Sans Unicode"/>
              </a:rPr>
              <a:t>qu-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!rata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Anigc</a:t>
            </a:r>
            <a:endParaRPr sz="800">
              <a:latin typeface="Lucida Sans Unicode"/>
              <a:cs typeface="Lucida Sans Unicode"/>
            </a:endParaRPr>
          </a:p>
          <a:p>
            <a:pPr marL="438784">
              <a:lnSpc>
                <a:spcPct val="100000"/>
              </a:lnSpc>
              <a:spcBef>
                <a:spcPts val="45"/>
              </a:spcBef>
            </a:pPr>
            <a:r>
              <a:rPr dirty="0" sz="800" spc="-80">
                <a:solidFill>
                  <a:srgbClr val="3D3D3D"/>
                </a:solidFill>
                <a:latin typeface="Lucida Sans Unicode"/>
                <a:cs typeface="Lucida Sans Unicode"/>
              </a:rPr>
              <a:t>¢3</a:t>
            </a:r>
            <a:r>
              <a:rPr dirty="0" sz="800" spc="-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șa </a:t>
            </a:r>
            <a:r>
              <a:rPr dirty="0" sz="800" spc="-95">
                <a:solidFill>
                  <a:srgbClr val="0C0C0C"/>
                </a:solidFill>
                <a:latin typeface="Lucida Sans Unicode"/>
                <a:cs typeface="Lucida Sans Unicode"/>
              </a:rPr>
              <a:t>ńgrafo</a:t>
            </a:r>
            <a:r>
              <a:rPr dirty="0" sz="80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1'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262626"/>
                </a:solidFill>
                <a:latin typeface="Lucida Sans Unicode"/>
                <a:cs typeface="Lucida Sans Unicode"/>
              </a:rPr>
              <a:t>dó</a:t>
            </a:r>
            <a:r>
              <a:rPr dirty="0" sz="80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 i="1">
                <a:latin typeface="Arial"/>
                <a:cs typeface="Arial"/>
              </a:rPr>
              <a:t>Feãera!</a:t>
            </a:r>
            <a:r>
              <a:rPr dirty="0" sz="800" spc="85" i="1">
                <a:latin typeface="Arial"/>
                <a:cs typeface="Arial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N’</a:t>
            </a:r>
            <a:r>
              <a:rPr dirty="0" sz="800" spc="-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4.320,‘64.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łlL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82333" y="8368925"/>
            <a:ext cx="152209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In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iso</a:t>
            </a:r>
            <a:r>
              <a:rPr dirty="0" sz="800" spc="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latin typeface="Lucida Sans Unicode"/>
                <a:cs typeface="Lucida Sans Unicode"/>
              </a:rPr>
              <a:t>-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4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Lucida Sans Unicode"/>
                <a:cs typeface="Lucida Sans Unicode"/>
              </a:rPr>
              <a:t>xcesso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Arrecadação:</a:t>
            </a:r>
            <a:endParaRPr sz="800">
              <a:latin typeface="Lucida Sans Unicode"/>
              <a:cs typeface="Lucida Sans Unicode"/>
            </a:endParaRPr>
          </a:p>
          <a:p>
            <a:pPr marL="312420">
              <a:lnSpc>
                <a:spcPct val="100000"/>
              </a:lnSpc>
              <a:spcBef>
                <a:spcPts val="359"/>
              </a:spcBef>
            </a:pPr>
            <a:r>
              <a:rPr dirty="0" sz="800" spc="-45">
                <a:latin typeface="Lucida Sans Unicode"/>
                <a:cs typeface="Lucida Sans Unicode"/>
              </a:rPr>
              <a:t>!lł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A!aulașüo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Do!açõo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42759" y="8688873"/>
            <a:ext cx="249555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40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Dotacöes</a:t>
            </a:r>
            <a:r>
              <a:rPr dirty="0" u="sng" sz="800" spc="5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35"/>
              </a:spcBef>
            </a:pPr>
            <a:r>
              <a:rPr dirty="0" sz="800" spc="50" b="1">
                <a:solidFill>
                  <a:srgbClr val="181818"/>
                </a:solidFill>
                <a:latin typeface="Arial"/>
                <a:cs typeface="Arial"/>
              </a:rPr>
              <a:t>PREFE</a:t>
            </a:r>
            <a:r>
              <a:rPr dirty="0" sz="800" spc="-13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latin typeface="Arial"/>
                <a:cs typeface="Arial"/>
              </a:rPr>
              <a:t>ITURA</a:t>
            </a:r>
            <a:r>
              <a:rPr dirty="0" sz="800" spc="114" b="1"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5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105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SEROPEDICA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50392" y="8993585"/>
            <a:ext cx="26479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800" spc="-70">
                <a:latin typeface="Lucida Sans Unicode"/>
                <a:cs typeface="Lucida Sans Unicode"/>
              </a:rPr>
              <a:t>01.04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2.798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692459" y="8993585"/>
            <a:ext cx="201295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45">
              <a:lnSpc>
                <a:spcPct val="1325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Secretária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Municipal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Governo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LJanutencáo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OperaC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oПa'izacôo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Un!oaces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80144" y="8371972"/>
            <a:ext cx="69850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5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RSI.03õ.103,0G</a:t>
            </a:r>
            <a:r>
              <a:rPr dirty="0" sz="800" spc="-35">
                <a:latin typeface="Lucida Sans Unicode"/>
                <a:cs typeface="Lucida Sans Unicode"/>
              </a:rPr>
              <a:t> ț1.035.1C3.00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6654" y="606377"/>
            <a:ext cx="660877" cy="6033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0562" y="9432375"/>
            <a:ext cx="6155055" cy="0"/>
          </a:xfrm>
          <a:custGeom>
            <a:avLst/>
            <a:gdLst/>
            <a:ahLst/>
            <a:cxnLst/>
            <a:rect l="l" t="t" r="r" b="b"/>
            <a:pathLst>
              <a:path w="6155055" h="0">
                <a:moveTo>
                  <a:pt x="0" y="0"/>
                </a:moveTo>
                <a:lnTo>
                  <a:pt x="6154993" y="0"/>
                </a:lnTo>
              </a:path>
            </a:pathLst>
          </a:custGeom>
          <a:ln w="9141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018108" y="7917954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79652" y="1381870"/>
            <a:ext cx="6152515" cy="0"/>
          </a:xfrm>
          <a:custGeom>
            <a:avLst/>
            <a:gdLst/>
            <a:ahLst/>
            <a:cxnLst/>
            <a:rect l="l" t="t" r="r" b="b"/>
            <a:pathLst>
              <a:path w="6152515" h="0">
                <a:moveTo>
                  <a:pt x="0" y="0"/>
                </a:moveTo>
                <a:lnTo>
                  <a:pt x="615194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4565" y="5902281"/>
            <a:ext cx="225368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5429" y="4774845"/>
            <a:ext cx="222322" cy="7008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7611" y="6054637"/>
            <a:ext cx="532965" cy="8531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02445" y="3470674"/>
            <a:ext cx="1833401" cy="24377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05490" y="4259880"/>
            <a:ext cx="2649601" cy="9446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17" y="7419750"/>
            <a:ext cx="3940900" cy="210556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626621" y="484742"/>
            <a:ext cx="2926080" cy="522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>
                <a:solidFill>
                  <a:srgbClr val="050505"/>
                </a:solidFill>
                <a:latin typeface="Times New Roman"/>
                <a:cs typeface="Times New Roman"/>
              </a:rPr>
              <a:t>PREFEITURA</a:t>
            </a:r>
            <a:r>
              <a:rPr dirty="0" sz="1050" spc="31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MUNICIPAL</a:t>
            </a:r>
            <a:r>
              <a:rPr dirty="0" sz="1050" spc="335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DE</a:t>
            </a:r>
            <a:r>
              <a:rPr dirty="0" sz="1050" spc="210">
                <a:latin typeface="Times New Roman"/>
                <a:cs typeface="Times New Roman"/>
              </a:rPr>
              <a:t> </a:t>
            </a:r>
            <a:r>
              <a:rPr dirty="0" sz="1050" spc="45">
                <a:latin typeface="Times New Roman"/>
                <a:cs typeface="Times New Roman"/>
              </a:rPr>
              <a:t>SEROPEDICA</a:t>
            </a:r>
            <a:endParaRPr sz="1050">
              <a:latin typeface="Times New Roman"/>
              <a:cs typeface="Times New Roman"/>
            </a:endParaRPr>
          </a:p>
          <a:p>
            <a:pPr marL="13335" marR="1850389" indent="-635">
              <a:lnSpc>
                <a:spcPct val="122600"/>
              </a:lnSpc>
              <a:spcBef>
                <a:spcPts val="440"/>
              </a:spcBef>
            </a:pPr>
            <a:r>
              <a:rPr dirty="0" sz="750" spc="20">
                <a:latin typeface="Times New Roman"/>
                <a:cs typeface="Times New Roman"/>
              </a:rPr>
              <a:t>Rua</a:t>
            </a:r>
            <a:r>
              <a:rPr dirty="0" sz="750" spc="120">
                <a:latin typeface="Times New Roman"/>
                <a:cs typeface="Times New Roman"/>
              </a:rPr>
              <a:t> </a:t>
            </a:r>
            <a:r>
              <a:rPr dirty="0" sz="750" spc="20">
                <a:latin typeface="Times New Roman"/>
                <a:cs typeface="Times New Roman"/>
              </a:rPr>
              <a:t>Maria</a:t>
            </a:r>
            <a:r>
              <a:rPr dirty="0" sz="750" spc="190">
                <a:latin typeface="Times New Roman"/>
                <a:cs typeface="Times New Roman"/>
              </a:rPr>
              <a:t> </a:t>
            </a:r>
            <a:r>
              <a:rPr dirty="0" sz="750" spc="20">
                <a:latin typeface="Times New Roman"/>
                <a:cs typeface="Times New Roman"/>
              </a:rPr>
              <a:t>Lourenço,</a:t>
            </a:r>
            <a:r>
              <a:rPr dirty="0" sz="750" spc="9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18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Fazenda</a:t>
            </a:r>
            <a:r>
              <a:rPr dirty="0" sz="750" spc="409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Caxias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24517" y="2076246"/>
            <a:ext cx="2497455" cy="3765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u="sng" sz="750" spc="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Ootações</a:t>
            </a:r>
            <a:r>
              <a:rPr dirty="0" u="sng" sz="750" spc="3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Anuladas</a:t>
            </a:r>
            <a:r>
              <a:rPr dirty="0" u="sng" sz="750" spc="5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endParaRPr sz="750">
              <a:latin typeface="Times New Roman"/>
              <a:cs typeface="Times New Roman"/>
            </a:endParaRPr>
          </a:p>
          <a:p>
            <a:pPr marL="61594">
              <a:lnSpc>
                <a:spcPct val="100000"/>
              </a:lnSpc>
              <a:spcBef>
                <a:spcPts val="465"/>
              </a:spcBef>
            </a:pPr>
            <a:r>
              <a:rPr dirty="0" sz="800" b="1">
                <a:latin typeface="Times New Roman"/>
                <a:cs typeface="Times New Roman"/>
              </a:rPr>
              <a:t>PREFEITURA</a:t>
            </a:r>
            <a:r>
              <a:rPr dirty="0" sz="800" spc="455" b="1">
                <a:latin typeface="Times New Roman"/>
                <a:cs typeface="Times New Roman"/>
              </a:rPr>
              <a:t> </a:t>
            </a:r>
            <a:r>
              <a:rPr dirty="0" sz="800" b="1">
                <a:latin typeface="Times New Roman"/>
                <a:cs typeface="Times New Roman"/>
              </a:rPr>
              <a:t>NtUNICIPAL</a:t>
            </a:r>
            <a:r>
              <a:rPr dirty="0" sz="800" spc="470" b="1"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800" spc="26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55" b="1">
                <a:latin typeface="Times New Roman"/>
                <a:cs typeface="Times New Roman"/>
              </a:rPr>
              <a:t>SEROPEDICA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37644" y="2395288"/>
            <a:ext cx="568960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Times New Roman"/>
                <a:cs typeface="Times New Roman"/>
              </a:rPr>
              <a:t>01.04</a:t>
            </a:r>
            <a:endParaRPr sz="7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Times New Roman"/>
                <a:cs typeface="Times New Roman"/>
              </a:rPr>
              <a:t>?.7^8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>
                <a:solidFill>
                  <a:srgbClr val="0E0E0E"/>
                </a:solidFill>
                <a:latin typeface="Times New Roman"/>
                <a:cs typeface="Times New Roman"/>
              </a:rPr>
              <a:t>S.1.9.G.</a:t>
            </a:r>
            <a:r>
              <a:rPr dirty="0" sz="750" spc="2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Times New Roman"/>
                <a:cs typeface="Times New Roman"/>
              </a:rPr>
              <a:t>3.G4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77705" y="2395288"/>
            <a:ext cx="2239645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10">
                <a:latin typeface="Times New Roman"/>
                <a:cs typeface="Times New Roman"/>
              </a:rPr>
              <a:t>Secretária</a:t>
            </a:r>
            <a:r>
              <a:rPr dirty="0" sz="750" spc="26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Municipal</a:t>
            </a:r>
            <a:r>
              <a:rPr dirty="0" sz="750" spc="24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de</a:t>
            </a:r>
            <a:r>
              <a:rPr dirty="0" sz="750" spc="2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Governo</a:t>
            </a:r>
            <a:endParaRPr sz="750">
              <a:latin typeface="Times New Roman"/>
              <a:cs typeface="Times New Roman"/>
            </a:endParaRPr>
          </a:p>
          <a:p>
            <a:pPr marL="17780" marR="5080" indent="1270">
              <a:lnSpc>
                <a:spcPct val="141300"/>
              </a:lnSpc>
              <a:spcBef>
                <a:spcPts val="75"/>
              </a:spcBef>
            </a:pPr>
            <a:r>
              <a:rPr dirty="0" sz="750" spc="-40">
                <a:latin typeface="Times New Roman"/>
                <a:cs typeface="Times New Roman"/>
              </a:rPr>
              <a:t>L.4enutenc</a:t>
            </a:r>
            <a:r>
              <a:rPr dirty="0" sz="750" spc="-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ác</a:t>
            </a:r>
            <a:r>
              <a:rPr dirty="0" sz="750" spc="220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363636"/>
                </a:solidFill>
                <a:latin typeface="Times New Roman"/>
                <a:cs typeface="Times New Roman"/>
              </a:rPr>
              <a:t>e</a:t>
            </a:r>
            <a:r>
              <a:rPr dirty="0" sz="750" spc="1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Ope-a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cio.na:izasáo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das</a:t>
            </a:r>
            <a:r>
              <a:rPr dirty="0" sz="750" spc="25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Unidades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Obr:paçtes</a:t>
            </a:r>
            <a:r>
              <a:rPr dirty="0" sz="750" spc="26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61616"/>
                </a:solidFill>
                <a:latin typeface="Times New Roman"/>
                <a:cs typeface="Times New Roman"/>
              </a:rPr>
              <a:t>Po'ronais</a:t>
            </a:r>
            <a:r>
              <a:rPr dirty="0" sz="750" spc="2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F0F0F"/>
                </a:solidFill>
                <a:latin typeface="Times New Roman"/>
                <a:cs typeface="Times New Roman"/>
              </a:rPr>
              <a:t>Úeq,m°</a:t>
            </a:r>
            <a:r>
              <a:rPr dirty="0" sz="750" spc="2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PrÔpr!o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7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Previdência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4621" y="3208872"/>
            <a:ext cx="565785" cy="52260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750" spc="-10" b="1">
                <a:latin typeface="Times New Roman"/>
                <a:cs typeface="Times New Roman"/>
              </a:rPr>
              <a:t>01.08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181818"/>
                </a:solidFill>
                <a:latin typeface="Times New Roman"/>
                <a:cs typeface="Times New Roman"/>
              </a:rPr>
              <a:t>1.0“?2</a:t>
            </a:r>
            <a:endParaRPr sz="7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370"/>
              </a:spcBef>
            </a:pPr>
            <a:r>
              <a:rPr dirty="0" sz="750">
                <a:solidFill>
                  <a:srgbClr val="606060"/>
                </a:solidFill>
                <a:latin typeface="Times New Roman"/>
                <a:cs typeface="Times New Roman"/>
              </a:rPr>
              <a:t>3</a:t>
            </a:r>
            <a:r>
              <a:rPr dirty="0" sz="750" spc="3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64646"/>
                </a:solidFill>
                <a:latin typeface="Times New Roman"/>
                <a:cs typeface="Times New Roman"/>
              </a:rPr>
              <a:t>?.9.G</a:t>
            </a:r>
            <a:r>
              <a:rPr dirty="0" sz="750" spc="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51515"/>
                </a:solidFill>
                <a:latin typeface="Times New Roman"/>
                <a:cs typeface="Times New Roman"/>
              </a:rPr>
              <a:t>30</a:t>
            </a:r>
            <a:r>
              <a:rPr dirty="0" sz="7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Times New Roman"/>
                <a:cs typeface="Times New Roman"/>
              </a:rPr>
              <a:t>03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47090" y="4008997"/>
            <a:ext cx="546100" cy="51879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700" spc="-10">
                <a:latin typeface="Lucida Sans Unicode"/>
                <a:cs typeface="Lucida Sans Unicode"/>
              </a:rPr>
              <a:t>01.10</a:t>
            </a:r>
            <a:endParaRPr sz="70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455"/>
              </a:spcBef>
            </a:pPr>
            <a:r>
              <a:rPr dirty="0" sz="700" spc="-10">
                <a:solidFill>
                  <a:srgbClr val="212121"/>
                </a:solidFill>
                <a:latin typeface="Times New Roman"/>
                <a:cs typeface="Times New Roman"/>
              </a:rPr>
              <a:t>2.8C3</a:t>
            </a:r>
            <a:endParaRPr sz="7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330"/>
              </a:spcBef>
            </a:pPr>
            <a:r>
              <a:rPr dirty="0" sz="800" spc="-40">
                <a:solidFill>
                  <a:srgbClr val="161616"/>
                </a:solidFill>
                <a:latin typeface="Times New Roman"/>
                <a:cs typeface="Times New Roman"/>
              </a:rPr>
              <a:t>Ü.3.0.C.36.CI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8614" y="4852542"/>
            <a:ext cx="570230" cy="5029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Times New Roman"/>
                <a:cs typeface="Times New Roman"/>
              </a:rPr>
              <a:t>3.3.*..0.30.03</a:t>
            </a:r>
            <a:endParaRPr sz="8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latin typeface="Times New Roman"/>
                <a:cs typeface="Times New Roman"/>
              </a:rPr>
              <a:t>3.</a:t>
            </a:r>
            <a:r>
              <a:rPr dirty="0" sz="800" spc="-10">
                <a:solidFill>
                  <a:srgbClr val="161616"/>
                </a:solidFill>
                <a:latin typeface="Times New Roman"/>
                <a:cs typeface="Times New Roman"/>
              </a:rPr>
              <a:t>3.g.0.39.05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750">
                <a:latin typeface="Times New Roman"/>
                <a:cs typeface="Times New Roman"/>
              </a:rPr>
              <a:t>-</a:t>
            </a:r>
            <a:r>
              <a:rPr dirty="0" sz="750" spc="50">
                <a:latin typeface="Times New Roman"/>
                <a:cs typeface="Times New Roman"/>
              </a:rPr>
              <a:t>4.9.G52.00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58655" y="5694057"/>
            <a:ext cx="2520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01</a:t>
            </a:r>
            <a:r>
              <a:rPr dirty="0" sz="700" spc="-50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.13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5122" y="6680818"/>
            <a:ext cx="427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40">
                <a:solidFill>
                  <a:srgbClr val="0C0C0C"/>
                </a:solidFill>
                <a:latin typeface="Times New Roman"/>
                <a:cs typeface="Times New Roman"/>
              </a:rPr>
              <a:t>Ari3c3’-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81147" y="3268545"/>
            <a:ext cx="1363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60">
                <a:latin typeface="Times New Roman"/>
                <a:cs typeface="Times New Roman"/>
              </a:rPr>
              <a:t>Secretaria</a:t>
            </a:r>
            <a:r>
              <a:rPr dirty="0" sz="700" spc="245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Municipal</a:t>
            </a:r>
            <a:r>
              <a:rPr dirty="0" sz="700" spc="250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de</a:t>
            </a:r>
            <a:r>
              <a:rPr dirty="0" sz="700" spc="240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Obra</a:t>
            </a:r>
            <a:r>
              <a:rPr dirty="0" sz="700" spc="-35">
                <a:latin typeface="Times New Roman"/>
                <a:cs typeface="Times New Roman"/>
              </a:rPr>
              <a:t> </a:t>
            </a:r>
            <a:r>
              <a:rPr dirty="0" sz="700" spc="-50">
                <a:solidFill>
                  <a:srgbClr val="1C1C1C"/>
                </a:solidFill>
                <a:latin typeface="Times New Roman"/>
                <a:cs typeface="Times New Roman"/>
              </a:rPr>
              <a:t>s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85406" y="4066892"/>
            <a:ext cx="23387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Secretaria</a:t>
            </a:r>
            <a:r>
              <a:rPr dirty="0" sz="700" spc="13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</a:t>
            </a:r>
            <a:r>
              <a:rPr dirty="0" sz="700" spc="-12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al</a:t>
            </a:r>
            <a:r>
              <a:rPr dirty="0" sz="700" spc="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Trabalho,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Emprego</a:t>
            </a:r>
            <a:r>
              <a:rPr dirty="0" sz="700" spc="10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Renda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99223" y="2743932"/>
            <a:ext cx="183959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755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Outros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E0E0E"/>
                </a:solidFill>
                <a:latin typeface="Times New Roman"/>
                <a:cs typeface="Times New Roman"/>
              </a:rPr>
              <a:t>Recursos</a:t>
            </a:r>
            <a:r>
              <a:rPr dirty="0" sz="800" spc="11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não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'7inculado8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80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2323"/>
                </a:solidFill>
                <a:latin typeface="Times New Roman"/>
                <a:cs typeface="Times New Roman"/>
              </a:rPr>
              <a:t>/</a:t>
            </a:r>
            <a:r>
              <a:rPr dirty="0" sz="80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85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84110" y="2745710"/>
            <a:ext cx="431165" cy="50990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080808"/>
                </a:solidFill>
                <a:latin typeface="Times New Roman"/>
                <a:cs typeface="Times New Roman"/>
              </a:rPr>
              <a:t>29.270,?0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 b="1">
                <a:latin typeface="Times New Roman"/>
                <a:cs typeface="Times New Roman"/>
              </a:rPr>
              <a:t>20.270.00</a:t>
            </a:r>
            <a:endParaRPr sz="7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Times New Roman"/>
                <a:cs typeface="Times New Roman"/>
              </a:rPr>
              <a:t>20.270,00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202268" y="3548373"/>
            <a:ext cx="202628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834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solidFill>
                  <a:srgbClr val="0C0C0C"/>
                </a:solidFill>
                <a:latin typeface="Times New Roman"/>
                <a:cs typeface="Times New Roman"/>
              </a:rPr>
              <a:t>Recursos</a:t>
            </a:r>
            <a:r>
              <a:rPr dirty="0" sz="8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n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80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Vinculados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Times New Roman"/>
                <a:cs typeface="Times New Roman"/>
              </a:rPr>
              <a:t>l</a:t>
            </a:r>
            <a:r>
              <a:rPr dirty="0" sz="800" spc="-10">
                <a:solidFill>
                  <a:srgbClr val="1F1F1F"/>
                </a:solidFill>
                <a:latin typeface="Times New Roman"/>
                <a:cs typeface="Times New Roman"/>
              </a:rPr>
              <a:t>mposto</a:t>
            </a:r>
            <a:r>
              <a:rPr dirty="0" sz="800" spc="5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145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/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7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90345" y="3548373"/>
            <a:ext cx="429259" cy="5073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3B3B3B"/>
                </a:solidFill>
                <a:latin typeface="Times New Roman"/>
                <a:cs typeface="Times New Roman"/>
              </a:rPr>
              <a:t>20</a:t>
            </a:r>
            <a:r>
              <a:rPr dirty="0" sz="80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Times New Roman"/>
                <a:cs typeface="Times New Roman"/>
              </a:rPr>
              <a:t>200.DO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0">
                <a:latin typeface="Times New Roman"/>
                <a:cs typeface="Times New Roman"/>
              </a:rPr>
              <a:t>20.200,00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Times New Roman"/>
                <a:cs typeface="Times New Roman"/>
              </a:rPr>
              <a:t>20.200.00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686175" y="4386333"/>
            <a:ext cx="2459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OUTROS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SER'7ICOS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DE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TE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RCEIROS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61616"/>
                </a:solidFill>
                <a:latin typeface="Times New Roman"/>
                <a:cs typeface="Times New Roman"/>
              </a:rPr>
              <a:t>-</a:t>
            </a:r>
            <a:r>
              <a:rPr dirty="0" sz="80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PESSOA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FiSICA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205506" y="4348498"/>
            <a:ext cx="1834514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5930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Out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os</a:t>
            </a:r>
            <a:r>
              <a:rPr dirty="0" sz="750" spc="2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Recursos</a:t>
            </a:r>
            <a:r>
              <a:rPr dirty="0" sz="750" spc="1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não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 spc="-30">
                <a:latin typeface="Times New Roman"/>
                <a:cs typeface="Times New Roman"/>
              </a:rPr>
              <a:t>‘7incUlacios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Total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do</a:t>
            </a:r>
            <a:r>
              <a:rPr dirty="0" sz="750" spc="21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Projeto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 spc="10">
                <a:solidFill>
                  <a:srgbClr val="0A0A0A"/>
                </a:solidFill>
                <a:latin typeface="Times New Roman"/>
                <a:cs typeface="Times New Roman"/>
              </a:rPr>
              <a:t>/</a:t>
            </a:r>
            <a:r>
              <a:rPr dirty="0" sz="750" spc="1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Atividade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R$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689220" y="4684950"/>
            <a:ext cx="2544445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0645" indent="2540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Ger*r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Trebello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800" spc="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R0ncia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para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os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FJoredores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Sero0éc!ica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OUTÜOS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MATE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RIAIS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8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CONSUÏ'1O</a:t>
            </a:r>
            <a:endParaRPr sz="800">
              <a:latin typeface="Times New Roman"/>
              <a:cs typeface="Times New Roman"/>
            </a:endParaRPr>
          </a:p>
          <a:p>
            <a:pPr marL="19685" marR="5080" indent="-5080">
              <a:lnSpc>
                <a:spcPct val="130000"/>
              </a:lnSpc>
            </a:pPr>
            <a:r>
              <a:rPr dirty="0" sz="800" spc="-55">
                <a:latin typeface="Times New Roman"/>
                <a:cs typeface="Times New Roman"/>
              </a:rPr>
              <a:t>OEf.fAlÚ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SER*/ICOS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DE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TERCEIROS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PES&gt;OA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JURÏDICA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EQUIPATJEÜTGS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80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í4ATERIAL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PERMANENTS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664692" y="4855590"/>
            <a:ext cx="138747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Oct'os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.9ecurs‹ss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nao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'Vinculados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Outros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Recursos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A0A0A"/>
                </a:solidFill>
                <a:latin typeface="Times New Roman"/>
                <a:cs typeface="Times New Roman"/>
              </a:rPr>
              <a:t>não</a:t>
            </a:r>
            <a:r>
              <a:rPr dirty="0" sz="80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Vinculac!cs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81818"/>
                </a:solidFill>
                <a:latin typeface="Times New Roman"/>
                <a:cs typeface="Times New Roman"/>
              </a:rPr>
              <a:t>Outros</a:t>
            </a:r>
            <a:r>
              <a:rPr dirty="0" sz="80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C1C1C"/>
                </a:solidFill>
                <a:latin typeface="Times New Roman"/>
                <a:cs typeface="Times New Roman"/>
              </a:rPr>
              <a:t>Recursos</a:t>
            </a:r>
            <a:r>
              <a:rPr dirty="0" sz="80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A1A1A"/>
                </a:solidFill>
                <a:latin typeface="Times New Roman"/>
                <a:cs typeface="Times New Roman"/>
              </a:rPr>
              <a:t>náo</a:t>
            </a:r>
            <a:r>
              <a:rPr dirty="0" sz="80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‘/inüuIaúcs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211404" y="5327895"/>
            <a:ext cx="138049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/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Times New Roman"/>
                <a:cs typeface="Times New Roman"/>
              </a:rPr>
              <a:t>RS</a:t>
            </a:r>
            <a:r>
              <a:rPr dirty="0" sz="800" spc="5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692536" y="5625835"/>
            <a:ext cx="2550795" cy="5289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800">
                <a:latin typeface="Times New Roman"/>
                <a:cs typeface="Times New Roman"/>
              </a:rPr>
              <a:t>Secretaria</a:t>
            </a:r>
            <a:r>
              <a:rPr dirty="0" sz="800" spc="2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Municipal</a:t>
            </a:r>
            <a:r>
              <a:rPr dirty="0" sz="800" spc="25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Serviços</a:t>
            </a:r>
            <a:r>
              <a:rPr dirty="0" sz="800" spc="2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Públicos</a:t>
            </a:r>
            <a:endParaRPr sz="8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409"/>
              </a:spcBef>
            </a:pPr>
            <a:r>
              <a:rPr dirty="0" sz="750" spc="-10">
                <a:solidFill>
                  <a:srgbClr val="161616"/>
                </a:solidFill>
                <a:latin typeface="Times New Roman"/>
                <a:cs typeface="Times New Roman"/>
              </a:rPr>
              <a:t>l!umi</a:t>
            </a:r>
            <a:r>
              <a:rPr dirty="0" sz="750" spc="1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Times New Roman"/>
                <a:cs typeface="Times New Roman"/>
              </a:rPr>
              <a:t>a¢.óo</a:t>
            </a:r>
            <a:r>
              <a:rPr dirty="0" sz="7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F1F1F"/>
                </a:solidFill>
                <a:latin typeface="Times New Roman"/>
                <a:cs typeface="Times New Roman"/>
              </a:rPr>
              <a:t>P</a:t>
            </a:r>
            <a:r>
              <a:rPr dirty="0" sz="750" spc="-11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úÉlica</a:t>
            </a:r>
            <a:endParaRPr sz="7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300"/>
              </a:spcBef>
            </a:pPr>
            <a:r>
              <a:rPr dirty="0" sz="800" spc="-80">
                <a:solidFill>
                  <a:srgbClr val="0A0A0A"/>
                </a:solidFill>
                <a:latin typeface="Times New Roman"/>
                <a:cs typeface="Times New Roman"/>
              </a:rPr>
              <a:t>OEf.•1AlS</a:t>
            </a:r>
            <a:r>
              <a:rPr dirty="0" sz="80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Times New Roman"/>
                <a:cs typeface="Times New Roman"/>
              </a:rPr>
              <a:t>SERVIÇOS</a:t>
            </a:r>
            <a:r>
              <a:rPr dirty="0" sz="80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6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80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TERCEIROS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PES3OA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JURÍDICA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675662" y="6007403"/>
            <a:ext cx="726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Rsyalties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União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727601" y="6111006"/>
            <a:ext cx="418465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02535" marR="319405" indent="-635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2323"/>
                </a:solidFill>
                <a:latin typeface="Times New Roman"/>
                <a:cs typeface="Times New Roman"/>
              </a:rPr>
              <a:t>/</a:t>
            </a:r>
            <a:r>
              <a:rPr dirty="0" sz="80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314388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Times New Roman"/>
                <a:cs typeface="Times New Roman"/>
              </a:rPr>
              <a:t>Valor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Anulado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800">
                <a:latin typeface="Times New Roman"/>
                <a:cs typeface="Times New Roman"/>
              </a:rPr>
              <a:t>Re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/o¿aõas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70707"/>
                </a:solidFill>
                <a:latin typeface="Times New Roman"/>
                <a:cs typeface="Times New Roman"/>
              </a:rPr>
              <a:t>os</a:t>
            </a:r>
            <a:r>
              <a:rPr dirty="0" sz="800" spc="7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Times New Roman"/>
                <a:cs typeface="Times New Roman"/>
              </a:rPr>
              <a:t>disoos,'coes</a:t>
            </a:r>
            <a:r>
              <a:rPr dirty="0" sz="800" spc="1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em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cor.trãrio.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Publ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que-se,</a:t>
            </a:r>
            <a:r>
              <a:rPr dirty="0" sz="800" spc="1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af.xe-</a:t>
            </a:r>
            <a:r>
              <a:rPr dirty="0" sz="800">
                <a:latin typeface="Times New Roman"/>
                <a:cs typeface="Times New Roman"/>
              </a:rPr>
              <a:t>se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13131"/>
                </a:solidFill>
                <a:latin typeface="Times New Roman"/>
                <a:cs typeface="Times New Roman"/>
              </a:rPr>
              <a:t>e</a:t>
            </a:r>
            <a:r>
              <a:rPr dirty="0" sz="80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cumpra-</a:t>
            </a:r>
            <a:r>
              <a:rPr dirty="0" sz="800" spc="-25">
                <a:latin typeface="Times New Roman"/>
                <a:cs typeface="Times New Roman"/>
              </a:rPr>
              <a:t>se.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493526" y="4348498"/>
            <a:ext cx="429259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30">
                <a:latin typeface="Times New Roman"/>
                <a:cs typeface="Times New Roman"/>
              </a:rPr>
              <a:t>2C.3Ú0.CF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Times New Roman"/>
                <a:cs typeface="Times New Roman"/>
              </a:rPr>
              <a:t>20.000,00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491253" y="4850004"/>
            <a:ext cx="438150" cy="8178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700">
                <a:latin typeface="Times New Roman"/>
                <a:cs typeface="Times New Roman"/>
              </a:rPr>
              <a:t>15.000,</a:t>
            </a:r>
            <a:r>
              <a:rPr dirty="0" sz="700" spc="195">
                <a:latin typeface="Times New Roman"/>
                <a:cs typeface="Times New Roman"/>
              </a:rPr>
              <a:t>  </a:t>
            </a:r>
            <a:r>
              <a:rPr dirty="0" sz="700" spc="-50">
                <a:latin typeface="Times New Roman"/>
                <a:cs typeface="Times New Roman"/>
              </a:rPr>
              <a:t>0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 spc="-10">
                <a:solidFill>
                  <a:srgbClr val="080808"/>
                </a:solidFill>
                <a:latin typeface="Times New Roman"/>
                <a:cs typeface="Times New Roman"/>
              </a:rPr>
              <a:t>1G.000.†0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 spc="-10">
                <a:latin typeface="Times New Roman"/>
                <a:cs typeface="Times New Roman"/>
              </a:rPr>
              <a:t>15.400.C0</a:t>
            </a:r>
            <a:endParaRPr sz="7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700" spc="-10">
                <a:latin typeface="Times New Roman"/>
                <a:cs typeface="Times New Roman"/>
              </a:rPr>
              <a:t>40.000,00</a:t>
            </a:r>
            <a:endParaRPr sz="7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700" spc="-10" b="1">
                <a:latin typeface="Times New Roman"/>
                <a:cs typeface="Times New Roman"/>
              </a:rPr>
              <a:t>60.000,00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373568" y="5964743"/>
            <a:ext cx="561340" cy="66103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360"/>
              </a:spcBef>
            </a:pPr>
            <a:r>
              <a:rPr dirty="0" sz="800" spc="-55">
                <a:solidFill>
                  <a:srgbClr val="0E0E0E"/>
                </a:solidFill>
                <a:latin typeface="Courier New"/>
                <a:cs typeface="Courier New"/>
              </a:rPr>
              <a:t>934533,†0</a:t>
            </a:r>
            <a:endParaRPr sz="800">
              <a:latin typeface="Courier New"/>
              <a:cs typeface="Courier New"/>
            </a:endParaRPr>
          </a:p>
          <a:p>
            <a:pPr marL="74930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latin typeface="Courier New"/>
                <a:cs typeface="Courier New"/>
              </a:rPr>
              <a:t>93463300</a:t>
            </a:r>
            <a:endParaRPr sz="800">
              <a:latin typeface="Courier New"/>
              <a:cs typeface="Courier New"/>
            </a:endParaRPr>
          </a:p>
          <a:p>
            <a:pPr algn="r" marR="5715">
              <a:lnSpc>
                <a:spcPct val="100000"/>
              </a:lnSpc>
              <a:spcBef>
                <a:spcPts val="459"/>
              </a:spcBef>
            </a:pPr>
            <a:r>
              <a:rPr dirty="0" sz="750" spc="-10" b="1">
                <a:latin typeface="Times New Roman"/>
                <a:cs typeface="Times New Roman"/>
              </a:rPr>
              <a:t>934.633,00</a:t>
            </a:r>
            <a:endParaRPr sz="75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300"/>
              </a:spcBef>
            </a:pPr>
            <a:r>
              <a:rPr dirty="0" sz="750" spc="-10" b="1">
                <a:latin typeface="Times New Roman"/>
                <a:cs typeface="Times New Roman"/>
              </a:rPr>
              <a:t>1.035.103.00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2025-07-23T19:30:15Z</dcterms:created>
  <dcterms:modified xsi:type="dcterms:W3CDTF">2025-07-23T19:30:15Z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