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971" y="676461"/>
            <a:ext cx="636513" cy="58809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46151" y="9517695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21787" y="1418436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603634" y="404312"/>
            <a:ext cx="2941955" cy="62547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0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85">
                <a:latin typeface="Lucida Sans Unicode"/>
                <a:cs typeface="Lucida Sans Unicode"/>
              </a:rPr>
              <a:t> </a:t>
            </a:r>
            <a:r>
              <a:rPr dirty="0" sz="1100" spc="6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6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2700" marR="1863089">
              <a:lnSpc>
                <a:spcPct val="114999"/>
              </a:lnSpc>
              <a:spcBef>
                <a:spcPts val="420"/>
              </a:spcBef>
            </a:pPr>
            <a:r>
              <a:rPr dirty="0" sz="800" spc="-20">
                <a:latin typeface="Lucida Sans Unicode"/>
                <a:cs typeface="Lucida Sans Unicode"/>
              </a:rPr>
              <a:t>Rua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Maria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45">
                <a:latin typeface="Lucida Sans Unicode"/>
                <a:cs typeface="Lucida Sans Unicode"/>
              </a:rPr>
              <a:t>Fazenda</a:t>
            </a:r>
            <a:r>
              <a:rPr dirty="0" sz="800" spc="-10">
                <a:latin typeface="Lucida Sans Unicode"/>
                <a:cs typeface="Lucida Sans Unicode"/>
              </a:rPr>
              <a:t> 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008513" y="1294516"/>
            <a:ext cx="486791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>
                <a:latin typeface="Lucida Sans Unicode"/>
                <a:cs typeface="Lucida Sans Unicode"/>
              </a:rPr>
              <a:t>Republicado</a:t>
            </a:r>
            <a:r>
              <a:rPr dirty="0" sz="600" spc="35">
                <a:latin typeface="Lucida Sans Unicode"/>
                <a:cs typeface="Lucida Sans Unicode"/>
              </a:rPr>
              <a:t> </a:t>
            </a:r>
            <a:r>
              <a:rPr dirty="0" sz="600" spc="-40">
                <a:latin typeface="Lucida Sans Unicode"/>
                <a:cs typeface="Lucida Sans Unicode"/>
              </a:rPr>
              <a:t>por</a:t>
            </a:r>
            <a:r>
              <a:rPr dirty="0" sz="600" spc="-15">
                <a:latin typeface="Lucida Sans Unicode"/>
                <a:cs typeface="Lucida Sans Unicode"/>
              </a:rPr>
              <a:t> </a:t>
            </a:r>
            <a:r>
              <a:rPr dirty="0" sz="600" spc="-65">
                <a:latin typeface="Lucida Sans Unicode"/>
                <a:cs typeface="Lucida Sans Unicode"/>
              </a:rPr>
              <a:t>ha</a:t>
            </a:r>
            <a:r>
              <a:rPr dirty="0" sz="600" spc="-40">
                <a:latin typeface="Lucida Sans Unicode"/>
                <a:cs typeface="Lucida Sans Unicode"/>
              </a:rPr>
              <a:t> </a:t>
            </a:r>
            <a:r>
              <a:rPr dirty="0" sz="600" spc="-65">
                <a:latin typeface="Lucida Sans Unicode"/>
                <a:cs typeface="Lucida Sans Unicode"/>
              </a:rPr>
              <a:t>ver</a:t>
            </a:r>
            <a:r>
              <a:rPr dirty="0" sz="600" spc="-25">
                <a:latin typeface="Lucida Sans Unicode"/>
                <a:cs typeface="Lucida Sans Unicode"/>
              </a:rPr>
              <a:t> incorre</a:t>
            </a:r>
            <a:r>
              <a:rPr dirty="0" sz="600" spc="200">
                <a:latin typeface="Lucida Sans Unicode"/>
                <a:cs typeface="Lucida Sans Unicode"/>
              </a:rPr>
              <a:t> </a:t>
            </a:r>
            <a:r>
              <a:rPr dirty="0" sz="600" spc="-20">
                <a:latin typeface="Lucida Sans Unicode"/>
                <a:cs typeface="Lucida Sans Unicode"/>
              </a:rPr>
              <a:t>*o</a:t>
            </a:r>
            <a:r>
              <a:rPr dirty="0" sz="600" spc="-30">
                <a:latin typeface="Lucida Sans Unicode"/>
                <a:cs typeface="Lucida Sans Unicode"/>
              </a:rPr>
              <a:t> </a:t>
            </a:r>
            <a:r>
              <a:rPr dirty="0" sz="600" spc="-200">
                <a:solidFill>
                  <a:srgbClr val="0C0C0C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0">
                <a:latin typeface="Lucida Sans Unicode"/>
                <a:cs typeface="Lucida Sans Unicode"/>
              </a:rPr>
              <a:t>B</a:t>
            </a:r>
            <a:r>
              <a:rPr dirty="0" sz="600" spc="85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oletim</a:t>
            </a:r>
            <a:r>
              <a:rPr dirty="0" sz="600" spc="-5">
                <a:latin typeface="Lucida Sans Unicode"/>
                <a:cs typeface="Lucida Sans Unicode"/>
              </a:rPr>
              <a:t> </a:t>
            </a:r>
            <a:r>
              <a:rPr dirty="0" sz="600" spc="-30">
                <a:latin typeface="Lucida Sans Unicode"/>
                <a:cs typeface="Lucida Sans Unicode"/>
              </a:rPr>
              <a:t>Oficial</a:t>
            </a:r>
            <a:r>
              <a:rPr dirty="0" sz="600" spc="-45">
                <a:latin typeface="Lucida Sans Unicode"/>
                <a:cs typeface="Lucida Sans Unicode"/>
              </a:rPr>
              <a:t> </a:t>
            </a:r>
            <a:r>
              <a:rPr dirty="0" sz="600" spc="-40">
                <a:latin typeface="Lucida Sans Unicode"/>
                <a:cs typeface="Lucida Sans Unicode"/>
              </a:rPr>
              <a:t>do</a:t>
            </a:r>
            <a:r>
              <a:rPr dirty="0" sz="600" spc="-45">
                <a:latin typeface="Lucida Sans Unicode"/>
                <a:cs typeface="Lucida Sans Unicode"/>
              </a:rPr>
              <a:t> </a:t>
            </a:r>
            <a:r>
              <a:rPr dirty="0" sz="600" spc="-35">
                <a:latin typeface="Lucida Sans Unicode"/>
                <a:cs typeface="Lucida Sans Unicode"/>
              </a:rPr>
              <a:t>Municipio</a:t>
            </a:r>
            <a:r>
              <a:rPr dirty="0" sz="600" spc="15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dc</a:t>
            </a:r>
            <a:r>
              <a:rPr dirty="0" sz="600" spc="-10">
                <a:latin typeface="Lucida Sans Unicode"/>
                <a:cs typeface="Lucida Sans Unicode"/>
              </a:rPr>
              <a:t> </a:t>
            </a:r>
            <a:r>
              <a:rPr dirty="0" sz="600" spc="-40">
                <a:latin typeface="Lucida Sans Unicode"/>
                <a:cs typeface="Lucida Sans Unicode"/>
              </a:rPr>
              <a:t>Seropêd!ca</a:t>
            </a:r>
            <a:r>
              <a:rPr dirty="0" sz="600" spc="75">
                <a:latin typeface="Lucida Sans Unicode"/>
                <a:cs typeface="Lucida Sans Unicode"/>
              </a:rPr>
              <a:t> </a:t>
            </a:r>
            <a:r>
              <a:rPr dirty="0" sz="600" spc="-17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latin typeface="Lucida Sans Unicode"/>
                <a:cs typeface="Lucida Sans Unicode"/>
              </a:rPr>
              <a:t>Ediçäo</a:t>
            </a:r>
            <a:r>
              <a:rPr dirty="0" sz="600" spc="-25">
                <a:latin typeface="Lucida Sans Unicode"/>
                <a:cs typeface="Lucida Sans Unicode"/>
              </a:rPr>
              <a:t> </a:t>
            </a:r>
            <a:r>
              <a:rPr dirty="0" sz="600">
                <a:latin typeface="Lucida Sans Unicode"/>
                <a:cs typeface="Lucida Sans Unicode"/>
              </a:rPr>
              <a:t>n°</a:t>
            </a:r>
            <a:r>
              <a:rPr dirty="0" sz="600" spc="-50">
                <a:latin typeface="Lucida Sans Unicode"/>
                <a:cs typeface="Lucida Sans Unicode"/>
              </a:rPr>
              <a:t> </a:t>
            </a:r>
            <a:r>
              <a:rPr dirty="0" sz="600" spc="-65">
                <a:solidFill>
                  <a:srgbClr val="313131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65">
                <a:solidFill>
                  <a:srgbClr val="131313"/>
                </a:solidFill>
                <a:latin typeface="Lucida Sans Unicode"/>
                <a:cs typeface="Lucida Sans Unicode"/>
              </a:rPr>
              <a:t>.8</a:t>
            </a:r>
            <a:r>
              <a:rPr dirty="0" sz="600" spc="-65">
                <a:latin typeface="Lucida Sans Unicode"/>
                <a:cs typeface="Lucida Sans Unicode"/>
              </a:rPr>
              <a:t>1</a:t>
            </a:r>
            <a:r>
              <a:rPr dirty="0" sz="600" spc="-65">
                <a:solidFill>
                  <a:srgbClr val="111111"/>
                </a:solidFill>
                <a:latin typeface="Lucida Sans Unicode"/>
                <a:cs typeface="Lucida Sans Unicode"/>
              </a:rPr>
              <a:t>B</a:t>
            </a:r>
            <a:r>
              <a:rPr dirty="0" sz="6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0">
                <a:solidFill>
                  <a:srgbClr val="070707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2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5">
                <a:latin typeface="Lucida Sans Unicode"/>
                <a:cs typeface="Lucida Sans Unicode"/>
              </a:rPr>
              <a:t>Ano</a:t>
            </a:r>
            <a:r>
              <a:rPr dirty="0" sz="600" spc="40">
                <a:latin typeface="Lucida Sans Unicode"/>
                <a:cs typeface="Lucida Sans Unicode"/>
              </a:rPr>
              <a:t> </a:t>
            </a:r>
            <a:r>
              <a:rPr dirty="0" sz="600" spc="-35">
                <a:latin typeface="Lucida Sans Unicode"/>
                <a:cs typeface="Lucida Sans Unicode"/>
              </a:rPr>
              <a:t>Vïl </a:t>
            </a:r>
            <a:r>
              <a:rPr dirty="0" sz="600" spc="-200">
                <a:solidFill>
                  <a:srgbClr val="0C0C0C"/>
                </a:solidFill>
                <a:latin typeface="Lucida Sans Unicode"/>
                <a:cs typeface="Lucida Sans Unicode"/>
              </a:rPr>
              <a:t>-</a:t>
            </a:r>
            <a:r>
              <a:rPr dirty="0" sz="60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5">
                <a:latin typeface="Lucida Sans Unicode"/>
                <a:cs typeface="Lucida Sans Unicode"/>
              </a:rPr>
              <a:t>22</a:t>
            </a:r>
            <a:r>
              <a:rPr dirty="0" sz="600" spc="-75">
                <a:latin typeface="Lucida Sans Unicode"/>
                <a:cs typeface="Lucida Sans Unicode"/>
              </a:rPr>
              <a:t> </a:t>
            </a:r>
            <a:r>
              <a:rPr dirty="0" sz="600" spc="-30">
                <a:latin typeface="Lucida Sans Unicode"/>
                <a:cs typeface="Lucida Sans Unicode"/>
              </a:rPr>
              <a:t>de</a:t>
            </a:r>
            <a:r>
              <a:rPr dirty="0" sz="600" spc="30">
                <a:latin typeface="Lucida Sans Unicode"/>
                <a:cs typeface="Lucida Sans Unicode"/>
              </a:rPr>
              <a:t> </a:t>
            </a:r>
            <a:r>
              <a:rPr dirty="0" sz="600" spc="-35">
                <a:latin typeface="Lucida Sans Unicode"/>
                <a:cs typeface="Lucida Sans Unicode"/>
              </a:rPr>
              <a:t>Agosto</a:t>
            </a:r>
            <a:r>
              <a:rPr dirty="0" sz="600" spc="25">
                <a:latin typeface="Lucida Sans Unicode"/>
                <a:cs typeface="Lucida Sans Unicode"/>
              </a:rPr>
              <a:t> </a:t>
            </a:r>
            <a:r>
              <a:rPr dirty="0" sz="600" spc="-65">
                <a:latin typeface="Lucida Sans Unicode"/>
                <a:cs typeface="Lucida Sans Unicode"/>
              </a:rPr>
              <a:t>de</a:t>
            </a:r>
            <a:r>
              <a:rPr dirty="0" sz="600" spc="-25">
                <a:latin typeface="Lucida Sans Unicode"/>
                <a:cs typeface="Lucida Sans Unicode"/>
              </a:rPr>
              <a:t> </a:t>
            </a:r>
            <a:r>
              <a:rPr dirty="0" sz="600" spc="-55">
                <a:latin typeface="Lucida Sans Unicode"/>
                <a:cs typeface="Lucida Sans Unicode"/>
              </a:rPr>
              <a:t>2024</a:t>
            </a:r>
            <a:r>
              <a:rPr dirty="0" sz="600" spc="114">
                <a:latin typeface="Lucida Sans Unicode"/>
                <a:cs typeface="Lucida Sans Unicode"/>
              </a:rPr>
              <a:t> </a:t>
            </a:r>
            <a:r>
              <a:rPr dirty="0" sz="600" spc="-60">
                <a:solidFill>
                  <a:srgbClr val="3D3D3D"/>
                </a:solidFill>
                <a:latin typeface="Lucida Sans Unicode"/>
                <a:cs typeface="Lucida Sans Unicode"/>
              </a:rPr>
              <a:t>(</a:t>
            </a:r>
            <a:r>
              <a:rPr dirty="0" sz="600" spc="-60">
                <a:latin typeface="Lucida Sans Unicode"/>
                <a:cs typeface="Lucida Sans Unicode"/>
              </a:rPr>
              <a:t>Quinta-</a:t>
            </a:r>
            <a:r>
              <a:rPr dirty="0" sz="600" spc="-25">
                <a:latin typeface="Lucida Sans Unicode"/>
                <a:cs typeface="Lucida Sans Unicode"/>
              </a:rPr>
              <a:t> </a:t>
            </a:r>
            <a:r>
              <a:rPr dirty="0" sz="600" spc="-10">
                <a:latin typeface="Lucida Sans Unicode"/>
                <a:cs typeface="Lucida Sans Unicode"/>
              </a:rPr>
              <a:t>Feira)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34453" y="1646967"/>
            <a:ext cx="2732405" cy="662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7425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Decreto</a:t>
            </a:r>
            <a:r>
              <a:rPr dirty="0" sz="800">
                <a:latin typeface="Lucida Sans Unicode"/>
                <a:cs typeface="Lucida Sans Unicode"/>
              </a:rPr>
              <a:t> X‘</a:t>
            </a:r>
            <a:r>
              <a:rPr dirty="0" sz="800" spc="-13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2725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21</a:t>
            </a:r>
            <a:r>
              <a:rPr dirty="0" sz="800" spc="2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agostc.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2C24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3655" marR="118745" indent="-21590">
              <a:lnSpc>
                <a:spcPts val="890"/>
              </a:lnSpc>
            </a:pPr>
            <a:r>
              <a:rPr dirty="0" sz="800" spc="-95">
                <a:latin typeface="Lucida Sans Unicode"/>
                <a:cs typeface="Lucida Sans Unicode"/>
              </a:rPr>
              <a:t>Abre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crédi‹o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suplementar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70707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1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total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RS262.000.00,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>
                <a:latin typeface="Lucida Sans Unicode"/>
                <a:cs typeface="Lucida Sans Unicode"/>
              </a:rPr>
              <a:t>its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135">
                <a:latin typeface="Lucida Sans Unicode"/>
                <a:cs typeface="Lucida Sans Unicode"/>
              </a:rPr>
              <a:t>Que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esDecìlica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outras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pro'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idöncîas.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03167" y="2762213"/>
            <a:ext cx="5993765" cy="890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8825">
              <a:lnSpc>
                <a:spcPct val="1375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C0C0C"/>
                </a:solidFill>
                <a:latin typeface="Lucida Sans Unicode"/>
                <a:cs typeface="Lucida Sans Unicode"/>
              </a:rPr>
              <a:t>PRE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F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ITO</a:t>
            </a:r>
            <a:r>
              <a:rPr dirty="0" sz="800" spc="-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I\4UNICI</a:t>
            </a:r>
            <a:r>
              <a:rPr dirty="0" sz="800" spc="-75">
                <a:solidFill>
                  <a:srgbClr val="010101"/>
                </a:solidFill>
                <a:latin typeface="Lucida Sans Unicode"/>
                <a:cs typeface="Lucida Sans Unicode"/>
              </a:rPr>
              <a:t>i”AL,</a:t>
            </a:r>
            <a:r>
              <a:rPr dirty="0" sz="800" spc="-10">
                <a:solidFill>
                  <a:srgbClr val="01010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11111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òe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suns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atribuicÕes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legais,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constitucionais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232323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90">
                <a:latin typeface="Lucida Sans Unicode"/>
                <a:cs typeface="Lucida Sans Unicode"/>
              </a:rPr>
              <a:t>cordo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0A0A0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que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C0C0C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confere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at.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8*</a:t>
            </a:r>
            <a:r>
              <a:rPr dirty="0" sz="800" spc="2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UI</a:t>
            </a:r>
            <a:r>
              <a:rPr dirty="0" sz="800" spc="4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N“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823/2023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dataòa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25">
                <a:latin typeface="Lucida Sans Unicode"/>
                <a:cs typeface="Lucida Sans Unicode"/>
              </a:rPr>
              <a:t>21*12!‘2023,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,nubl.cad</a:t>
            </a:r>
            <a:r>
              <a:rPr dirty="0" sz="800" spc="-100">
                <a:solidFill>
                  <a:srgbClr val="0A0A0A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em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21/1ž›'2023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dirty="0" u="sng" sz="800" spc="-90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35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15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55">
                <a:solidFill>
                  <a:srgbClr val="3B3B3B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5">
                <a:solidFill>
                  <a:srgbClr val="3B3B3B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65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Ñ</a:t>
            </a:r>
            <a:r>
              <a:rPr dirty="0" u="sng" sz="800" spc="-7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5">
                <a:solidFill>
                  <a:srgbClr val="1C1C1C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95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5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212121"/>
                </a:solidFill>
                <a:uFill>
                  <a:solidFill>
                    <a:srgbClr val="2F3438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0515">
              <a:lnSpc>
                <a:spcPct val="100000"/>
              </a:lnSpc>
              <a:spcBef>
                <a:spcPts val="1105"/>
              </a:spcBef>
            </a:pPr>
            <a:r>
              <a:rPr dirty="0" sz="800" spc="-100">
                <a:solidFill>
                  <a:srgbClr val="070707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Fica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65">
                <a:solidFill>
                  <a:srgbClr val="0E0E0E"/>
                </a:solidFill>
                <a:latin typeface="Lucida Sans Unicode"/>
                <a:cs typeface="Lucida Sans Unicode"/>
              </a:rPr>
              <a:t>h°.no</a:t>
            </a:r>
            <a:r>
              <a:rPr dirty="0" sz="80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crédi'o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383838"/>
                </a:solidFill>
                <a:latin typeface="Lucida Sans Unicode"/>
                <a:cs typeface="Lucida Sans Unicode"/>
              </a:rPr>
              <a:t>su</a:t>
            </a:r>
            <a:r>
              <a:rPr dirty="0" sz="800" spc="-90">
                <a:latin typeface="Lucida Sans Unicode"/>
                <a:cs typeface="Lucida Sans Unicode"/>
              </a:rPr>
              <a:t>plen°ei1!ar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5">
                <a:latin typeface="Lucida Sans Unicode"/>
                <a:cs typeface="Lucida Sans Unicode"/>
              </a:rPr>
              <a:t>s=-</a:t>
            </a:r>
            <a:r>
              <a:rPr dirty="0" sz="800" spc="-135">
                <a:latin typeface="Lucida Sans Unicode"/>
                <a:cs typeface="Lucida Sans Unicode"/>
              </a:rPr>
              <a:t>guintes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dolaçõ'es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63575" y="4354620"/>
            <a:ext cx="2659380" cy="35877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spc="-4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800" spc="-2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4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S</a:t>
            </a:r>
            <a:r>
              <a:rPr dirty="0" u="sng" sz="800" spc="-155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uplementadas</a:t>
            </a:r>
            <a:r>
              <a:rPr dirty="0" u="sng" sz="800" spc="50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  <a:spcBef>
                <a:spcPts val="310"/>
              </a:spcBef>
            </a:pPr>
            <a:r>
              <a:rPr dirty="0" sz="900">
                <a:latin typeface="Lucida Sans Unicode"/>
                <a:cs typeface="Lucida Sans Unicode"/>
              </a:rPr>
              <a:t>FUNDO</a:t>
            </a:r>
            <a:r>
              <a:rPr dirty="0" sz="900" spc="14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28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19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ASSISTÊNCIA</a:t>
            </a:r>
            <a:r>
              <a:rPr dirty="0" sz="900" spc="33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SOCIAL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855204" y="4725080"/>
          <a:ext cx="6108700" cy="1092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9450"/>
                <a:gridCol w="4766945"/>
                <a:gridCol w="586104"/>
              </a:tblGrid>
              <a:tr h="143510">
                <a:tc>
                  <a:txBody>
                    <a:bodyPr/>
                    <a:lstStyle/>
                    <a:p>
                      <a:pPr marL="3619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07.23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910"/>
                        </a:lnSpc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IVlunicipal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Social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2.0^9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ŁJõnutencäo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°</a:t>
                      </a:r>
                      <a:r>
                        <a:rPr dirty="0" sz="800" spc="2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Goerac.onaïizacão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Uriòaoes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AdnJ.nistrativas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3.3,9.0.30.03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075305" algn="l"/>
                        </a:tabLst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MATE</a:t>
                      </a:r>
                      <a:r>
                        <a:rPr dirty="0" sz="800" spc="-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RIAIS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CONSUkJO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Re-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sz="800" spc="-1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ïncutados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77.000.00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3225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2.720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3.9.C.30.03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ProqranJa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Básioa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.USB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3078480" algn="l"/>
                        </a:tabLst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COŁ4SU\4O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dc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30.000.G0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77300" y="5824575"/>
            <a:ext cx="568960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Lucida Sans Unicode"/>
                <a:cs typeface="Lucida Sans Unicode"/>
              </a:rPr>
              <a:t>2.721</a:t>
            </a:r>
            <a:endParaRPr sz="800">
              <a:latin typeface="Lucida Sans Unicode"/>
              <a:cs typeface="Lucida Sans Unicode"/>
            </a:endParaRPr>
          </a:p>
          <a:p>
            <a:pPr marL="22225">
              <a:lnSpc>
                <a:spcPct val="100000"/>
              </a:lnSpc>
              <a:spcBef>
                <a:spcPts val="290"/>
              </a:spcBef>
            </a:pPr>
            <a:r>
              <a:rPr dirty="0" sz="800" spc="-80">
                <a:latin typeface="Lucida Sans Unicode"/>
                <a:cs typeface="Lucida Sans Unicode"/>
              </a:rPr>
              <a:t>?.3.Õ.0.30.03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19365" y="5824575"/>
            <a:ext cx="2181225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30000"/>
              </a:lnSpc>
              <a:spcBef>
                <a:spcPts val="100"/>
              </a:spcBef>
              <a:tabLst>
                <a:tab pos="1786889" algn="l"/>
              </a:tabLst>
            </a:pPr>
            <a:r>
              <a:rPr dirty="0" sz="800" spc="-80">
                <a:latin typeface="Lucida Sans Unicode"/>
                <a:cs typeface="Lucida Sans Unicode"/>
              </a:rPr>
              <a:t>Proqrama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P°otecáo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Lucida Sans Unicode"/>
                <a:cs typeface="Lucida Sans Unicode"/>
              </a:rPr>
              <a:t>Social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special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0">
                <a:latin typeface="Lucida Sans Unicode"/>
                <a:cs typeface="Lucida Sans Unicode"/>
              </a:rPr>
              <a:t>-</a:t>
            </a:r>
            <a:r>
              <a:rPr dirty="0" sz="800" spc="-25">
                <a:latin typeface="Lucida Sans Unicode"/>
                <a:cs typeface="Lucida Sans Unicode"/>
              </a:rPr>
              <a:t> PSE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225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Federal</a:t>
            </a:r>
            <a:r>
              <a:rPr dirty="0" sz="800" spc="-20">
                <a:latin typeface="Lucida Sans Unicode"/>
                <a:cs typeface="Lucida Sans Unicode"/>
              </a:rPr>
              <a:t> OUTROS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MATE</a:t>
            </a:r>
            <a:r>
              <a:rPr dirty="0" sz="800" spc="-17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R</a:t>
            </a:r>
            <a:r>
              <a:rPr dirty="0" sz="800">
                <a:latin typeface="Lucida Sans Unicode"/>
                <a:cs typeface="Lucida Sans Unicode"/>
              </a:rPr>
              <a:t>IAIS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CONSUK'IO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859412" y="6196843"/>
          <a:ext cx="6116320" cy="1576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0720"/>
                <a:gridCol w="2453640"/>
                <a:gridCol w="2122805"/>
                <a:gridCol w="784225"/>
              </a:tblGrid>
              <a:tr h="318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2.729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Prosrama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Primeira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lnfância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loo</a:t>
                      </a:r>
                      <a:r>
                        <a:rPr dirty="0" sz="800" spc="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SUAS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î</a:t>
                      </a:r>
                      <a:r>
                        <a:rPr dirty="0" sz="800" spc="-6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rianca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Feliz)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910"/>
                        </a:lnSpc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935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CONTRATACÃO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8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800" spc="-15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ERMINADG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229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FßAS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35.000,†0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*.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CONSUL.IO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229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FNAS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6o.oGo.Co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2.9*4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Aieildimenlo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Bolsa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Família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flGDBF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!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3.3.*.0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229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FkAS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37.000,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911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4600928" y="6019591"/>
            <a:ext cx="271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FNAS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32503" y="6016544"/>
            <a:ext cx="4337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Lucida Sans Unicode"/>
                <a:cs typeface="Lucida Sans Unicode"/>
              </a:rPr>
              <a:t>4?s.000.00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5528" y="7823490"/>
            <a:ext cx="553593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43230" marR="5080" indent="-431165">
              <a:lnSpc>
                <a:spcPct val="105000"/>
              </a:lnSpc>
              <a:spcBef>
                <a:spcPts val="50"/>
              </a:spcBef>
            </a:pPr>
            <a:r>
              <a:rPr dirty="0" sz="800" spc="-75">
                <a:solidFill>
                  <a:srgbClr val="080808"/>
                </a:solidFill>
                <a:latin typeface="Lucida Sans Unicode"/>
                <a:cs typeface="Lucida Sans Unicode"/>
              </a:rPr>
              <a:t>Ai</a:t>
            </a:r>
            <a:r>
              <a:rPr dirty="0" sz="800" spc="-15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080808"/>
                </a:solidFill>
                <a:latin typeface="Lucida Sans Unicode"/>
                <a:cs typeface="Lucida Sans Unicode"/>
              </a:rPr>
              <a:t>tigo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2”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0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òespesas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òecorrenies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aberiLira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0E0E0E"/>
                </a:solidFill>
                <a:latin typeface="Lucida Sans Unicode"/>
                <a:cs typeface="Lucida Sans Unicode"/>
              </a:rPr>
              <a:t>do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preseiJte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suplei1leûlar.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80808"/>
                </a:solidFill>
                <a:latin typeface="Lucida Sans Unicode"/>
                <a:cs typeface="Lucida Sans Unicode"/>
              </a:rPr>
              <a:t>seráo</a:t>
            </a:r>
            <a:r>
              <a:rPr dirty="0" sz="800" spc="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Robertas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A2A2A"/>
                </a:solidFill>
                <a:latin typeface="Lucida Sans Unicode"/>
                <a:cs typeface="Lucida Sans Unicode"/>
              </a:rPr>
              <a:t>cont</a:t>
            </a:r>
            <a:r>
              <a:rPr dirty="0" sz="80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C0C0C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!rata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Ar*!go </a:t>
            </a:r>
            <a:r>
              <a:rPr dirty="0" sz="800" spc="-100">
                <a:latin typeface="Lucida Sans Unicode"/>
                <a:cs typeface="Lucida Sans Unicode"/>
              </a:rPr>
              <a:t>43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garágrafo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</a:t>
            </a:r>
            <a:r>
              <a:rPr dirty="0" sz="800" spc="260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LEi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Federal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70707"/>
                </a:solidFill>
                <a:latin typeface="Lucida Sans Unicode"/>
                <a:cs typeface="Lucida Sans Unicode"/>
              </a:rPr>
              <a:t>M’</a:t>
            </a:r>
            <a:r>
              <a:rPr dirty="0" sz="800" spc="-6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4.320’’64,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F0F0F"/>
                </a:solidFill>
                <a:latin typeface="Lucida Sans Unicode"/>
                <a:cs typeface="Lucida Sans Unicode"/>
              </a:rPr>
              <a:t>Insiso</a:t>
            </a:r>
            <a:r>
              <a:rPr dirty="0" sz="80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UI.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009241" y="8158674"/>
            <a:ext cx="15284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0000"/>
              </a:lnSpc>
              <a:spcBef>
                <a:spcPts val="100"/>
              </a:spcBef>
            </a:pP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Inciso’</a:t>
            </a:r>
            <a:r>
              <a:rPr dirty="0" sz="800" spc="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1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xsesso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Arrecadação: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61616"/>
                </a:solidFill>
                <a:latin typeface="Lucida Sans Unicode"/>
                <a:cs typeface="Lucida Sans Unicode"/>
              </a:rPr>
              <a:t>IU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Anu!acão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Doiação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16188" y="8158674"/>
            <a:ext cx="60452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 marR="5080" indent="-5080">
              <a:lnSpc>
                <a:spcPct val="14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R$282.000.00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S282.000.00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72712" y="8475574"/>
            <a:ext cx="266636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4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Dotaşöes</a:t>
            </a:r>
            <a:r>
              <a:rPr dirty="0" u="sng" sz="800" spc="-2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90">
                <a:latin typeface="Lucida Sans Unicode"/>
                <a:cs typeface="Lucida Sans Unicode"/>
              </a:rPr>
              <a:t>FUNDO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85">
                <a:latin typeface="Lucida Sans Unicode"/>
                <a:cs typeface="Lucida Sans Unicode"/>
              </a:rPr>
              <a:t>MUNICIPAL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95" b="1">
                <a:latin typeface="Arial"/>
                <a:cs typeface="Arial"/>
              </a:rPr>
              <a:t>DE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 spc="50" b="1">
                <a:latin typeface="Arial"/>
                <a:cs typeface="Arial"/>
              </a:rPr>
              <a:t>ASSISTÊNCIA</a:t>
            </a:r>
            <a:r>
              <a:rPr dirty="0" sz="800" spc="220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SOCIAL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87599" y="8798569"/>
            <a:ext cx="561975" cy="6718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Lucida Sans Unicode"/>
                <a:cs typeface="Lucida Sans Unicode"/>
              </a:rPr>
              <a:t>07.23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Lucida Sans Unicode"/>
                <a:cs typeface="Lucida Sans Unicode"/>
              </a:rPr>
              <a:t>2.0^9</a:t>
            </a:r>
            <a:endParaRPr sz="80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285"/>
              </a:spcBef>
            </a:pPr>
            <a:r>
              <a:rPr dirty="0" sz="800" spc="-70">
                <a:latin typeface="Lucida Sans Unicode"/>
                <a:cs typeface="Lucida Sans Unicode"/>
              </a:rPr>
              <a:t>Ÿ.3.9.0.36.GI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85">
                <a:latin typeface="Lucida Sans Unicode"/>
                <a:cs typeface="Lucida Sans Unicode"/>
              </a:rPr>
              <a:t>3.3.9.0.39.OF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631548" y="8798569"/>
            <a:ext cx="2696210" cy="8451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F</a:t>
            </a:r>
            <a:r>
              <a:rPr dirty="0" sz="800" spc="-45">
                <a:latin typeface="Lucida Sans Unicode"/>
                <a:cs typeface="Lucida Sans Unicode"/>
              </a:rPr>
              <a:t>undo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Municipal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Assistência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Social</a:t>
            </a:r>
            <a:endParaRPr sz="800">
              <a:latin typeface="Lucida Sans Unicode"/>
              <a:cs typeface="Lucida Sans Unicode"/>
            </a:endParaRPr>
          </a:p>
          <a:p>
            <a:pPr marL="13335" marR="5080" indent="6350">
              <a:lnSpc>
                <a:spcPct val="130000"/>
              </a:lnSpc>
              <a:spcBef>
                <a:spcPts val="45"/>
              </a:spcBef>
            </a:pPr>
            <a:r>
              <a:rPr dirty="0" sz="800" spc="-75">
                <a:latin typeface="Lucida Sans Unicode"/>
                <a:cs typeface="Lucida Sans Unicode"/>
              </a:rPr>
              <a:t>ŁJenu!encáo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Operacionalizacáo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das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Unidaòes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Adm.nistrativas</a:t>
            </a:r>
            <a:r>
              <a:rPr dirty="0" sz="800" spc="-20">
                <a:latin typeface="Lucida Sans Unicode"/>
                <a:cs typeface="Lucida Sans Unicode"/>
              </a:rPr>
              <a:t> OUTROS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SERVIÇ</a:t>
            </a:r>
            <a:r>
              <a:rPr dirty="0" sz="800" spc="-17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OS</a:t>
            </a:r>
            <a:r>
              <a:rPr dirty="0" sz="80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TERC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10">
                <a:latin typeface="Lucida Sans Unicode"/>
                <a:cs typeface="Lucida Sans Unicode"/>
              </a:rPr>
              <a:t>ROS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FÍSICA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1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fi.łAIS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 DE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TERCEîROS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>
                <a:latin typeface="Lucida Sans Unicode"/>
                <a:cs typeface="Lucida Sans Unicode"/>
              </a:rPr>
              <a:t> PESSOA</a:t>
            </a:r>
            <a:r>
              <a:rPr dirty="0" sz="800" spc="1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JURİGICA</a:t>
            </a:r>
            <a:endParaRPr sz="800">
              <a:latin typeface="Lucida Sans Unicode"/>
              <a:cs typeface="Lucida Sans Unicode"/>
            </a:endParaRPr>
          </a:p>
          <a:p>
            <a:pPr algn="ctr" marL="61214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î°..''</a:t>
            </a:r>
            <a:r>
              <a:rPr dirty="0" sz="800" spc="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15">
                <a:solidFill>
                  <a:srgbClr val="161616"/>
                </a:solidFill>
                <a:latin typeface="Lucida Sans Unicode"/>
                <a:cs typeface="Lucida Sans Unicode"/>
              </a:rPr>
              <a:t>x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610064" y="9133754"/>
            <a:ext cx="157861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27499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Recursos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não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*/incutadss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0F0F0F"/>
                </a:solidFill>
                <a:latin typeface="Lucida Sans Unicode"/>
                <a:cs typeface="Lucida Sans Unicode"/>
              </a:rPr>
              <a:t>d=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Imposlo</a:t>
            </a:r>
            <a:r>
              <a:rPr dirty="0" sz="800" spc="5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Reoursos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Vinculados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lmposto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89687" y="9133754"/>
            <a:ext cx="506095" cy="50736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100">
                <a:solidFill>
                  <a:srgbClr val="151515"/>
                </a:solidFill>
                <a:latin typeface="Lucida Sans Unicode"/>
                <a:cs typeface="Lucida Sans Unicode"/>
              </a:rPr>
              <a:t>207.0G0.GO</a:t>
            </a:r>
            <a:endParaRPr sz="80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65"/>
              </a:spcBef>
            </a:pPr>
            <a:r>
              <a:rPr dirty="0" sz="800" spc="-75">
                <a:latin typeface="Lucida Sans Unicode"/>
                <a:cs typeface="Lucida Sans Unicode"/>
              </a:rPr>
              <a:t>75.000.C0</a:t>
            </a:r>
            <a:endParaRPr sz="80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85"/>
              </a:spcBef>
            </a:pPr>
            <a:r>
              <a:rPr dirty="0" sz="800" spc="-95">
                <a:solidFill>
                  <a:srgbClr val="2F2F2F"/>
                </a:solidFill>
                <a:latin typeface="Lucida Sans Unicode"/>
                <a:cs typeface="Lucida Sans Unicode"/>
              </a:rPr>
              <a:t>*a°'-</a:t>
            </a:r>
            <a:r>
              <a:rPr dirty="0" sz="800" spc="-12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15">
                <a:solidFill>
                  <a:srgbClr val="444444"/>
                </a:solidFill>
                <a:latin typeface="Lucida Sans Unicode"/>
                <a:cs typeface="Lucida Sans Unicode"/>
              </a:rPr>
              <a:t>*</a:t>
            </a:r>
            <a:r>
              <a:rPr dirty="0" sz="80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75">
                <a:latin typeface="Lucida Sans Unicode"/>
                <a:cs typeface="Lucida Sans Unicode"/>
              </a:rPr>
              <a:t>üe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B3B3B"/>
                </a:solidFill>
                <a:latin typeface="Lucida Sans Unicode"/>
                <a:cs typeface="Lucida Sans Unicode"/>
              </a:rPr>
              <a:t>2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514" y="1416912"/>
            <a:ext cx="6170218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7470" y="585048"/>
            <a:ext cx="688287" cy="68255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740060" y="9493318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908470" y="4086194"/>
            <a:ext cx="3968750" cy="5503545"/>
            <a:chOff x="2908470" y="4086194"/>
            <a:chExt cx="3968750" cy="5503545"/>
          </a:xfrm>
        </p:grpSpPr>
        <p:sp>
          <p:nvSpPr>
            <p:cNvPr id="6" name="object 6" descr=""/>
            <p:cNvSpPr/>
            <p:nvPr/>
          </p:nvSpPr>
          <p:spPr>
            <a:xfrm>
              <a:off x="2911515" y="4572210"/>
              <a:ext cx="1809114" cy="0"/>
            </a:xfrm>
            <a:custGeom>
              <a:avLst/>
              <a:gdLst/>
              <a:ahLst/>
              <a:cxnLst/>
              <a:rect l="l" t="t" r="r" b="b"/>
              <a:pathLst>
                <a:path w="1809114" h="0">
                  <a:moveTo>
                    <a:pt x="0" y="0"/>
                  </a:moveTo>
                  <a:lnTo>
                    <a:pt x="1809038" y="0"/>
                  </a:lnTo>
                </a:path>
              </a:pathLst>
            </a:custGeom>
            <a:ln w="9141">
              <a:solidFill>
                <a:srgbClr val="2F2F3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08470" y="4086194"/>
              <a:ext cx="3968309" cy="5503107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549910" y="527149"/>
            <a:ext cx="2940685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spc="50">
                <a:latin typeface="Lucida Sans Unicode"/>
                <a:cs typeface="Lucida Sans Unicode"/>
              </a:rPr>
              <a:t>PREFEITURA</a:t>
            </a:r>
            <a:r>
              <a:rPr dirty="0" sz="1100" spc="17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5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DE</a:t>
            </a:r>
            <a:r>
              <a:rPr dirty="0" sz="1100" spc="70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5240" marR="1861820" indent="-3175">
              <a:lnSpc>
                <a:spcPct val="128000"/>
              </a:lnSpc>
              <a:spcBef>
                <a:spcPts val="38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Maria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5894" y="2152916"/>
            <a:ext cx="2660650" cy="35115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 spc="-35">
                <a:uFill>
                  <a:solidFill>
                    <a:srgbClr val="23232B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65">
                <a:uFill>
                  <a:solidFill>
                    <a:srgbClr val="2323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3232B"/>
                  </a:solidFill>
                </a:uFill>
                <a:latin typeface="Lucida Sans Unicode"/>
                <a:cs typeface="Lucida Sans Unicode"/>
              </a:rPr>
              <a:t>ões </a:t>
            </a:r>
            <a:r>
              <a:rPr dirty="0" u="sng" sz="750" spc="-10">
                <a:uFill>
                  <a:solidFill>
                    <a:srgbClr val="23232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3340">
              <a:lnSpc>
                <a:spcPct val="100000"/>
              </a:lnSpc>
              <a:spcBef>
                <a:spcPts val="315"/>
              </a:spcBef>
            </a:pPr>
            <a:r>
              <a:rPr dirty="0" sz="900" spc="10">
                <a:solidFill>
                  <a:srgbClr val="080808"/>
                </a:solidFill>
                <a:latin typeface="Lucida Sans Unicode"/>
                <a:cs typeface="Lucida Sans Unicode"/>
              </a:rPr>
              <a:t>FUNDO</a:t>
            </a:r>
            <a:r>
              <a:rPr dirty="0" sz="900" spc="7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10">
                <a:latin typeface="Lucida Sans Unicode"/>
                <a:cs typeface="Lucida Sans Unicode"/>
              </a:rPr>
              <a:t>MUNICIPAL</a:t>
            </a:r>
            <a:r>
              <a:rPr dirty="0" sz="900" spc="195">
                <a:latin typeface="Lucida Sans Unicode"/>
                <a:cs typeface="Lucida Sans Unicode"/>
              </a:rPr>
              <a:t> </a:t>
            </a:r>
            <a:r>
              <a:rPr dirty="0" sz="900" spc="10">
                <a:latin typeface="Lucida Sans Unicode"/>
                <a:cs typeface="Lucida Sans Unicode"/>
              </a:rPr>
              <a:t>DE</a:t>
            </a:r>
            <a:r>
              <a:rPr dirty="0" sz="900" spc="175">
                <a:latin typeface="Lucida Sans Unicode"/>
                <a:cs typeface="Lucida Sans Unicode"/>
              </a:rPr>
              <a:t> </a:t>
            </a:r>
            <a:r>
              <a:rPr dirty="0" sz="900" spc="10">
                <a:latin typeface="Lucida Sans Unicode"/>
                <a:cs typeface="Lucida Sans Unicode"/>
              </a:rPr>
              <a:t>ASSISTÊNCIA</a:t>
            </a:r>
            <a:r>
              <a:rPr dirty="0" sz="900" spc="27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SOCIAL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59553" y="2452967"/>
            <a:ext cx="262890" cy="3581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20"/>
              </a:spcBef>
            </a:pPr>
            <a:r>
              <a:rPr dirty="0" sz="700" spc="-20">
                <a:latin typeface="Lucida Sans Unicode"/>
                <a:cs typeface="Lucida Sans Unicode"/>
              </a:rPr>
              <a:t>07.23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 spc="-50">
                <a:solidFill>
                  <a:srgbClr val="0A0A0A"/>
                </a:solidFill>
                <a:latin typeface="Lucida Sans Unicode"/>
                <a:cs typeface="Lucida Sans Unicode"/>
              </a:rPr>
              <a:t>2.099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02276" y="2452967"/>
            <a:ext cx="2695575" cy="3581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00">
                <a:latin typeface="Lucida Sans Unicode"/>
                <a:cs typeface="Lucida Sans Unicode"/>
              </a:rPr>
              <a:t>Fundo</a:t>
            </a:r>
            <a:r>
              <a:rPr dirty="0" sz="700" spc="6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Municipal</a:t>
            </a:r>
            <a:r>
              <a:rPr dirty="0" sz="700" spc="1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5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Assistência</a:t>
            </a:r>
            <a:r>
              <a:rPr dirty="0" sz="700" spc="15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Social</a:t>
            </a:r>
            <a:endParaRPr sz="7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750" spc="-65">
                <a:latin typeface="Lucida Sans Unicode"/>
                <a:cs typeface="Lucida Sans Unicode"/>
              </a:rPr>
              <a:t>dia.nu*encác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Operac.ona!izacão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Unidades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Adm:nistrcti’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as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109317" y="2850971"/>
          <a:ext cx="2834640" cy="43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2470"/>
                <a:gridCol w="77533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19"/>
                        </a:lnSpc>
                      </a:pP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130810">
                <a:tc>
                  <a:txBody>
                    <a:bodyPr/>
                    <a:lstStyle/>
                    <a:p>
                      <a:pPr marL="67310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4623" y="3338375"/>
            <a:ext cx="4318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Ani3o</a:t>
            </a: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10">
                <a:solidFill>
                  <a:srgbClr val="080808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23002" y="3338375"/>
            <a:ext cx="31870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Lucida Sans Unicode"/>
                <a:cs typeface="Lucida Sans Unicode"/>
              </a:rPr>
              <a:t>Revogacias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disposicões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em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contrário.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Publique-</a:t>
            </a:r>
            <a:r>
              <a:rPr dirty="0" sz="750" spc="-35">
                <a:latin typeface="Lucida Sans Unicode"/>
                <a:cs typeface="Lucida Sans Unicode"/>
              </a:rPr>
              <a:t>s°..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alixe-</a:t>
            </a:r>
            <a:r>
              <a:rPr dirty="0" sz="750" spc="-45">
                <a:latin typeface="Lucida Sans Unicode"/>
                <a:cs typeface="Lucida Sans Unicode"/>
              </a:rPr>
              <a:t>se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2025-07-23T19:38:05Z</dcterms:created>
  <dcterms:modified xsi:type="dcterms:W3CDTF">2025-07-23T19:38:05Z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