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 sz="550" spc="-10"/>
              <a:t>Servaux</a:t>
            </a:r>
            <a:endParaRPr sz="550"/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dirty="0"/>
              <a:t>Página</a:t>
            </a:r>
            <a:r>
              <a:rPr dirty="0" spc="-30"/>
              <a:t> </a:t>
            </a:r>
            <a:fld id="{81D60167-4931-47E6-BA6A-407CBD079E47}" type="slidenum">
              <a:rPr dirty="0"/>
              <a:t>#</a:t>
            </a:fld>
            <a:r>
              <a:rPr dirty="0" spc="-30"/>
              <a:t> </a:t>
            </a:r>
            <a:r>
              <a:rPr dirty="0" spc="-10"/>
              <a:t>de</a:t>
            </a:r>
            <a:r>
              <a:rPr dirty="0" spc="-45"/>
              <a:t> </a:t>
            </a:r>
            <a:r>
              <a:rPr dirty="0" spc="-50"/>
              <a:t>3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 sz="550" spc="-10"/>
              <a:t>Servaux</a:t>
            </a:r>
            <a:endParaRPr sz="550"/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dirty="0"/>
              <a:t>Página</a:t>
            </a:r>
            <a:r>
              <a:rPr dirty="0" spc="-30"/>
              <a:t> </a:t>
            </a:r>
            <a:fld id="{81D60167-4931-47E6-BA6A-407CBD079E47}" type="slidenum">
              <a:rPr dirty="0"/>
              <a:t>#</a:t>
            </a:fld>
            <a:r>
              <a:rPr dirty="0" spc="-30"/>
              <a:t> </a:t>
            </a:r>
            <a:r>
              <a:rPr dirty="0" spc="-10"/>
              <a:t>de</a:t>
            </a:r>
            <a:r>
              <a:rPr dirty="0" spc="-45"/>
              <a:t> </a:t>
            </a:r>
            <a:r>
              <a:rPr dirty="0" spc="-50"/>
              <a:t>3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 sz="550" spc="-10"/>
              <a:t>Servaux</a:t>
            </a:r>
            <a:endParaRPr sz="550"/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dirty="0"/>
              <a:t>Página</a:t>
            </a:r>
            <a:r>
              <a:rPr dirty="0" spc="-30"/>
              <a:t> </a:t>
            </a:r>
            <a:fld id="{81D60167-4931-47E6-BA6A-407CBD079E47}" type="slidenum">
              <a:rPr dirty="0"/>
              <a:t>#</a:t>
            </a:fld>
            <a:r>
              <a:rPr dirty="0" spc="-30"/>
              <a:t> </a:t>
            </a:r>
            <a:r>
              <a:rPr dirty="0" spc="-10"/>
              <a:t>de</a:t>
            </a:r>
            <a:r>
              <a:rPr dirty="0" spc="-45"/>
              <a:t> </a:t>
            </a:r>
            <a:r>
              <a:rPr dirty="0" spc="-50"/>
              <a:t>3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 sz="550" spc="-10"/>
              <a:t>Servaux</a:t>
            </a:r>
            <a:endParaRPr sz="550"/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dirty="0"/>
              <a:t>Página</a:t>
            </a:r>
            <a:r>
              <a:rPr dirty="0" spc="-30"/>
              <a:t> </a:t>
            </a:r>
            <a:fld id="{81D60167-4931-47E6-BA6A-407CBD079E47}" type="slidenum">
              <a:rPr dirty="0"/>
              <a:t>#</a:t>
            </a:fld>
            <a:r>
              <a:rPr dirty="0" spc="-30"/>
              <a:t> </a:t>
            </a:r>
            <a:r>
              <a:rPr dirty="0" spc="-10"/>
              <a:t>de</a:t>
            </a:r>
            <a:r>
              <a:rPr dirty="0" spc="-45"/>
              <a:t> </a:t>
            </a:r>
            <a:r>
              <a:rPr dirty="0" spc="-50"/>
              <a:t>3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 sz="550" spc="-10"/>
              <a:t>Servaux</a:t>
            </a:r>
            <a:endParaRPr sz="550"/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dirty="0"/>
              <a:t>Página</a:t>
            </a:r>
            <a:r>
              <a:rPr dirty="0" spc="-30"/>
              <a:t> </a:t>
            </a:r>
            <a:fld id="{81D60167-4931-47E6-BA6A-407CBD079E47}" type="slidenum">
              <a:rPr dirty="0"/>
              <a:t>#</a:t>
            </a:fld>
            <a:r>
              <a:rPr dirty="0" spc="-30"/>
              <a:t> </a:t>
            </a:r>
            <a:r>
              <a:rPr dirty="0" spc="-10"/>
              <a:t>de</a:t>
            </a:r>
            <a:r>
              <a:rPr dirty="0" spc="-45"/>
              <a:t> </a:t>
            </a:r>
            <a:r>
              <a:rPr dirty="0" spc="-50"/>
              <a:t>3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956317" y="9785335"/>
            <a:ext cx="292166" cy="1226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 sz="550" spc="-10"/>
              <a:t>Servaux</a:t>
            </a:r>
            <a:endParaRPr sz="550"/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373332" y="9745722"/>
            <a:ext cx="477520" cy="159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dirty="0"/>
              <a:t>Página</a:t>
            </a:r>
            <a:r>
              <a:rPr dirty="0" spc="-30"/>
              <a:t> </a:t>
            </a:r>
            <a:fld id="{81D60167-4931-47E6-BA6A-407CBD079E47}" type="slidenum">
              <a:rPr dirty="0"/>
              <a:t>#</a:t>
            </a:fld>
            <a:r>
              <a:rPr dirty="0" spc="-30"/>
              <a:t> </a:t>
            </a:r>
            <a:r>
              <a:rPr dirty="0" spc="-10"/>
              <a:t>de</a:t>
            </a:r>
            <a:r>
              <a:rPr dirty="0" spc="-45"/>
              <a:t> </a:t>
            </a:r>
            <a:r>
              <a:rPr dirty="0" spc="-50"/>
              <a:t>3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0281" y="1359017"/>
            <a:ext cx="6401678" cy="67036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93373" y="618565"/>
            <a:ext cx="691332" cy="618566"/>
          </a:xfrm>
          <a:prstGeom prst="rect">
            <a:avLst/>
          </a:prstGeom>
        </p:spPr>
      </p:pic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472055" y="8244511"/>
          <a:ext cx="6490970" cy="15265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3594"/>
                <a:gridCol w="2724150"/>
                <a:gridCol w="2225040"/>
                <a:gridCol w="640714"/>
              </a:tblGrid>
              <a:tr h="150495">
                <a:tc>
                  <a:txBody>
                    <a:bodyPr/>
                    <a:lstStyle/>
                    <a:p>
                      <a:pPr marL="154940">
                        <a:lnSpc>
                          <a:spcPts val="910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01.33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0330" marR="3175">
                        <a:lnSpc>
                          <a:spcPts val="910"/>
                        </a:lnSpc>
                      </a:pP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Secretária</a:t>
                      </a:r>
                      <a:r>
                        <a:rPr dirty="0" sz="80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Assuntos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Estratégicos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1555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1.831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98425" marR="31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75">
                          <a:latin typeface="Lucida Sans Unicode"/>
                          <a:cs typeface="Lucida Sans Unicode"/>
                        </a:rPr>
                        <a:t>ManutenCão</a:t>
                      </a:r>
                      <a:r>
                        <a:rPr dirty="0" sz="800" spc="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Operacionalização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Secretăria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5260"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99695" marR="317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473709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75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ctr" marL="6794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30.000,00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9209"/>
                </a:tc>
              </a:tr>
              <a:tr h="1543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00">
                          <a:latin typeface="Lucida Sans Unicode"/>
                          <a:cs typeface="Lucida Sans Unicode"/>
                        </a:rPr>
                        <a:t>Tota</a:t>
                      </a:r>
                      <a:r>
                        <a:rPr dirty="0" sz="700" spc="-1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I</a:t>
                      </a:r>
                      <a:r>
                        <a:rPr dirty="0" sz="700" spc="10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00" spc="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Projeto </a:t>
                      </a:r>
                      <a:r>
                        <a:rPr dirty="0" sz="700" spc="-50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0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00" spc="1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ctr" marL="685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00" spc="-10">
                          <a:latin typeface="Lucida Sans Unicode"/>
                          <a:cs typeface="Lucida Sans Unicode"/>
                        </a:rPr>
                        <a:t>30.000,00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</a:tr>
              <a:tr h="3175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158115">
                        <a:lnSpc>
                          <a:spcPct val="100000"/>
                        </a:lnSpc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01.34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8419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100330" marR="3175">
                        <a:lnSpc>
                          <a:spcPct val="100000"/>
                        </a:lnSpc>
                      </a:pPr>
                      <a:r>
                        <a:rPr dirty="0" sz="750">
                          <a:latin typeface="Lucida Sans Unicode"/>
                          <a:cs typeface="Lucida Sans Unicode"/>
                        </a:rPr>
                        <a:t>Secretźria</a:t>
                      </a:r>
                      <a:r>
                        <a:rPr dirty="0" sz="75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75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 Esporte</a:t>
                      </a:r>
                      <a:r>
                        <a:rPr dirty="0" sz="75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Lazer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8419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1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ctr" marL="704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</a:tr>
              <a:tr h="169545">
                <a:tc>
                  <a:txBody>
                    <a:bodyPr/>
                    <a:lstStyle/>
                    <a:p>
                      <a:pPr marL="15557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2.047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01600" marR="317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Manutenção</a:t>
                      </a:r>
                      <a:r>
                        <a:rPr dirty="0" sz="80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Operacionalização</a:t>
                      </a:r>
                      <a:r>
                        <a:rPr dirty="0" sz="80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Secretaria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3195">
                <a:tc>
                  <a:txBody>
                    <a:bodyPr/>
                    <a:lstStyle/>
                    <a:p>
                      <a:pPr marL="15430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6680" marR="31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75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750" spc="1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750" spc="1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1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13589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 Vinculados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ctr" marL="7874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21.000,00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</a:tr>
              <a:tr h="226060"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700" spc="-10"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>
                    <a:lnB w="19050">
                      <a:solidFill>
                        <a:srgbClr val="0F131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700" spc="50"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sz="700" spc="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70">
                          <a:latin typeface="Lucida Sans Unicode"/>
                          <a:cs typeface="Lucida Sans Unicode"/>
                        </a:rPr>
                        <a:t>SERVIGOS</a:t>
                      </a:r>
                      <a:r>
                        <a:rPr dirty="0" sz="700" spc="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8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0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70"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70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100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85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700" spc="1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10">
                          <a:latin typeface="Lucida Sans Unicode"/>
                          <a:cs typeface="Lucida Sans Unicode"/>
                        </a:rPr>
                        <a:t>JURÍDICA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>
                    <a:lnB w="19050">
                      <a:solidFill>
                        <a:srgbClr val="0F131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01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650" spc="2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650" spc="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650" spc="20">
                          <a:latin typeface="Lucida Sans Unicode"/>
                          <a:cs typeface="Lucida Sans Unicode"/>
                        </a:rPr>
                        <a:t>não Vinculados</a:t>
                      </a:r>
                      <a:r>
                        <a:rPr dirty="0" sz="650" spc="11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650" spc="2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650" spc="1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650" spc="-10">
                          <a:latin typeface="Lucida Sans Unicode"/>
                          <a:cs typeface="Lucida Sans Unicode"/>
                        </a:rPr>
                        <a:t>lmposto</a:t>
                      </a:r>
                      <a:endParaRPr sz="6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>
                    <a:lnB w="19050">
                      <a:solidFill>
                        <a:srgbClr val="0F131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730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650" spc="-10">
                          <a:latin typeface="Lucida Sans Unicode"/>
                          <a:cs typeface="Lucida Sans Unicode"/>
                        </a:rPr>
                        <a:t>32.00O,OO</a:t>
                      </a:r>
                      <a:endParaRPr sz="6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>
                    <a:lnB w="19050">
                      <a:solidFill>
                        <a:srgbClr val="0F1313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9" name="object 19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82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 sz="550" spc="-10"/>
              <a:t>Servaux</a:t>
            </a:r>
            <a:endParaRPr sz="550"/>
          </a:p>
        </p:txBody>
      </p:sp>
      <p:sp>
        <p:nvSpPr>
          <p:cNvPr id="20" name="object 20" descr=""/>
          <p:cNvSpPr txBox="1"/>
          <p:nvPr/>
        </p:nvSpPr>
        <p:spPr>
          <a:xfrm>
            <a:off x="6364196" y="9791302"/>
            <a:ext cx="478790" cy="113664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 sz="550">
                <a:latin typeface="Lucida Sans Unicode"/>
                <a:cs typeface="Lucida Sans Unicode"/>
              </a:rPr>
              <a:t>Página</a:t>
            </a:r>
            <a:r>
              <a:rPr dirty="0" sz="550" spc="10">
                <a:latin typeface="Lucida Sans Unicode"/>
                <a:cs typeface="Lucida Sans Unicode"/>
              </a:rPr>
              <a:t> </a:t>
            </a:r>
            <a:r>
              <a:rPr dirty="0" sz="550">
                <a:latin typeface="Lucida Sans Unicode"/>
                <a:cs typeface="Lucida Sans Unicode"/>
              </a:rPr>
              <a:t>1</a:t>
            </a:r>
            <a:r>
              <a:rPr dirty="0" sz="550" spc="-45">
                <a:latin typeface="Lucida Sans Unicode"/>
                <a:cs typeface="Lucida Sans Unicode"/>
              </a:rPr>
              <a:t> </a:t>
            </a:r>
            <a:r>
              <a:rPr dirty="0" sz="550" spc="-20">
                <a:latin typeface="Lucida Sans Unicode"/>
                <a:cs typeface="Lucida Sans Unicode"/>
              </a:rPr>
              <a:t>de</a:t>
            </a:r>
            <a:r>
              <a:rPr dirty="0" sz="550" spc="-25">
                <a:latin typeface="Lucida Sans Unicode"/>
                <a:cs typeface="Lucida Sans Unicode"/>
              </a:rPr>
              <a:t> </a:t>
            </a:r>
            <a:r>
              <a:rPr dirty="0" sz="550" spc="-60">
                <a:latin typeface="Lucida Sans Unicode"/>
                <a:cs typeface="Lucida Sans Unicode"/>
              </a:rPr>
              <a:t>3</a:t>
            </a:r>
            <a:endParaRPr sz="550">
              <a:latin typeface="Lucida Sans Unicode"/>
              <a:cs typeface="Lucida Sans Unicode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39178" y="423293"/>
            <a:ext cx="3042920" cy="5607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dirty="0" sz="1150" spc="-10" b="1">
                <a:latin typeface="Arial"/>
                <a:cs typeface="Arial"/>
              </a:rPr>
              <a:t>PREFEITURA</a:t>
            </a:r>
            <a:r>
              <a:rPr dirty="0" sz="1150" spc="85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MUNICIPAL</a:t>
            </a:r>
            <a:r>
              <a:rPr dirty="0" sz="1150" spc="7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30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5240" marR="1924685" indent="-3175">
              <a:lnSpc>
                <a:spcPct val="120000"/>
              </a:lnSpc>
              <a:spcBef>
                <a:spcPts val="530"/>
              </a:spcBef>
            </a:pPr>
            <a:r>
              <a:rPr dirty="0" sz="800">
                <a:latin typeface="Lucida Sans Unicode"/>
                <a:cs typeface="Lucida Sans Unicode"/>
              </a:rPr>
              <a:t>Rua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 spc="-30">
                <a:latin typeface="Lucida Sans Unicode"/>
                <a:cs typeface="Lucida Sans Unicode"/>
              </a:rPr>
              <a:t>Maria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30">
                <a:latin typeface="Lucida Sans Unicode"/>
                <a:cs typeface="Lucida Sans Unicode"/>
              </a:rPr>
              <a:t>Lourenço,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18 </a:t>
            </a:r>
            <a:r>
              <a:rPr dirty="0" sz="800" spc="-30">
                <a:latin typeface="Lucida Sans Unicode"/>
                <a:cs typeface="Lucida Sans Unicode"/>
              </a:rPr>
              <a:t>Fazenda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Caxias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984663" y="1595165"/>
            <a:ext cx="18192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65">
                <a:latin typeface="Lucida Sans Unicode"/>
                <a:cs typeface="Lucida Sans Unicode"/>
              </a:rPr>
              <a:t>Decreto</a:t>
            </a:r>
            <a:r>
              <a:rPr dirty="0" sz="800">
                <a:latin typeface="Lucida Sans Unicode"/>
                <a:cs typeface="Lucida Sans Unicode"/>
              </a:rPr>
              <a:t> N°</a:t>
            </a:r>
            <a:r>
              <a:rPr dirty="0" sz="800" spc="-75">
                <a:latin typeface="Lucida Sans Unicode"/>
                <a:cs typeface="Lucida Sans Unicode"/>
              </a:rPr>
              <a:t> </a:t>
            </a:r>
            <a:r>
              <a:rPr dirty="0" sz="800" spc="-90">
                <a:latin typeface="Lucida Sans Unicode"/>
                <a:cs typeface="Lucida Sans Unicode"/>
              </a:rPr>
              <a:t>2729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de</a:t>
            </a:r>
            <a:r>
              <a:rPr dirty="0" sz="800" spc="-6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23</a:t>
            </a:r>
            <a:r>
              <a:rPr dirty="0" sz="800" spc="28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de</a:t>
            </a:r>
            <a:r>
              <a:rPr dirty="0" sz="800" spc="13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agosto,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2024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967119" y="2034206"/>
            <a:ext cx="2801620" cy="255904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12700" marR="5080" indent="2540">
              <a:lnSpc>
                <a:spcPct val="101299"/>
              </a:lnSpc>
              <a:spcBef>
                <a:spcPts val="85"/>
              </a:spcBef>
            </a:pPr>
            <a:r>
              <a:rPr dirty="0" sz="750" spc="-25">
                <a:latin typeface="Lucida Sans Unicode"/>
                <a:cs typeface="Lucida Sans Unicode"/>
              </a:rPr>
              <a:t>Abre</a:t>
            </a:r>
            <a:r>
              <a:rPr dirty="0" sz="750" spc="-35">
                <a:latin typeface="Lucida Sans Unicode"/>
                <a:cs typeface="Lucida Sans Unicode"/>
              </a:rPr>
              <a:t> </a:t>
            </a:r>
            <a:r>
              <a:rPr dirty="0" sz="750" spc="-55">
                <a:latin typeface="Lucida Sans Unicode"/>
                <a:cs typeface="Lucida Sans Unicode"/>
              </a:rPr>
              <a:t>crédito</a:t>
            </a:r>
            <a:r>
              <a:rPr dirty="0" sz="750"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suplementar</a:t>
            </a:r>
            <a:r>
              <a:rPr dirty="0" sz="750" spc="30"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no</a:t>
            </a:r>
            <a:r>
              <a:rPr dirty="0" sz="750"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valor</a:t>
            </a:r>
            <a:r>
              <a:rPr dirty="0" sz="750" spc="-10">
                <a:latin typeface="Lucida Sans Unicode"/>
                <a:cs typeface="Lucida Sans Unicode"/>
              </a:rPr>
              <a:t> </a:t>
            </a:r>
            <a:r>
              <a:rPr dirty="0" sz="750" spc="-40">
                <a:latin typeface="Lucida Sans Unicode"/>
                <a:cs typeface="Lucida Sans Unicode"/>
              </a:rPr>
              <a:t>total</a:t>
            </a:r>
            <a:r>
              <a:rPr dirty="0" sz="750" spc="-30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de</a:t>
            </a:r>
            <a:r>
              <a:rPr dirty="0" sz="750" spc="-5">
                <a:latin typeface="Lucida Sans Unicode"/>
                <a:cs typeface="Lucida Sans Unicode"/>
              </a:rPr>
              <a:t> </a:t>
            </a:r>
            <a:r>
              <a:rPr dirty="0" sz="750" spc="-45">
                <a:latin typeface="Lucida Sans Unicode"/>
                <a:cs typeface="Lucida Sans Unicode"/>
              </a:rPr>
              <a:t>R$1.751.000,00,</a:t>
            </a:r>
            <a:r>
              <a:rPr dirty="0" sz="750" spc="-30"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para </a:t>
            </a:r>
            <a:r>
              <a:rPr dirty="0" sz="750" spc="-35">
                <a:latin typeface="Lucida Sans Unicode"/>
                <a:cs typeface="Lucida Sans Unicode"/>
              </a:rPr>
              <a:t>fins</a:t>
            </a:r>
            <a:r>
              <a:rPr dirty="0" sz="750" spc="-25"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que</a:t>
            </a:r>
            <a:r>
              <a:rPr dirty="0" sz="750" spc="-30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se</a:t>
            </a:r>
            <a:r>
              <a:rPr dirty="0" sz="750" spc="-40"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especifíca</a:t>
            </a:r>
            <a:r>
              <a:rPr dirty="0" sz="750" spc="50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e</a:t>
            </a:r>
            <a:r>
              <a:rPr dirty="0" sz="750" spc="-7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da</a:t>
            </a:r>
            <a:r>
              <a:rPr dirty="0" sz="750">
                <a:latin typeface="Lucida Sans Unicode"/>
                <a:cs typeface="Lucida Sans Unicode"/>
              </a:rPr>
              <a:t> </a:t>
            </a:r>
            <a:r>
              <a:rPr dirty="0" sz="750" spc="-40">
                <a:latin typeface="Lucida Sans Unicode"/>
                <a:cs typeface="Lucida Sans Unicode"/>
              </a:rPr>
              <a:t>outras</a:t>
            </a:r>
            <a:r>
              <a:rPr dirty="0" sz="750" spc="5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providências.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23571" y="2762215"/>
            <a:ext cx="6207125" cy="9429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0955" marR="5080" indent="783590">
              <a:lnSpc>
                <a:spcPct val="150000"/>
              </a:lnSpc>
              <a:spcBef>
                <a:spcPts val="100"/>
              </a:spcBef>
            </a:pPr>
            <a:r>
              <a:rPr dirty="0" sz="800" spc="-40">
                <a:latin typeface="Lucida Sans Unicode"/>
                <a:cs typeface="Lucida Sans Unicode"/>
              </a:rPr>
              <a:t>O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PREFEITO</a:t>
            </a:r>
            <a:r>
              <a:rPr dirty="0" sz="800" spc="55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MUNICIPAL,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no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uso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de</a:t>
            </a:r>
            <a:r>
              <a:rPr dirty="0" sz="800" spc="-60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suas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atribuições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legais,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constitucionais</a:t>
            </a:r>
            <a:r>
              <a:rPr dirty="0" sz="800" spc="-8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e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de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acordo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com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a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que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lhe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confere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o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art.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8º</a:t>
            </a:r>
            <a:r>
              <a:rPr dirty="0" sz="800" spc="250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da </a:t>
            </a:r>
            <a:r>
              <a:rPr dirty="0" sz="800">
                <a:latin typeface="Lucida Sans Unicode"/>
                <a:cs typeface="Lucida Sans Unicode"/>
              </a:rPr>
              <a:t>LEI</a:t>
            </a:r>
            <a:r>
              <a:rPr dirty="0" sz="800" spc="-6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N°</a:t>
            </a:r>
            <a:r>
              <a:rPr dirty="0" sz="800" spc="-70">
                <a:latin typeface="Lucida Sans Unicode"/>
                <a:cs typeface="Lucida Sans Unicode"/>
              </a:rPr>
              <a:t> </a:t>
            </a:r>
            <a:r>
              <a:rPr dirty="0" sz="800" spc="-100">
                <a:latin typeface="Lucida Sans Unicode"/>
                <a:cs typeface="Lucida Sans Unicode"/>
              </a:rPr>
              <a:t>823/2023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datada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de</a:t>
            </a:r>
            <a:r>
              <a:rPr dirty="0" sz="800" spc="-60">
                <a:latin typeface="Lucida Sans Unicode"/>
                <a:cs typeface="Lucida Sans Unicode"/>
              </a:rPr>
              <a:t> </a:t>
            </a:r>
            <a:r>
              <a:rPr dirty="0" sz="800" spc="-110">
                <a:latin typeface="Lucida Sans Unicode"/>
                <a:cs typeface="Lucida Sans Unicode"/>
              </a:rPr>
              <a:t>21/12/2023,</a:t>
            </a:r>
            <a:r>
              <a:rPr dirty="0" sz="800" spc="6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publicada</a:t>
            </a:r>
            <a:r>
              <a:rPr dirty="0" sz="800" spc="9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em</a:t>
            </a:r>
            <a:r>
              <a:rPr dirty="0" sz="800" spc="13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21/12/2023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dirty="0" u="heavy" sz="750">
                <a:uFill>
                  <a:solidFill>
                    <a:srgbClr val="0F0F13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heavy" sz="750" spc="-5">
                <a:uFill>
                  <a:solidFill>
                    <a:srgbClr val="0F0F13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750">
                <a:uFill>
                  <a:solidFill>
                    <a:srgbClr val="0F0F13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heavy" sz="750" spc="100">
                <a:uFill>
                  <a:solidFill>
                    <a:srgbClr val="0F0F13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750">
                <a:uFill>
                  <a:solidFill>
                    <a:srgbClr val="0F0F13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heavy" sz="750" spc="-40">
                <a:uFill>
                  <a:solidFill>
                    <a:srgbClr val="0F0F13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750">
                <a:uFill>
                  <a:solidFill>
                    <a:srgbClr val="0F0F13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heavy" sz="750" spc="10">
                <a:uFill>
                  <a:solidFill>
                    <a:srgbClr val="0F0F13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750">
                <a:uFill>
                  <a:solidFill>
                    <a:srgbClr val="0F0F13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heavy" sz="750" spc="75">
                <a:uFill>
                  <a:solidFill>
                    <a:srgbClr val="0F0F13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750">
                <a:uFill>
                  <a:solidFill>
                    <a:srgbClr val="0F0F13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heavy" sz="750" spc="-10">
                <a:uFill>
                  <a:solidFill>
                    <a:srgbClr val="0F0F13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750" spc="-25">
                <a:uFill>
                  <a:solidFill>
                    <a:srgbClr val="0F0F13"/>
                  </a:solidFill>
                </a:uFill>
                <a:latin typeface="Lucida Sans Unicode"/>
                <a:cs typeface="Lucida Sans Unicode"/>
              </a:rPr>
              <a:t>A:</a:t>
            </a:r>
            <a:endParaRPr sz="7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750">
              <a:latin typeface="Lucida Sans Unicode"/>
              <a:cs typeface="Lucida Sans Unicode"/>
            </a:endParaRPr>
          </a:p>
          <a:p>
            <a:pPr marL="315595">
              <a:lnSpc>
                <a:spcPct val="100000"/>
              </a:lnSpc>
            </a:pPr>
            <a:r>
              <a:rPr dirty="0" sz="800" spc="-80">
                <a:latin typeface="Lucida Sans Unicode"/>
                <a:cs typeface="Lucida Sans Unicode"/>
              </a:rPr>
              <a:t>Artigo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1º</a:t>
            </a:r>
            <a:r>
              <a:rPr dirty="0" sz="800" spc="-65">
                <a:latin typeface="Lucida Sans Unicode"/>
                <a:cs typeface="Lucida Sans Unicode"/>
              </a:rPr>
              <a:t> </a:t>
            </a:r>
            <a:r>
              <a:rPr dirty="0" sz="800" spc="-185">
                <a:latin typeface="Lucida Sans Unicode"/>
                <a:cs typeface="Lucida Sans Unicode"/>
              </a:rPr>
              <a:t>-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Fica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aberto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crédito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suplementar</a:t>
            </a:r>
            <a:r>
              <a:rPr dirty="0" sz="800" spc="5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as</a:t>
            </a:r>
            <a:r>
              <a:rPr dirty="0" sz="800" spc="-90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seguintes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dotações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81808" y="4430756"/>
            <a:ext cx="2587625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  <a:tabLst>
                <a:tab pos="588645" algn="l"/>
              </a:tabLst>
            </a:pPr>
            <a:r>
              <a:rPr dirty="0" sz="800" spc="-505">
                <a:latin typeface="Lucida Sans Unicode"/>
                <a:cs typeface="Lucida Sans Unicode"/>
              </a:rPr>
              <a:t>D</a:t>
            </a:r>
            <a:r>
              <a:rPr dirty="0" sz="800" spc="-229">
                <a:latin typeface="Lucida Sans Unicode"/>
                <a:cs typeface="Lucida Sans Unicode"/>
              </a:rPr>
              <a:t>S</a:t>
            </a:r>
            <a:r>
              <a:rPr dirty="0" sz="800" spc="80">
                <a:latin typeface="Lucida Sans Unicode"/>
                <a:cs typeface="Lucida Sans Unicode"/>
              </a:rPr>
              <a:t>ot</a:t>
            </a:r>
            <a:r>
              <a:rPr dirty="0" sz="800" spc="90">
                <a:latin typeface="Lucida Sans Unicode"/>
                <a:cs typeface="Lucida Sans Unicode"/>
              </a:rPr>
              <a:t>a</a:t>
            </a:r>
            <a:r>
              <a:rPr dirty="0" sz="800" spc="55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uoe</a:t>
            </a:r>
            <a:r>
              <a:rPr dirty="0" sz="800">
                <a:latin typeface="Lucida Sans Unicode"/>
                <a:cs typeface="Lucida Sans Unicode"/>
              </a:rPr>
              <a:t>	</a:t>
            </a:r>
            <a:r>
              <a:rPr dirty="0" sz="800" spc="50">
                <a:latin typeface="Lucida Sans Unicode"/>
                <a:cs typeface="Lucida Sans Unicode"/>
              </a:rPr>
              <a:t>seintaedas</a:t>
            </a:r>
            <a:endParaRPr sz="800">
              <a:latin typeface="Lucida Sans Unicode"/>
              <a:cs typeface="Lucida Sans Unicode"/>
            </a:endParaRPr>
          </a:p>
          <a:p>
            <a:pPr marL="60960">
              <a:lnSpc>
                <a:spcPct val="100000"/>
              </a:lnSpc>
              <a:spcBef>
                <a:spcPts val="355"/>
              </a:spcBef>
            </a:pPr>
            <a:r>
              <a:rPr dirty="0" sz="950" spc="55">
                <a:latin typeface="Lucida Sans Unicode"/>
                <a:cs typeface="Lucida Sans Unicode"/>
              </a:rPr>
              <a:t>PREFEITURA</a:t>
            </a:r>
            <a:r>
              <a:rPr dirty="0" sz="950" spc="70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MUhlICIPAL</a:t>
            </a:r>
            <a:r>
              <a:rPr dirty="0" sz="950" spc="45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DE</a:t>
            </a:r>
            <a:r>
              <a:rPr dirty="0" sz="950" spc="5">
                <a:latin typeface="Lucida Sans Unicode"/>
                <a:cs typeface="Lucida Sans Unicode"/>
              </a:rPr>
              <a:t> </a:t>
            </a:r>
            <a:r>
              <a:rPr dirty="0" sz="950" spc="-10">
                <a:latin typeface="Lucida Sans Unicode"/>
                <a:cs typeface="Lucida Sans Unicode"/>
              </a:rPr>
              <a:t>SEROPEDICA</a:t>
            </a:r>
            <a:endParaRPr sz="950">
              <a:latin typeface="Lucida Sans Unicode"/>
              <a:cs typeface="Lucida Sans Unicode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582270" y="4819542"/>
          <a:ext cx="6320155" cy="14592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1040"/>
                <a:gridCol w="3028950"/>
                <a:gridCol w="1807844"/>
                <a:gridCol w="704850"/>
              </a:tblGrid>
              <a:tr h="148590">
                <a:tc>
                  <a:txBody>
                    <a:bodyPr/>
                    <a:lstStyle/>
                    <a:p>
                      <a:pPr marL="32384">
                        <a:lnSpc>
                          <a:spcPts val="910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01.06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ts val="910"/>
                        </a:lnSpc>
                      </a:pP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Secretária</a:t>
                      </a:r>
                      <a:r>
                        <a:rPr dirty="0" sz="80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Administraçăo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2.802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75">
                          <a:latin typeface="Lucida Sans Unicode"/>
                          <a:cs typeface="Lucida Sans Unicode"/>
                        </a:rPr>
                        <a:t>Manuten0ão</a:t>
                      </a:r>
                      <a:r>
                        <a:rPr dirty="0" sz="800" spc="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Operacionalizacão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00" spc="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6050">
                <a:tc>
                  <a:txBody>
                    <a:bodyPr/>
                    <a:lstStyle/>
                    <a:p>
                      <a:pPr marL="31750">
                        <a:lnSpc>
                          <a:spcPts val="955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ts val="955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sz="800" spc="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SERVICOS</a:t>
                      </a:r>
                      <a:r>
                        <a:rPr dirty="0" sz="800" spc="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9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80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00" spc="1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JURİDICA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 gridSpan="2">
                  <a:txBody>
                    <a:bodyPr/>
                    <a:lstStyle/>
                    <a:p>
                      <a:pPr marL="158115">
                        <a:lnSpc>
                          <a:spcPts val="930"/>
                        </a:lnSpc>
                        <a:spcBef>
                          <a:spcPts val="120"/>
                        </a:spcBef>
                        <a:tabLst>
                          <a:tab pos="1998980" algn="l"/>
                        </a:tabLst>
                      </a:pP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Royalties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60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União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917.000.00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7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1589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4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048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917.000,00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3655"/>
                </a:tc>
              </a:tr>
              <a:tr h="1593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1716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1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917.000,00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6446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01.09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715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Educação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7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10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2.067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Uniformes,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Permanente,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Obras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lnstalacões,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800" spc="1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Didático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8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85">
                          <a:latin typeface="Lucida Sans Unicode"/>
                          <a:cs typeface="Lucida Sans Unicode"/>
                        </a:rPr>
                        <a:t>DistribuiGão</a:t>
                      </a:r>
                      <a:r>
                        <a:rPr dirty="0" sz="80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Gratuita</a:t>
                      </a:r>
                      <a:r>
                        <a:rPr dirty="0" sz="800" spc="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25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QSE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 gridSpan="2"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3191510" algn="l"/>
                        </a:tabLst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CONSUMO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Salário-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Educação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30">
                          <a:latin typeface="Arial Black"/>
                          <a:cs typeface="Arial Black"/>
                        </a:rPr>
                        <a:t>103.000,00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3495"/>
                </a:tc>
              </a:tr>
              <a:tr h="1543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20340">
                        <a:lnSpc>
                          <a:spcPts val="955"/>
                        </a:lnSpc>
                        <a:spcBef>
                          <a:spcPts val="165"/>
                        </a:spcBef>
                      </a:pP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20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ts val="955"/>
                        </a:lnSpc>
                        <a:spcBef>
                          <a:spcPts val="165"/>
                        </a:spcBef>
                      </a:pPr>
                      <a:r>
                        <a:rPr dirty="0" sz="800" spc="-25">
                          <a:latin typeface="Arial Black"/>
                          <a:cs typeface="Arial Black"/>
                        </a:rPr>
                        <a:t>103.000,00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0955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606249" y="6272503"/>
            <a:ext cx="3564254" cy="360680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  <a:tabLst>
                <a:tab pos="781685" algn="l"/>
              </a:tabLst>
            </a:pPr>
            <a:r>
              <a:rPr dirty="0" sz="800" spc="-10">
                <a:latin typeface="Lucida Sans Unicode"/>
                <a:cs typeface="Lucida Sans Unicode"/>
              </a:rPr>
              <a:t>2.808</a:t>
            </a:r>
            <a:r>
              <a:rPr dirty="0" sz="800">
                <a:latin typeface="Lucida Sans Unicode"/>
                <a:cs typeface="Lucida Sans Unicode"/>
              </a:rPr>
              <a:t>	</a:t>
            </a:r>
            <a:r>
              <a:rPr dirty="0" sz="800" spc="-85">
                <a:latin typeface="Lucida Sans Unicode"/>
                <a:cs typeface="Lucida Sans Unicode"/>
              </a:rPr>
              <a:t>ManutenÇão</a:t>
            </a:r>
            <a:r>
              <a:rPr dirty="0" sz="800" spc="5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e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Operacionalizacão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das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Unidades</a:t>
            </a:r>
            <a:r>
              <a:rPr dirty="0" sz="800" spc="65"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Administrativas</a:t>
            </a:r>
            <a:endParaRPr sz="800">
              <a:latin typeface="Lucida Sans Unicode"/>
              <a:cs typeface="Lucida Sans Unicode"/>
            </a:endParaRPr>
          </a:p>
          <a:p>
            <a:pPr marL="15240">
              <a:lnSpc>
                <a:spcPct val="100000"/>
              </a:lnSpc>
              <a:spcBef>
                <a:spcPts val="359"/>
              </a:spcBef>
              <a:tabLst>
                <a:tab pos="781685" algn="l"/>
              </a:tabLst>
            </a:pPr>
            <a:r>
              <a:rPr dirty="0" sz="800" spc="-10" i="1">
                <a:latin typeface="Arial"/>
                <a:cs typeface="Arial"/>
              </a:rPr>
              <a:t>3.3.9.0.39.05</a:t>
            </a:r>
            <a:r>
              <a:rPr dirty="0" sz="800" i="1">
                <a:latin typeface="Arial"/>
                <a:cs typeface="Arial"/>
              </a:rPr>
              <a:t>	</a:t>
            </a:r>
            <a:r>
              <a:rPr dirty="0" sz="800">
                <a:latin typeface="Lucida Sans Unicode"/>
                <a:cs typeface="Lucida Sans Unicode"/>
              </a:rPr>
              <a:t>DEMAIS</a:t>
            </a:r>
            <a:r>
              <a:rPr dirty="0" sz="800" spc="8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SERVICOS</a:t>
            </a:r>
            <a:r>
              <a:rPr dirty="0" sz="800" spc="7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DE</a:t>
            </a:r>
            <a:r>
              <a:rPr dirty="0" sz="800" spc="9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TERCEIROS</a:t>
            </a:r>
            <a:r>
              <a:rPr dirty="0" sz="800" spc="90">
                <a:latin typeface="Lucida Sans Unicode"/>
                <a:cs typeface="Lucida Sans Unicode"/>
              </a:rPr>
              <a:t> </a:t>
            </a:r>
            <a:r>
              <a:rPr dirty="0" sz="800" spc="-160">
                <a:latin typeface="Lucida Sans Unicode"/>
                <a:cs typeface="Lucida Sans Unicode"/>
              </a:rPr>
              <a:t>-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PESSOA</a:t>
            </a:r>
            <a:r>
              <a:rPr dirty="0" sz="800" spc="16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JURİDICA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460834" y="6494943"/>
            <a:ext cx="94106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3472" sz="1200" spc="-60">
                <a:latin typeface="Lucida Sans Unicode"/>
                <a:cs typeface="Lucida Sans Unicode"/>
              </a:rPr>
              <a:t>Ro</a:t>
            </a:r>
            <a:r>
              <a:rPr dirty="0" sz="800" spc="-40">
                <a:latin typeface="Lucida Sans Unicode"/>
                <a:cs typeface="Lucida Sans Unicode"/>
              </a:rPr>
              <a:t>v</a:t>
            </a:r>
            <a:r>
              <a:rPr dirty="0" baseline="3472" sz="1200" spc="-60">
                <a:latin typeface="Lucida Sans Unicode"/>
                <a:cs typeface="Lucida Sans Unicode"/>
              </a:rPr>
              <a:t>alties-</a:t>
            </a:r>
            <a:r>
              <a:rPr dirty="0" baseline="3472" sz="1200" spc="-7">
                <a:latin typeface="Lucida Sans Unicode"/>
                <a:cs typeface="Lucida Sans Unicode"/>
              </a:rPr>
              <a:t> </a:t>
            </a:r>
            <a:r>
              <a:rPr dirty="0" baseline="3472" sz="1200" spc="-37">
                <a:latin typeface="Lucida Sans Unicode"/>
                <a:cs typeface="Lucida Sans Unicode"/>
              </a:rPr>
              <a:t>Educacão</a:t>
            </a:r>
            <a:endParaRPr baseline="3472" sz="120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301835" y="6485802"/>
            <a:ext cx="51054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70">
                <a:latin typeface="Lucida Sans Unicode"/>
                <a:cs typeface="Lucida Sans Unicode"/>
              </a:rPr>
              <a:t>731.000,00</a:t>
            </a:r>
            <a:endParaRPr sz="800">
              <a:latin typeface="Lucida Sans Unicode"/>
              <a:cs typeface="Lucida Sans Unicode"/>
            </a:endParaRPr>
          </a:p>
        </p:txBody>
      </p:sp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3972213" y="6672194"/>
          <a:ext cx="2932430" cy="4584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18664"/>
                <a:gridCol w="836930"/>
              </a:tblGrid>
              <a:tr h="151765">
                <a:tc>
                  <a:txBody>
                    <a:bodyPr/>
                    <a:lstStyle/>
                    <a:p>
                      <a:pPr marL="31750">
                        <a:lnSpc>
                          <a:spcPts val="910"/>
                        </a:lnSpc>
                      </a:pP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14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910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731.000,00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1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834.000,00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</a:tr>
              <a:tr h="140970">
                <a:tc>
                  <a:txBody>
                    <a:bodyPr/>
                    <a:lstStyle/>
                    <a:p>
                      <a:pPr marL="414020">
                        <a:lnSpc>
                          <a:spcPts val="955"/>
                        </a:lnSpc>
                        <a:spcBef>
                          <a:spcPts val="60"/>
                        </a:spcBef>
                      </a:pP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Suplementado</a:t>
                      </a:r>
                      <a:r>
                        <a:rPr dirty="0" sz="8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955"/>
                        </a:lnSpc>
                        <a:spcBef>
                          <a:spcPts val="6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1.751.000,00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</a:tr>
            </a:tbl>
          </a:graphicData>
        </a:graphic>
      </p:graphicFrame>
      <p:sp>
        <p:nvSpPr>
          <p:cNvPr id="15" name="object 15" descr=""/>
          <p:cNvSpPr txBox="1"/>
          <p:nvPr/>
        </p:nvSpPr>
        <p:spPr>
          <a:xfrm>
            <a:off x="930568" y="7174452"/>
            <a:ext cx="573595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58470" marR="5080" indent="-446405">
              <a:lnSpc>
                <a:spcPct val="100000"/>
              </a:lnSpc>
              <a:spcBef>
                <a:spcPts val="100"/>
              </a:spcBef>
            </a:pPr>
            <a:r>
              <a:rPr dirty="0" sz="800" spc="-90">
                <a:latin typeface="Lucida Sans Unicode"/>
                <a:cs typeface="Lucida Sans Unicode"/>
              </a:rPr>
              <a:t>Artigo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2º</a:t>
            </a:r>
            <a:r>
              <a:rPr dirty="0" sz="800" spc="-65">
                <a:latin typeface="Lucida Sans Unicode"/>
                <a:cs typeface="Lucida Sans Unicode"/>
              </a:rPr>
              <a:t> </a:t>
            </a:r>
            <a:r>
              <a:rPr dirty="0" sz="800" spc="-160">
                <a:latin typeface="Lucida Sans Unicode"/>
                <a:cs typeface="Lucida Sans Unicode"/>
              </a:rPr>
              <a:t>-</a:t>
            </a:r>
            <a:r>
              <a:rPr dirty="0" sz="800" spc="-10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As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despesas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decorrentes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da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abertura</a:t>
            </a:r>
            <a:r>
              <a:rPr dirty="0" sz="800" spc="65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do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presente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crédito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suplementar,</a:t>
            </a:r>
            <a:r>
              <a:rPr dirty="0" sz="800" spc="6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seräo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cobertas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90">
                <a:latin typeface="Lucida Sans Unicode"/>
                <a:cs typeface="Lucida Sans Unicode"/>
              </a:rPr>
              <a:t>com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recursos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de</a:t>
            </a:r>
            <a:r>
              <a:rPr dirty="0" sz="800" spc="-55">
                <a:latin typeface="Lucida Sans Unicode"/>
                <a:cs typeface="Lucida Sans Unicode"/>
              </a:rPr>
              <a:t> que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trata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o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Artigo </a:t>
            </a:r>
            <a:r>
              <a:rPr dirty="0" sz="800" spc="-55">
                <a:latin typeface="Lucida Sans Unicode"/>
                <a:cs typeface="Lucida Sans Unicode"/>
              </a:rPr>
              <a:t>43</a:t>
            </a:r>
            <a:r>
              <a:rPr dirty="0" sz="800" spc="-65">
                <a:latin typeface="Lucida Sans Unicode"/>
                <a:cs typeface="Lucida Sans Unicode"/>
              </a:rPr>
              <a:t> parãgrafo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1º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da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Lei</a:t>
            </a:r>
            <a:r>
              <a:rPr dirty="0" sz="800" spc="-55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Federal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N°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 spc="-100">
                <a:latin typeface="Lucida Sans Unicode"/>
                <a:cs typeface="Lucida Sans Unicode"/>
              </a:rPr>
              <a:t>4.320/64,</a:t>
            </a:r>
            <a:r>
              <a:rPr dirty="0" sz="800" spc="85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Inciso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III.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774390" y="7503541"/>
            <a:ext cx="1587500" cy="373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2740" marR="5080" indent="-320675">
              <a:lnSpc>
                <a:spcPct val="142500"/>
              </a:lnSpc>
              <a:spcBef>
                <a:spcPts val="100"/>
              </a:spcBef>
            </a:pPr>
            <a:r>
              <a:rPr dirty="0" sz="800" spc="-55">
                <a:latin typeface="Lucida Sans Unicode"/>
                <a:cs typeface="Lucida Sans Unicode"/>
              </a:rPr>
              <a:t>lnciso: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II</a:t>
            </a:r>
            <a:r>
              <a:rPr dirty="0" sz="800" spc="-90">
                <a:latin typeface="Lucida Sans Unicode"/>
                <a:cs typeface="Lucida Sans Unicode"/>
              </a:rPr>
              <a:t> </a:t>
            </a:r>
            <a:r>
              <a:rPr dirty="0" sz="800" spc="-155">
                <a:latin typeface="Lucida Sans Unicode"/>
                <a:cs typeface="Lucida Sans Unicode"/>
              </a:rPr>
              <a:t>-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Excesso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de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Arrecadação: </a:t>
            </a:r>
            <a:r>
              <a:rPr dirty="0" sz="800" spc="-20">
                <a:latin typeface="Lucida Sans Unicode"/>
                <a:cs typeface="Lucida Sans Unicode"/>
              </a:rPr>
              <a:t>III</a:t>
            </a:r>
            <a:r>
              <a:rPr dirty="0" sz="800" spc="-65">
                <a:latin typeface="Lucida Sans Unicode"/>
                <a:cs typeface="Lucida Sans Unicode"/>
              </a:rPr>
              <a:t> </a:t>
            </a:r>
            <a:r>
              <a:rPr dirty="0" sz="800" spc="-185">
                <a:latin typeface="Lucida Sans Unicode"/>
                <a:cs typeface="Lucida Sans Unicode"/>
              </a:rPr>
              <a:t>-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Anulaçäo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de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Dotaçäo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95569" y="7844018"/>
            <a:ext cx="2586355" cy="381000"/>
          </a:xfrm>
          <a:prstGeom prst="rect">
            <a:avLst/>
          </a:prstGeom>
        </p:spPr>
        <p:txBody>
          <a:bodyPr wrap="square" lIns="0" tIns="527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dirty="0" u="heavy" sz="800" spc="-10">
                <a:uFill>
                  <a:solidFill>
                    <a:srgbClr val="0C0C0F"/>
                  </a:solidFill>
                </a:uFill>
                <a:latin typeface="Lucida Sans Unicode"/>
                <a:cs typeface="Lucida Sans Unicode"/>
              </a:rPr>
              <a:t>Dotațöes</a:t>
            </a:r>
            <a:r>
              <a:rPr dirty="0" u="heavy" sz="800">
                <a:uFill>
                  <a:solidFill>
                    <a:srgbClr val="0C0C0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 spc="-10">
                <a:uFill>
                  <a:solidFill>
                    <a:srgbClr val="0C0C0F"/>
                  </a:solidFill>
                </a:uFill>
                <a:latin typeface="Lucida Sans Unicode"/>
                <a:cs typeface="Lucida Sans Unicode"/>
              </a:rPr>
              <a:t>Anuladas</a:t>
            </a:r>
            <a:r>
              <a:rPr dirty="0" u="heavy" sz="800" spc="500">
                <a:uFill>
                  <a:solidFill>
                    <a:srgbClr val="0C0C0F"/>
                  </a:solidFill>
                </a:uFill>
                <a:latin typeface="Lucida Sans Unicode"/>
                <a:cs typeface="Lucida Sans Unicode"/>
              </a:rPr>
              <a:t> </a:t>
            </a:r>
            <a:endParaRPr sz="800">
              <a:latin typeface="Lucida Sans Unicode"/>
              <a:cs typeface="Lucida Sans Unicode"/>
            </a:endParaRPr>
          </a:p>
          <a:p>
            <a:pPr marL="56515">
              <a:lnSpc>
                <a:spcPct val="100000"/>
              </a:lnSpc>
              <a:spcBef>
                <a:spcPts val="380"/>
              </a:spcBef>
            </a:pPr>
            <a:r>
              <a:rPr dirty="0" sz="950" spc="55">
                <a:latin typeface="Lucida Sans Unicode"/>
                <a:cs typeface="Lucida Sans Unicode"/>
              </a:rPr>
              <a:t>PREFEITURA</a:t>
            </a:r>
            <a:r>
              <a:rPr dirty="0" sz="950" spc="114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MUNICIPAL</a:t>
            </a:r>
            <a:r>
              <a:rPr dirty="0" sz="950" spc="125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DE</a:t>
            </a:r>
            <a:r>
              <a:rPr dirty="0" sz="950" spc="45">
                <a:latin typeface="Lucida Sans Unicode"/>
                <a:cs typeface="Lucida Sans Unicode"/>
              </a:rPr>
              <a:t> </a:t>
            </a:r>
            <a:r>
              <a:rPr dirty="0" sz="950" spc="-10">
                <a:latin typeface="Lucida Sans Unicode"/>
                <a:cs typeface="Lucida Sans Unicode"/>
              </a:rPr>
              <a:t>SEROPEDICA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3850491" y="7506588"/>
            <a:ext cx="719455" cy="3733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505"/>
              </a:spcBef>
            </a:pPr>
            <a:r>
              <a:rPr dirty="0" sz="800" spc="-60">
                <a:latin typeface="Lucida Sans Unicode"/>
                <a:cs typeface="Lucida Sans Unicode"/>
              </a:rPr>
              <a:t>R$1.751.000,00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25">
                <a:latin typeface="Lucida Sans Unicode"/>
                <a:cs typeface="Lucida Sans Unicode"/>
              </a:rPr>
              <a:t>$1.751.000,00</a:t>
            </a:r>
            <a:endParaRPr sz="8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3829" y="566765"/>
            <a:ext cx="688287" cy="624660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505556" y="2494584"/>
          <a:ext cx="6499860" cy="72256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07085"/>
                <a:gridCol w="2739390"/>
                <a:gridCol w="2172969"/>
                <a:gridCol w="704850"/>
              </a:tblGrid>
              <a:tr h="151765">
                <a:tc>
                  <a:txBody>
                    <a:bodyPr/>
                    <a:lstStyle/>
                    <a:p>
                      <a:pPr marL="127000">
                        <a:lnSpc>
                          <a:spcPts val="910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01.34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6360" marR="12065">
                        <a:lnSpc>
                          <a:spcPts val="910"/>
                        </a:lnSpc>
                      </a:pP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Secretária</a:t>
                      </a:r>
                      <a:r>
                        <a:rPr dirty="0" sz="8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Esporte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Lazer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12509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2.047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88265" marR="1206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Manutençäo</a:t>
                      </a:r>
                      <a:r>
                        <a:rPr dirty="0" sz="800" spc="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Operacionalização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Secretaria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12573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4.4.9.0.52.00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90805" marR="1206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EQUIPAMENTOS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PERMANENTE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10033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lmposto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9271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</a:tr>
              <a:tr h="1797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5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9080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63.000,00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715"/>
                </a:tc>
              </a:tr>
              <a:tr h="174625">
                <a:tc>
                  <a:txBody>
                    <a:bodyPr/>
                    <a:lstStyle/>
                    <a:p>
                      <a:pPr marL="12827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2.885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0480"/>
                </a:tc>
                <a:tc>
                  <a:txBody>
                    <a:bodyPr/>
                    <a:lstStyle/>
                    <a:p>
                      <a:pPr marL="90805" marR="1206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Proieto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Educando</a:t>
                      </a:r>
                      <a:r>
                        <a:rPr dirty="0" sz="8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90">
                          <a:latin typeface="Lucida Sans Unicode"/>
                          <a:cs typeface="Lucida Sans Unicode"/>
                        </a:rPr>
                        <a:t>com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Esporte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730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95250" marR="1206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9779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 algn="r" marR="9144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130.000,00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445"/>
                </a:tc>
              </a:tr>
              <a:tr h="165735">
                <a:tc>
                  <a:txBody>
                    <a:bodyPr/>
                    <a:lstStyle/>
                    <a:p>
                      <a:pPr marL="129539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3.3.9.0.32.00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93980" marR="1206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80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DISTRIBUICÃO</a:t>
                      </a:r>
                      <a:r>
                        <a:rPr dirty="0" sz="800" spc="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GRATUITA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9779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8763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50.000,00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715"/>
                </a:tc>
              </a:tr>
              <a:tr h="165735">
                <a:tc>
                  <a:txBody>
                    <a:bodyPr/>
                    <a:lstStyle/>
                    <a:p>
                      <a:pPr marL="13271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93980" marR="1206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baseline="3472" sz="1200" spc="142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SERVI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baseline="3472" sz="120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472" sz="1200" spc="15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baseline="3472" sz="1200" spc="6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277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472" sz="12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baseline="3472" sz="1200" spc="30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latin typeface="Lucida Sans Unicode"/>
                          <a:cs typeface="Lucida Sans Unicode"/>
                        </a:rPr>
                        <a:t>JURİDICA</a:t>
                      </a:r>
                      <a:endParaRPr baseline="3472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9398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8636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</a:tr>
              <a:tr h="162560">
                <a:tc>
                  <a:txBody>
                    <a:bodyPr/>
                    <a:lstStyle/>
                    <a:p>
                      <a:pPr marL="13462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4.4.9.0.52.00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97155" marR="1206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EQUIPAMENTOS</a:t>
                      </a:r>
                      <a:r>
                        <a:rPr dirty="0" sz="8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PERMANENTE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9525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8572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45.000,00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175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14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8382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235.000,00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4445"/>
                </a:tc>
              </a:tr>
              <a:tr h="172085">
                <a:tc>
                  <a:txBody>
                    <a:bodyPr/>
                    <a:lstStyle/>
                    <a:p>
                      <a:pPr marL="13462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2.888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97155" marR="1206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Proieto</a:t>
                      </a:r>
                      <a:r>
                        <a:rPr dirty="0" sz="80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Joqos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Estudantis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13525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01600" marR="1206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9207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8318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80.000,00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</a:tr>
              <a:tr h="167005">
                <a:tc>
                  <a:txBody>
                    <a:bodyPr/>
                    <a:lstStyle/>
                    <a:p>
                      <a:pPr marL="13525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3.3.9.0.36.01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1600" marR="1206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9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SERVIÇOS</a:t>
                      </a:r>
                      <a:r>
                        <a:rPr dirty="0" sz="800" spc="1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800" spc="8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60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00" spc="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FÍSICA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9207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8191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</a:tr>
              <a:tr h="170180">
                <a:tc>
                  <a:txBody>
                    <a:bodyPr/>
                    <a:lstStyle/>
                    <a:p>
                      <a:pPr marL="13525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0330" marR="1206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baseline="3472" sz="1200" spc="142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SERVI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baseline="3472" sz="120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472" sz="1200" spc="15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baseline="3472" sz="1200" spc="6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277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472" sz="12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baseline="3472" sz="1200" spc="30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latin typeface="Lucida Sans Unicode"/>
                          <a:cs typeface="Lucida Sans Unicode"/>
                        </a:rPr>
                        <a:t>JURİDICA</a:t>
                      </a:r>
                      <a:endParaRPr baseline="3472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9207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näo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8064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13.000,00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62560">
                <a:tc>
                  <a:txBody>
                    <a:bodyPr/>
                    <a:lstStyle/>
                    <a:p>
                      <a:pPr marL="13779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4.4.9.0.52.00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marL="100330" marR="1206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EQUIPAMENTOS E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MATERIAL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PERMANENTE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8826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lmposto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8064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15.000,00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</a:tr>
              <a:tr h="1765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75">
                          <a:latin typeface="Lucida Sans Unicode"/>
                          <a:cs typeface="Lucida Sans Unicode"/>
                        </a:rPr>
                        <a:t> /</a:t>
                      </a:r>
                      <a:r>
                        <a:rPr dirty="0" sz="800" spc="-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109.000,00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795"/>
                </a:tc>
              </a:tr>
              <a:tr h="173355">
                <a:tc>
                  <a:txBody>
                    <a:bodyPr/>
                    <a:lstStyle/>
                    <a:p>
                      <a:pPr marL="14033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2.889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03505" marR="1206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Proieto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Campeonatos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Municipais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13843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04775" marR="1206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lmposto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7874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150.000,00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</a:tr>
              <a:tr h="162560">
                <a:tc>
                  <a:txBody>
                    <a:bodyPr/>
                    <a:lstStyle/>
                    <a:p>
                      <a:pPr marL="14097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4.4.9.0.52.00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06045" marR="1206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EQUIPAMENTOS</a:t>
                      </a:r>
                      <a:r>
                        <a:rPr dirty="0" sz="80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PERMANENTE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8572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7874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50.000,00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27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20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7429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065"/>
                </a:tc>
              </a:tr>
              <a:tr h="173355">
                <a:tc>
                  <a:txBody>
                    <a:bodyPr/>
                    <a:lstStyle/>
                    <a:p>
                      <a:pPr marL="14033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2.891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6045" marR="1206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Participação</a:t>
                      </a:r>
                      <a:r>
                        <a:rPr dirty="0" sz="80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em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Campeonatos</a:t>
                      </a:r>
                      <a:r>
                        <a:rPr dirty="0" sz="800" spc="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lntermunicioais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Estaduais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14160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07314" marR="1206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8191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näo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7175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  <a:tr h="164465">
                <a:tc>
                  <a:txBody>
                    <a:bodyPr/>
                    <a:lstStyle/>
                    <a:p>
                      <a:pPr marL="14160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3.3.9.0.36.01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10489" marR="1206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1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SERVICOS</a:t>
                      </a:r>
                      <a:r>
                        <a:rPr dirty="0" sz="800" spc="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800" spc="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PESSOA</a:t>
                      </a:r>
                      <a:r>
                        <a:rPr dirty="0" sz="80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FİSICA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8255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7493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5.000,00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64465">
                <a:tc>
                  <a:txBody>
                    <a:bodyPr/>
                    <a:lstStyle/>
                    <a:p>
                      <a:pPr marL="14160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09220" marR="254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sz="800" spc="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SERVICOS</a:t>
                      </a:r>
                      <a:r>
                        <a:rPr dirty="0" sz="800" spc="8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80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00" spc="2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JURİDICA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8255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7366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6.000,00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62560">
                <a:tc>
                  <a:txBody>
                    <a:bodyPr/>
                    <a:lstStyle/>
                    <a:p>
                      <a:pPr marL="14668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4.4.9.0.51.00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10489" marR="1206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OBRAS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INSTALACÕES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8255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7556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65735">
                <a:tc>
                  <a:txBody>
                    <a:bodyPr/>
                    <a:lstStyle/>
                    <a:p>
                      <a:pPr marL="14668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4.4.9.0.52.00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marL="109220" marR="1206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EQUIPAMENTOS E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MATERIAL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PERMANENTE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8318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lmposto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685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40.000,00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14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762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101.000,00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73355">
                <a:tc>
                  <a:txBody>
                    <a:bodyPr/>
                    <a:lstStyle/>
                    <a:p>
                      <a:pPr marL="14668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2.922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12395" marR="1206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Reforma</a:t>
                      </a:r>
                      <a:r>
                        <a:rPr dirty="0" sz="80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Quadras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Esportes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13664" marR="1206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736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75.000,00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</a:tr>
              <a:tr h="167005"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3.3.9.0.36.01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13664" marR="1206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baseline="3472" sz="1200" spc="172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SERVI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baseline="3472" sz="1200" spc="112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472" sz="1200" spc="9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baseline="3472" sz="1200" spc="10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232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472" sz="1200" spc="-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baseline="3472" sz="1200" spc="1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latin typeface="Lucida Sans Unicode"/>
                          <a:cs typeface="Lucida Sans Unicode"/>
                        </a:rPr>
                        <a:t>FÌSICA</a:t>
                      </a:r>
                      <a:endParaRPr baseline="3472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8318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lmDosta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7112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62560"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marL="115570" marR="254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sz="800" spc="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SERVICOS</a:t>
                      </a:r>
                      <a:r>
                        <a:rPr dirty="0" sz="800" spc="1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10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80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00" spc="2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JURİDICA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7810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lmDosto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6985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180.000,00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65735">
                <a:tc>
                  <a:txBody>
                    <a:bodyPr/>
                    <a:lstStyle/>
                    <a:p>
                      <a:pPr marL="14986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4.4.9.0.51.00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marL="116839" marR="1206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OBRAS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INSTALACÕES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7620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lmposto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698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120.000,00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  <a:tr h="170815"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4.4.9.0.52.00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15570" marR="1206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EQUIPAMENTOS</a:t>
                      </a:r>
                      <a:r>
                        <a:rPr dirty="0" sz="80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PERMANENTE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7683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6921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218.000,00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</a:tr>
              <a:tr h="1600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692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603.000,00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/>
                </a:tc>
              </a:tr>
              <a:tr h="1543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160">
                        <a:lnSpc>
                          <a:spcPts val="955"/>
                        </a:lnSpc>
                        <a:spcBef>
                          <a:spcPts val="160"/>
                        </a:spcBef>
                      </a:pP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1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64135">
                        <a:lnSpc>
                          <a:spcPts val="930"/>
                        </a:lnSpc>
                        <a:spcBef>
                          <a:spcPts val="18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1.311.000,00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3495"/>
                </a:tc>
              </a:tr>
              <a:tr h="334645">
                <a:tc gridSpan="4"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  <a:spcBef>
                          <a:spcPts val="145"/>
                        </a:spcBef>
                        <a:tabLst>
                          <a:tab pos="923290" algn="l"/>
                        </a:tabLst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01.35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Secretźria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Municipal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Defesa</a:t>
                      </a:r>
                      <a:r>
                        <a:rPr dirty="0" sz="8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Civil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  <a:p>
                      <a:pPr marL="155575">
                        <a:lnSpc>
                          <a:spcPts val="955"/>
                        </a:lnSpc>
                        <a:spcBef>
                          <a:spcPts val="480"/>
                        </a:spcBef>
                        <a:tabLst>
                          <a:tab pos="925194" algn="l"/>
                        </a:tabLst>
                      </a:pPr>
                      <a:r>
                        <a:rPr dirty="0" baseline="6944" sz="1200" spc="-15">
                          <a:latin typeface="Lucida Sans Unicode"/>
                          <a:cs typeface="Lucida Sans Unicode"/>
                        </a:rPr>
                        <a:t>2.018</a:t>
                      </a:r>
                      <a:r>
                        <a:rPr dirty="0" baseline="6944" sz="12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472" sz="1200" spc="-37">
                          <a:latin typeface="Lucida Sans Unicode"/>
                          <a:cs typeface="Lucida Sans Unicode"/>
                        </a:rPr>
                        <a:t>MANUTEN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CÄ</a:t>
                      </a:r>
                      <a:r>
                        <a:rPr dirty="0" baseline="3472" sz="1200" spc="-37">
                          <a:latin typeface="Lucida Sans Unicode"/>
                          <a:cs typeface="Lucida Sans Unicode"/>
                        </a:rPr>
                        <a:t>O,</a:t>
                      </a:r>
                      <a:r>
                        <a:rPr dirty="0" baseline="3472" sz="1200" spc="-12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44">
                          <a:latin typeface="Lucida Sans Unicode"/>
                          <a:cs typeface="Lucida Sans Unicode"/>
                        </a:rPr>
                        <a:t>ADMINISTRACÃO</a:t>
                      </a:r>
                      <a:r>
                        <a:rPr dirty="0" baseline="3472" sz="1200" spc="18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472" sz="1200" spc="15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OPERAC</a:t>
                      </a:r>
                      <a:r>
                        <a:rPr dirty="0" baseline="3472" sz="1200" spc="-2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52">
                          <a:latin typeface="Lucida Sans Unicode"/>
                          <a:cs typeface="Lucida Sans Unicode"/>
                        </a:rPr>
                        <a:t>IONALIZACÃO</a:t>
                      </a:r>
                      <a:r>
                        <a:rPr dirty="0" baseline="3472" sz="1200" spc="1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67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baseline="3472" sz="1200" spc="4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SUBSECRETARIA</a:t>
                      </a:r>
                      <a:r>
                        <a:rPr dirty="0" baseline="3472" sz="1200" spc="1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472" sz="12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DEFESA</a:t>
                      </a:r>
                      <a:r>
                        <a:rPr dirty="0" baseline="3472" sz="1200" spc="9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latin typeface="Lucida Sans Unicode"/>
                          <a:cs typeface="Lucida Sans Unicode"/>
                        </a:rPr>
                        <a:t>CIVIL</a:t>
                      </a:r>
                      <a:endParaRPr baseline="3472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0020"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3.3.9.0.30.Q3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marL="119380" marR="1206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MATE</a:t>
                      </a:r>
                      <a:r>
                        <a:rPr dirty="0" sz="800" spc="-1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RIAIS</a:t>
                      </a:r>
                      <a:r>
                        <a:rPr dirty="0" sz="80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COTSUMO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6667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80">
                          <a:latin typeface="Lucida Sans Unicode"/>
                          <a:cs typeface="Lucida Sans Unicode"/>
                        </a:rPr>
                        <a:t>lmpostos</a:t>
                      </a:r>
                      <a:r>
                        <a:rPr dirty="0" sz="800" spc="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Sa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7937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1Q3.000,0Q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68910"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3.3.9.0.36.01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marL="119380" marR="1206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baseline="3472" sz="1200" spc="1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SERVI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baseline="3472" sz="1200" spc="89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472" sz="1200" spc="1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baseline="3472" sz="1200" spc="1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277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472" sz="12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baseline="3472" sz="1200" spc="9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latin typeface="Lucida Sans Unicode"/>
                          <a:cs typeface="Lucida Sans Unicode"/>
                        </a:rPr>
                        <a:t>FISICA</a:t>
                      </a:r>
                      <a:endParaRPr baseline="3472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635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80">
                          <a:latin typeface="Lucida Sans Unicode"/>
                          <a:cs typeface="Lucida Sans Unicode"/>
                        </a:rPr>
                        <a:t>lmpostos</a:t>
                      </a:r>
                      <a:r>
                        <a:rPr dirty="0" sz="80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Sa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6096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153.878,84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46050"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marL="118110">
                        <a:lnSpc>
                          <a:spcPts val="955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sz="800" spc="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SERVIÇOS</a:t>
                      </a:r>
                      <a:r>
                        <a:rPr dirty="0" sz="800" spc="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800" spc="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00" spc="19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JURİDICA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63500">
                        <a:lnSpc>
                          <a:spcPts val="955"/>
                        </a:lnSpc>
                        <a:spcBef>
                          <a:spcPts val="95"/>
                        </a:spcBef>
                      </a:pP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80">
                          <a:latin typeface="Lucida Sans Unicode"/>
                          <a:cs typeface="Lucida Sans Unicode"/>
                        </a:rPr>
                        <a:t>lmpostos</a:t>
                      </a:r>
                      <a:r>
                        <a:rPr dirty="0" sz="800" spc="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Sa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63500">
                        <a:lnSpc>
                          <a:spcPts val="955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153.121,16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87325">
                <a:tc gridSpan="3">
                  <a:txBody>
                    <a:bodyPr/>
                    <a:lstStyle/>
                    <a:p>
                      <a:pPr marL="353949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4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048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286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410.000,00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0480"/>
                </a:tc>
              </a:tr>
              <a:tr h="161290">
                <a:tc gridSpan="3">
                  <a:txBody>
                    <a:bodyPr/>
                    <a:lstStyle/>
                    <a:p>
                      <a:pPr marL="35407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11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286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410.000,00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</a:tr>
              <a:tr h="229235">
                <a:tc gridSpan="3">
                  <a:txBody>
                    <a:bodyPr/>
                    <a:lstStyle/>
                    <a:p>
                      <a:pPr algn="r" marR="44640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Anulado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Rț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445">
                    <a:lnB w="19050">
                      <a:solidFill>
                        <a:srgbClr val="131313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604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1.751.000,00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445">
                    <a:lnB w="19050">
                      <a:solidFill>
                        <a:srgbClr val="131313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459873" y="1339211"/>
            <a:ext cx="6402070" cy="0"/>
          </a:xfrm>
          <a:custGeom>
            <a:avLst/>
            <a:gdLst/>
            <a:ahLst/>
            <a:cxnLst/>
            <a:rect l="l" t="t" r="r" b="b"/>
            <a:pathLst>
              <a:path w="6402070" h="0">
                <a:moveTo>
                  <a:pt x="0" y="0"/>
                </a:moveTo>
                <a:lnTo>
                  <a:pt x="6401680" y="0"/>
                </a:lnTo>
              </a:path>
            </a:pathLst>
          </a:custGeom>
          <a:ln w="15235">
            <a:solidFill>
              <a:srgbClr val="1313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322802" y="423293"/>
            <a:ext cx="3044190" cy="5638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-10" b="1">
                <a:latin typeface="Arial"/>
                <a:cs typeface="Arial"/>
              </a:rPr>
              <a:t>PREFEITURA</a:t>
            </a:r>
            <a:r>
              <a:rPr dirty="0" sz="1150" spc="110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MUNICIPAL</a:t>
            </a:r>
            <a:r>
              <a:rPr dirty="0" sz="1150" spc="5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10" b="1">
                <a:latin typeface="Arial"/>
                <a:cs typeface="Arial"/>
              </a:rPr>
              <a:t> SEROPEDICA</a:t>
            </a:r>
            <a:endParaRPr sz="1150">
              <a:latin typeface="Arial"/>
              <a:cs typeface="Arial"/>
            </a:endParaRPr>
          </a:p>
          <a:p>
            <a:pPr marL="13335">
              <a:lnSpc>
                <a:spcPct val="100000"/>
              </a:lnSpc>
              <a:spcBef>
                <a:spcPts val="695"/>
              </a:spcBef>
            </a:pPr>
            <a:r>
              <a:rPr dirty="0" sz="800">
                <a:latin typeface="Lucida Sans Unicode"/>
                <a:cs typeface="Lucida Sans Unicode"/>
              </a:rPr>
              <a:t>Rua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Maria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25" b="1">
                <a:latin typeface="Arial"/>
                <a:cs typeface="Arial"/>
              </a:rPr>
              <a:t>Lourenço,</a:t>
            </a:r>
            <a:r>
              <a:rPr dirty="0" sz="800" spc="40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18</a:t>
            </a:r>
            <a:endParaRPr sz="800">
              <a:latin typeface="Arial"/>
              <a:cs typeface="Arial"/>
            </a:endParaRPr>
          </a:p>
          <a:p>
            <a:pPr marL="16510">
              <a:lnSpc>
                <a:spcPct val="100000"/>
              </a:lnSpc>
              <a:spcBef>
                <a:spcPts val="240"/>
              </a:spcBef>
            </a:pPr>
            <a:r>
              <a:rPr dirty="0" sz="800" spc="-30">
                <a:latin typeface="Lucida Sans Unicode"/>
                <a:cs typeface="Lucida Sans Unicode"/>
              </a:rPr>
              <a:t>Fazenda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Caxias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7620" rIns="0" bIns="0" rtlCol="0" vert="horz">
            <a:spAutoFit/>
          </a:bodyPr>
          <a:lstStyle/>
          <a:p>
            <a:pPr marL="18415">
              <a:lnSpc>
                <a:spcPct val="100000"/>
              </a:lnSpc>
              <a:spcBef>
                <a:spcPts val="60"/>
              </a:spcBef>
            </a:pPr>
            <a:r>
              <a:rPr dirty="0" spc="-35"/>
              <a:t>Servaux</a:t>
            </a:r>
          </a:p>
        </p:txBody>
      </p:sp>
      <p:sp>
        <p:nvSpPr>
          <p:cNvPr id="8" name="object 8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39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dirty="0"/>
              <a:t>Página</a:t>
            </a:r>
            <a:r>
              <a:rPr dirty="0" spc="-30"/>
              <a:t> </a:t>
            </a:r>
            <a:fld id="{81D60167-4931-47E6-BA6A-407CBD079E47}" type="slidenum">
              <a:rPr dirty="0"/>
              <a:t>3</a:t>
            </a:fld>
            <a:r>
              <a:rPr dirty="0" spc="-30"/>
              <a:t> </a:t>
            </a:r>
            <a:r>
              <a:rPr dirty="0" spc="-10"/>
              <a:t>de</a:t>
            </a:r>
            <a:r>
              <a:rPr dirty="0" spc="-45"/>
              <a:t> </a:t>
            </a:r>
            <a:r>
              <a:rPr dirty="0" spc="-50"/>
              <a:t>3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498615" y="2125204"/>
            <a:ext cx="2589530" cy="352425"/>
          </a:xfrm>
          <a:prstGeom prst="rect">
            <a:avLst/>
          </a:prstGeom>
        </p:spPr>
        <p:txBody>
          <a:bodyPr wrap="square" lIns="0" tIns="400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dirty="0" u="heavy" sz="800" spc="-25">
                <a:uFill>
                  <a:solidFill>
                    <a:srgbClr val="0F0F0F"/>
                  </a:solidFill>
                </a:uFill>
                <a:latin typeface="Lucida Sans Unicode"/>
                <a:cs typeface="Lucida Sans Unicode"/>
              </a:rPr>
              <a:t>Dotações</a:t>
            </a:r>
            <a:r>
              <a:rPr dirty="0" u="heavy" sz="800" spc="10">
                <a:uFill>
                  <a:solidFill>
                    <a:srgbClr val="0F0F0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 spc="-10">
                <a:uFill>
                  <a:solidFill>
                    <a:srgbClr val="0F0F0F"/>
                  </a:solidFill>
                </a:uFill>
                <a:latin typeface="Lucida Sans Unicode"/>
                <a:cs typeface="Lucida Sans Unicode"/>
              </a:rPr>
              <a:t>Anuladas</a:t>
            </a:r>
            <a:r>
              <a:rPr dirty="0" u="heavy" sz="800" spc="500">
                <a:uFill>
                  <a:solidFill>
                    <a:srgbClr val="0F0F0F"/>
                  </a:solidFill>
                </a:uFill>
                <a:latin typeface="Lucida Sans Unicode"/>
                <a:cs typeface="Lucida Sans Unicode"/>
              </a:rPr>
              <a:t> </a:t>
            </a:r>
            <a:endParaRPr sz="800">
              <a:latin typeface="Lucida Sans Unicode"/>
              <a:cs typeface="Lucida Sans Unicode"/>
            </a:endParaRPr>
          </a:p>
          <a:p>
            <a:pPr marL="61594">
              <a:lnSpc>
                <a:spcPct val="100000"/>
              </a:lnSpc>
              <a:spcBef>
                <a:spcPts val="259"/>
              </a:spcBef>
            </a:pPr>
            <a:r>
              <a:rPr dirty="0" sz="950" spc="-10" b="1">
                <a:latin typeface="Arial"/>
                <a:cs typeface="Arial"/>
              </a:rPr>
              <a:t>PREFEITURA</a:t>
            </a:r>
            <a:r>
              <a:rPr dirty="0" sz="950" spc="6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3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DE</a:t>
            </a:r>
            <a:r>
              <a:rPr dirty="0" sz="950" spc="-20" b="1">
                <a:latin typeface="Arial"/>
                <a:cs typeface="Arial"/>
              </a:rPr>
              <a:t> </a:t>
            </a:r>
            <a:r>
              <a:rPr dirty="0" sz="950" spc="-10" b="1"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9920" y="585048"/>
            <a:ext cx="688287" cy="624660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478146" y="9773653"/>
            <a:ext cx="6402070" cy="0"/>
          </a:xfrm>
          <a:custGeom>
            <a:avLst/>
            <a:gdLst/>
            <a:ahLst/>
            <a:cxnLst/>
            <a:rect l="l" t="t" r="r" b="b"/>
            <a:pathLst>
              <a:path w="6402070" h="0">
                <a:moveTo>
                  <a:pt x="0" y="0"/>
                </a:moveTo>
                <a:lnTo>
                  <a:pt x="6401680" y="0"/>
                </a:lnTo>
              </a:path>
            </a:pathLst>
          </a:custGeom>
          <a:ln w="9141">
            <a:solidFill>
              <a:srgbClr val="13131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734875" y="2753077"/>
            <a:ext cx="1876425" cy="0"/>
          </a:xfrm>
          <a:custGeom>
            <a:avLst/>
            <a:gdLst/>
            <a:ahLst/>
            <a:cxnLst/>
            <a:rect l="l" t="t" r="r" b="b"/>
            <a:pathLst>
              <a:path w="1876425" h="0">
                <a:moveTo>
                  <a:pt x="0" y="0"/>
                </a:moveTo>
                <a:lnTo>
                  <a:pt x="1876039" y="0"/>
                </a:lnTo>
              </a:path>
            </a:pathLst>
          </a:custGeom>
          <a:ln w="9141">
            <a:solidFill>
              <a:srgbClr val="0F0F0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453782" y="1380347"/>
            <a:ext cx="6395720" cy="0"/>
          </a:xfrm>
          <a:custGeom>
            <a:avLst/>
            <a:gdLst/>
            <a:ahLst/>
            <a:cxnLst/>
            <a:rect l="l" t="t" r="r" b="b"/>
            <a:pathLst>
              <a:path w="6395720" h="0">
                <a:moveTo>
                  <a:pt x="0" y="0"/>
                </a:moveTo>
                <a:lnTo>
                  <a:pt x="6395589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325899" y="350701"/>
            <a:ext cx="3053715" cy="659130"/>
          </a:xfrm>
          <a:prstGeom prst="rect">
            <a:avLst/>
          </a:prstGeom>
        </p:spPr>
        <p:txBody>
          <a:bodyPr wrap="square" lIns="0" tIns="1155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10"/>
              </a:spcBef>
            </a:pPr>
            <a:r>
              <a:rPr dirty="0" sz="1150" spc="50">
                <a:latin typeface="Lucida Sans Unicode"/>
                <a:cs typeface="Lucida Sans Unicode"/>
              </a:rPr>
              <a:t>PREFEITURA</a:t>
            </a:r>
            <a:r>
              <a:rPr dirty="0" sz="1150" spc="114">
                <a:latin typeface="Lucida Sans Unicode"/>
                <a:cs typeface="Lucida Sans Unicode"/>
              </a:rPr>
              <a:t> </a:t>
            </a:r>
            <a:r>
              <a:rPr dirty="0" sz="1150">
                <a:latin typeface="Lucida Sans Unicode"/>
                <a:cs typeface="Lucida Sans Unicode"/>
              </a:rPr>
              <a:t>MUNICIPAL</a:t>
            </a:r>
            <a:r>
              <a:rPr dirty="0" sz="1150" spc="140">
                <a:latin typeface="Lucida Sans Unicode"/>
                <a:cs typeface="Lucida Sans Unicode"/>
              </a:rPr>
              <a:t> </a:t>
            </a:r>
            <a:r>
              <a:rPr dirty="0" sz="1150">
                <a:latin typeface="Lucida Sans Unicode"/>
                <a:cs typeface="Lucida Sans Unicode"/>
              </a:rPr>
              <a:t>DE</a:t>
            </a:r>
            <a:r>
              <a:rPr dirty="0" sz="1150" spc="40">
                <a:latin typeface="Lucida Sans Unicode"/>
                <a:cs typeface="Lucida Sans Unicode"/>
              </a:rPr>
              <a:t> SEROPEDICA</a:t>
            </a:r>
            <a:endParaRPr sz="1150">
              <a:latin typeface="Lucida Sans Unicode"/>
              <a:cs typeface="Lucida Sans Unicode"/>
            </a:endParaRPr>
          </a:p>
          <a:p>
            <a:pPr marL="19050" marR="1931670" indent="-3175">
              <a:lnSpc>
                <a:spcPct val="115300"/>
              </a:lnSpc>
              <a:spcBef>
                <a:spcPts val="445"/>
              </a:spcBef>
            </a:pPr>
            <a:r>
              <a:rPr dirty="0" sz="850" spc="-45">
                <a:latin typeface="Lucida Sans Unicode"/>
                <a:cs typeface="Lucida Sans Unicode"/>
              </a:rPr>
              <a:t>Rua</a:t>
            </a:r>
            <a:r>
              <a:rPr dirty="0" sz="850" spc="10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Maria</a:t>
            </a:r>
            <a:r>
              <a:rPr dirty="0" sz="850" spc="20">
                <a:latin typeface="Lucida Sans Unicode"/>
                <a:cs typeface="Lucida Sans Unicode"/>
              </a:rPr>
              <a:t> </a:t>
            </a:r>
            <a:r>
              <a:rPr dirty="0" sz="850" spc="-60">
                <a:latin typeface="Lucida Sans Unicode"/>
                <a:cs typeface="Lucida Sans Unicode"/>
              </a:rPr>
              <a:t>Lourenço,</a:t>
            </a:r>
            <a:r>
              <a:rPr dirty="0" sz="850" spc="-25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18</a:t>
            </a:r>
            <a:r>
              <a:rPr dirty="0" sz="850" spc="-65">
                <a:latin typeface="Lucida Sans Unicode"/>
                <a:cs typeface="Lucida Sans Unicode"/>
              </a:rPr>
              <a:t> Fazenda</a:t>
            </a:r>
            <a:r>
              <a:rPr dirty="0" sz="850" spc="-5"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Caxias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7620" rIns="0" bIns="0" rtlCol="0" vert="horz">
            <a:spAutoFit/>
          </a:bodyPr>
          <a:lstStyle/>
          <a:p>
            <a:pPr marL="18415">
              <a:lnSpc>
                <a:spcPct val="100000"/>
              </a:lnSpc>
              <a:spcBef>
                <a:spcPts val="60"/>
              </a:spcBef>
            </a:pPr>
            <a:r>
              <a:rPr dirty="0" spc="-35"/>
              <a:t>Servaux</a:t>
            </a:r>
          </a:p>
        </p:txBody>
      </p:sp>
      <p:sp>
        <p:nvSpPr>
          <p:cNvPr id="11" name="object 11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39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dirty="0"/>
              <a:t>Página</a:t>
            </a:r>
            <a:r>
              <a:rPr dirty="0" spc="-30"/>
              <a:t> </a:t>
            </a:r>
            <a:fld id="{81D60167-4931-47E6-BA6A-407CBD079E47}" type="slidenum">
              <a:rPr dirty="0"/>
              <a:t>3</a:t>
            </a:fld>
            <a:r>
              <a:rPr dirty="0" spc="-30"/>
              <a:t> </a:t>
            </a:r>
            <a:r>
              <a:rPr dirty="0" spc="-10"/>
              <a:t>de</a:t>
            </a:r>
            <a:r>
              <a:rPr dirty="0" spc="-45"/>
              <a:t> </a:t>
            </a:r>
            <a:r>
              <a:rPr dirty="0" spc="-50"/>
              <a:t>3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817884" y="1445856"/>
            <a:ext cx="45339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90">
                <a:latin typeface="Lucida Sans Unicode"/>
                <a:cs typeface="Lucida Sans Unicode"/>
              </a:rPr>
              <a:t>Artigo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3º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-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400088" y="1445856"/>
            <a:ext cx="33013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0">
                <a:latin typeface="Lucida Sans Unicode"/>
                <a:cs typeface="Lucida Sans Unicode"/>
              </a:rPr>
              <a:t>Revogadas</a:t>
            </a:r>
            <a:r>
              <a:rPr dirty="0" sz="800" spc="5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as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disposições</a:t>
            </a:r>
            <a:r>
              <a:rPr dirty="0" sz="800" spc="40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em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contrário.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Publique-</a:t>
            </a:r>
            <a:r>
              <a:rPr dirty="0" sz="800" spc="-45">
                <a:latin typeface="Lucida Sans Unicode"/>
                <a:cs typeface="Lucida Sans Unicode"/>
              </a:rPr>
              <a:t>se,</a:t>
            </a:r>
            <a:r>
              <a:rPr dirty="0" sz="800" spc="75">
                <a:latin typeface="Lucida Sans Unicode"/>
                <a:cs typeface="Lucida Sans Unicode"/>
              </a:rPr>
              <a:t> </a:t>
            </a:r>
            <a:r>
              <a:rPr dirty="0" sz="800" spc="-85">
                <a:latin typeface="Lucida Sans Unicode"/>
                <a:cs typeface="Lucida Sans Unicode"/>
              </a:rPr>
              <a:t>afixe-</a:t>
            </a:r>
            <a:r>
              <a:rPr dirty="0" sz="800" spc="-90">
                <a:latin typeface="Lucida Sans Unicode"/>
                <a:cs typeface="Lucida Sans Unicode"/>
              </a:rPr>
              <a:t>se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e</a:t>
            </a:r>
            <a:r>
              <a:rPr dirty="0" sz="800" spc="-70">
                <a:latin typeface="Lucida Sans Unicode"/>
                <a:cs typeface="Lucida Sans Unicode"/>
              </a:rPr>
              <a:t> </a:t>
            </a:r>
            <a:r>
              <a:rPr dirty="0" sz="800" spc="-95">
                <a:latin typeface="Lucida Sans Unicode"/>
                <a:cs typeface="Lucida Sans Unicode"/>
              </a:rPr>
              <a:t>cumpra-</a:t>
            </a:r>
            <a:r>
              <a:rPr dirty="0" sz="800" spc="-25">
                <a:latin typeface="Lucida Sans Unicode"/>
                <a:cs typeface="Lucida Sans Unicode"/>
              </a:rPr>
              <a:t>se.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710929" y="2192402"/>
            <a:ext cx="18827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65">
                <a:latin typeface="Lucida Sans Unicode"/>
                <a:cs typeface="Lucida Sans Unicode"/>
              </a:rPr>
              <a:t>Gabinete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85">
                <a:latin typeface="Lucida Sans Unicode"/>
                <a:cs typeface="Lucida Sans Unicode"/>
              </a:rPr>
              <a:t>do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Prefeito,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23</a:t>
            </a:r>
            <a:r>
              <a:rPr dirty="0" sz="800" spc="24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de</a:t>
            </a:r>
            <a:r>
              <a:rPr dirty="0" sz="800" spc="14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agosto,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2024</a:t>
            </a:r>
            <a:endParaRPr sz="8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2025-07-24T13:11:30Z</dcterms:created>
  <dcterms:modified xsi:type="dcterms:W3CDTF">2025-07-24T13:11:30Z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2024-08-27T00:00:00Z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2025-07-24T00:00:00Z</vt:filetime>
  </property>
  <property fmtid="{D5CDD505-2E9C-101B-9397-08002B2CF9AE}" pid="5" name="Producer">
    <vt:lpwstr>Scanner System Image Conversion</vt:lpwstr>
  </property>
</Properties>
</file>