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6" Type="http://schemas.openxmlformats.org/officeDocument/2006/relationships/image" Target="../media/image8.jpg"/><Relationship Id="rId7" Type="http://schemas.openxmlformats.org/officeDocument/2006/relationships/image" Target="../media/image9.jpg"/><Relationship Id="rId8" Type="http://schemas.openxmlformats.org/officeDocument/2006/relationships/image" Target="../media/image1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059" y="728262"/>
            <a:ext cx="633467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03012" y="9572543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54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84739" y="1494614"/>
            <a:ext cx="6161405" cy="0"/>
          </a:xfrm>
          <a:custGeom>
            <a:avLst/>
            <a:gdLst/>
            <a:ahLst/>
            <a:cxnLst/>
            <a:rect l="l" t="t" r="r" b="b"/>
            <a:pathLst>
              <a:path w="6161405" h="0">
                <a:moveTo>
                  <a:pt x="0" y="0"/>
                </a:moveTo>
                <a:lnTo>
                  <a:pt x="6161084" y="0"/>
                </a:lnTo>
              </a:path>
            </a:pathLst>
          </a:custGeom>
          <a:ln w="15235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3561" y="9382097"/>
            <a:ext cx="204049" cy="670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07531" y="9211459"/>
            <a:ext cx="5229153" cy="44488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74924" y="551525"/>
            <a:ext cx="2929890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851660" indent="-3175">
              <a:lnSpc>
                <a:spcPct val="122600"/>
              </a:lnSpc>
              <a:spcBef>
                <a:spcPts val="48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80697" y="1708163"/>
            <a:ext cx="3454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Decreto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66412" y="1708163"/>
            <a:ext cx="12649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050505"/>
                </a:solidFill>
                <a:latin typeface="Arial MT"/>
                <a:cs typeface="Arial MT"/>
              </a:rPr>
              <a:t>2732</a:t>
            </a:r>
            <a:r>
              <a:rPr dirty="0" sz="750" spc="-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28</a:t>
            </a:r>
            <a:r>
              <a:rPr dirty="0" sz="750" spc="37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750" spc="17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agos!c.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2C24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96273" y="2107336"/>
            <a:ext cx="2624455" cy="246379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 indent="7620">
              <a:lnSpc>
                <a:spcPts val="840"/>
              </a:lnSpc>
              <a:spcBef>
                <a:spcPts val="175"/>
              </a:spcBef>
            </a:pPr>
            <a:r>
              <a:rPr dirty="0" sz="750" spc="-35">
                <a:latin typeface="Arial MT"/>
                <a:cs typeface="Arial MT"/>
              </a:rPr>
              <a:t>AbrE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suplementar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xo </a:t>
            </a:r>
            <a:r>
              <a:rPr dirty="0" sz="750" spc="-10">
                <a:latin typeface="Arial MT"/>
                <a:cs typeface="Arial MT"/>
              </a:rPr>
              <a:t>valor</a:t>
            </a:r>
            <a:r>
              <a:rPr dirty="0" sz="750">
                <a:latin typeface="Arial MT"/>
                <a:cs typeface="Arial MT"/>
              </a:rPr>
              <a:t> tola.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RS52C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000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00.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’ms</a:t>
            </a:r>
            <a:r>
              <a:rPr dirty="0" sz="75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esDecifíca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da </a:t>
            </a:r>
            <a:r>
              <a:rPr dirty="0" sz="750" spc="-20">
                <a:latin typeface="Arial MT"/>
                <a:cs typeface="Arial MT"/>
              </a:rPr>
              <a:t>ou•ras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pro’</a:t>
            </a:r>
            <a:r>
              <a:rPr dirty="0" sz="750" spc="-10">
                <a:latin typeface="Arial MT"/>
                <a:cs typeface="Arial MT"/>
              </a:rPr>
              <a:t> 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71289" y="2809698"/>
            <a:ext cx="599503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5438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75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PREFEITO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I\4UNICI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PAL.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7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uso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õe</a:t>
            </a:r>
            <a:r>
              <a:rPr dirty="0" sz="7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atribuições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legais,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constitucionais</a:t>
            </a:r>
            <a:r>
              <a:rPr dirty="0" sz="750">
                <a:latin typeface="Arial MT"/>
                <a:cs typeface="Arial MT"/>
              </a:rPr>
              <a:t> e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acorde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lhe</a:t>
            </a:r>
            <a:r>
              <a:rPr dirty="0" sz="7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confere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aí.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8°</a:t>
            </a:r>
            <a:r>
              <a:rPr dirty="0" sz="750" spc="1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I</a:t>
            </a:r>
            <a:r>
              <a:rPr dirty="0" sz="75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Ü*</a:t>
            </a:r>
            <a:r>
              <a:rPr dirty="0" sz="750" spc="-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823'!2023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dataõa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 </a:t>
            </a:r>
            <a:r>
              <a:rPr dirty="0" sz="750" spc="-45">
                <a:latin typeface="Arial MT"/>
                <a:cs typeface="Arial MT"/>
              </a:rPr>
              <a:t>21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 spc="-70">
                <a:solidFill>
                  <a:srgbClr val="111111"/>
                </a:solidFill>
                <a:latin typeface="Arial MT"/>
                <a:cs typeface="Arial MT"/>
              </a:rPr>
              <a:t>*12</a:t>
            </a:r>
            <a:r>
              <a:rPr dirty="0" sz="750" spc="-8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'2ú23.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pubI,cada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em</a:t>
            </a:r>
            <a:r>
              <a:rPr dirty="0" sz="750" spc="18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21!12'2023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33333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20">
                <a:solidFill>
                  <a:srgbClr val="333333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11111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5">
                <a:solidFill>
                  <a:srgbClr val="111111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8484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-5">
                <a:solidFill>
                  <a:srgbClr val="48484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Ú</a:t>
            </a:r>
            <a:r>
              <a:rPr dirty="0" u="sng" sz="750" spc="-4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750">
                <a:solidFill>
                  <a:srgbClr val="151515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solidFill>
                  <a:srgbClr val="151515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75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750" spc="-10">
                <a:latin typeface="Arial MT"/>
                <a:cs typeface="Arial MT"/>
              </a:rPr>
              <a:t>Artigo</a:t>
            </a:r>
            <a:r>
              <a:rPr dirty="0" sz="750" spc="-4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11111"/>
                </a:solidFill>
                <a:latin typeface="Arial MT"/>
                <a:cs typeface="Arial MT"/>
              </a:rPr>
              <a:t>1</a:t>
            </a:r>
            <a:r>
              <a:rPr dirty="0" sz="750" spc="-10">
                <a:solidFill>
                  <a:srgbClr val="565656"/>
                </a:solidFill>
                <a:latin typeface="Arial MT"/>
                <a:cs typeface="Arial MT"/>
              </a:rPr>
              <a:t>°</a:t>
            </a:r>
            <a:r>
              <a:rPr dirty="0" sz="750" spc="-4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-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Fica</a:t>
            </a:r>
            <a:r>
              <a:rPr dirty="0" sz="75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ah°-</a:t>
            </a:r>
            <a:r>
              <a:rPr dirty="0" sz="750" spc="-10">
                <a:latin typeface="Arial MT"/>
                <a:cs typeface="Arial MT"/>
              </a:rPr>
              <a:t>rto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suplerr</a:t>
            </a:r>
            <a:r>
              <a:rPr dirty="0" sz="750" spc="-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entar</a:t>
            </a:r>
            <a:r>
              <a:rPr dirty="0" sz="75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70707"/>
                </a:solidFill>
                <a:latin typeface="Arial MT"/>
                <a:cs typeface="Arial MT"/>
              </a:rPr>
              <a:t>as</a:t>
            </a:r>
            <a:r>
              <a:rPr dirty="0" sz="750" spc="-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seguintes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8652" y="4413883"/>
            <a:ext cx="2495550" cy="35115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7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15"/>
              </a:spcBef>
            </a:pPr>
            <a:r>
              <a:rPr dirty="0" sz="900" b="1">
                <a:solidFill>
                  <a:srgbClr val="030303"/>
                </a:solidFill>
                <a:latin typeface="Arial"/>
                <a:cs typeface="Arial"/>
              </a:rPr>
              <a:t>PREFEITURA</a:t>
            </a:r>
            <a:r>
              <a:rPr dirty="0" sz="900" spc="135" b="1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75">
                <a:latin typeface="Arial MT"/>
                <a:cs typeface="Arial MT"/>
              </a:rPr>
              <a:t> </a:t>
            </a:r>
            <a:r>
              <a:rPr dirty="0" sz="900" b="1">
                <a:solidFill>
                  <a:srgbClr val="010101"/>
                </a:solidFill>
                <a:latin typeface="Arial"/>
                <a:cs typeface="Arial"/>
              </a:rPr>
              <a:t>DE</a:t>
            </a:r>
            <a:r>
              <a:rPr dirty="0" sz="900" spc="60" b="1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725374" y="4789197"/>
          <a:ext cx="6101080" cy="1717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005"/>
                <a:gridCol w="4739005"/>
                <a:gridCol w="611504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1.1E9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En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a°qos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DívidE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som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INSS.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P'ASEP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50">
                          <a:latin typeface="Arial MT"/>
                          <a:cs typeface="Arial MT"/>
                        </a:rPr>
                        <a:t>4.õ.9.*o.71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Priüciõal</a:t>
                      </a:r>
                      <a:r>
                        <a:rPr dirty="0" sz="75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D.vida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Contratual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cem</a:t>
                      </a:r>
                      <a:r>
                        <a:rPr dirty="0" sz="750" spc="-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75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Arrecadacõo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90">
                          <a:latin typeface="Arial MT"/>
                          <a:cs typeface="Arial MT"/>
                        </a:rPr>
                        <a:t>VPneu.a</a:t>
                      </a:r>
                      <a:r>
                        <a:rPr dirty="0" sz="75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dos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400.000.ü0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311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Públicos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2.625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45">
                          <a:latin typeface="Arial MT"/>
                          <a:cs typeface="Arial MT"/>
                        </a:rPr>
                        <a:t>l‘•1anu!encüo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Operaciona!izacão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Secretário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07784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0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PESSOA,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FISICA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7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863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8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50" spc="-1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20.0G0,00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8767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1059462" y="6565280"/>
            <a:ext cx="5528945" cy="2590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Artigo</a:t>
            </a:r>
            <a:r>
              <a:rPr dirty="0" sz="7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2”</a:t>
            </a:r>
            <a:r>
              <a:rPr dirty="0" sz="75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750" spc="-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7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ües¿esas</a:t>
            </a:r>
            <a:r>
              <a:rPr dirty="0" sz="7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ctecorrentes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da</a:t>
            </a:r>
            <a:r>
              <a:rPr dirty="0" sz="7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abertura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do</a:t>
            </a:r>
            <a:r>
              <a:rPr dirty="0" sz="75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presente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suslementar.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seráo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cobertas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com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recursos</a:t>
            </a:r>
            <a:r>
              <a:rPr dirty="0" sz="7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75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que</a:t>
            </a:r>
            <a:r>
              <a:rPr dirty="0" sz="75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trata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Amigo</a:t>
            </a:r>
            <a:endParaRPr sz="750">
              <a:latin typeface="Arial MT"/>
              <a:cs typeface="Arial MT"/>
            </a:endParaRPr>
          </a:p>
          <a:p>
            <a:pPr marL="441959">
              <a:lnSpc>
                <a:spcPct val="100000"/>
              </a:lnSpc>
              <a:spcBef>
                <a:spcPts val="35"/>
              </a:spcBef>
            </a:pPr>
            <a:r>
              <a:rPr dirty="0" sz="750">
                <a:latin typeface="Arial MT"/>
                <a:cs typeface="Arial MT"/>
              </a:rPr>
              <a:t>^3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parágrafo</a:t>
            </a:r>
            <a:r>
              <a:rPr dirty="0" sz="7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1“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Federal</a:t>
            </a:r>
            <a:r>
              <a:rPr dirty="0" sz="7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N'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4.320/64.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Inciso</a:t>
            </a:r>
            <a:r>
              <a:rPr dirty="0" sz="7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865461" y="6869418"/>
            <a:ext cx="1527175" cy="3841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50" spc="-40">
                <a:latin typeface="Arial MT"/>
                <a:cs typeface="Arial MT"/>
              </a:rPr>
              <a:t>Inciso</a:t>
            </a:r>
            <a:r>
              <a:rPr dirty="0" sz="850" spc="204">
                <a:latin typeface="Arial MT"/>
                <a:cs typeface="Arial MT"/>
              </a:rPr>
              <a:t> </a:t>
            </a:r>
            <a:r>
              <a:rPr dirty="0" sz="850" spc="-215">
                <a:latin typeface="Arial MT"/>
                <a:cs typeface="Arial MT"/>
              </a:rPr>
              <a:t>IT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Excesso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95">
                <a:latin typeface="Arial MT"/>
                <a:cs typeface="Arial MT"/>
              </a:rPr>
              <a:t>ôe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Arrecadação:</a:t>
            </a:r>
            <a:endParaRPr sz="850">
              <a:latin typeface="Arial MT"/>
              <a:cs typeface="Arial MT"/>
            </a:endParaRPr>
          </a:p>
          <a:p>
            <a:pPr marL="321310">
              <a:lnSpc>
                <a:spcPct val="100000"/>
              </a:lnSpc>
              <a:spcBef>
                <a:spcPts val="420"/>
              </a:spcBef>
            </a:pP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III</a:t>
            </a:r>
            <a:r>
              <a:rPr dirty="0" sz="7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Anu.açáo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Doiação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1697" y="7224349"/>
            <a:ext cx="249174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8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6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0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4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72222" y="6889798"/>
            <a:ext cx="596265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0">
                <a:latin typeface="Arial Black"/>
                <a:cs typeface="Arial Black"/>
              </a:rPr>
              <a:t>RSú2†.000.00</a:t>
            </a:r>
            <a:endParaRPr sz="750">
              <a:latin typeface="Arial Black"/>
              <a:cs typeface="Arial Black"/>
            </a:endParaRPr>
          </a:p>
          <a:p>
            <a:pPr marL="1587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5520.000.0$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728725" y="7613535"/>
          <a:ext cx="6106795" cy="16821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100"/>
                <a:gridCol w="2849245"/>
                <a:gridCol w="1895475"/>
                <a:gridCol w="612775"/>
              </a:tblGrid>
              <a:tr h="128905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01.13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775"/>
                        </a:lnSpc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00" spc="3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f/Iunicipal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Públicos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2.037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liur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!nacão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Püblica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3350">
                <a:tc>
                  <a:txBody>
                    <a:bodyPr/>
                    <a:lstStyle/>
                    <a:p>
                      <a:pPr marL="3429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</a:t>
                      </a:r>
                      <a:r>
                        <a:rPr dirty="0" sz="7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9.G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50" spc="-65">
                          <a:latin typeface="Arial MT"/>
                          <a:cs typeface="Arial MT"/>
                        </a:rPr>
                        <a:t>EFJAI</a:t>
                      </a:r>
                      <a:r>
                        <a:rPr dirty="0" sz="7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27329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rão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Vincu'ad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lmDosto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120.000.†0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97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874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87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00" spc="4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120.000,00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5811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Secretá</a:t>
                      </a:r>
                      <a:r>
                        <a:rPr dirty="0" sz="7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ria</a:t>
                      </a:r>
                      <a:r>
                        <a:rPr dirty="0" sz="7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Civil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baseline="3968" sz="105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baseline="3968" sz="10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JANUTE</a:t>
                      </a:r>
                      <a:r>
                        <a:rPr dirty="0" baseline="3968" sz="10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NCÃO</a:t>
                      </a:r>
                      <a:r>
                        <a:rPr dirty="0" baseline="3968" sz="1050" spc="57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ADI\1INISTRA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968" sz="10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968" sz="1050" spc="127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968" sz="1050" spc="1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OPERACION4.LIZAÇÃO</a:t>
                      </a:r>
                      <a:r>
                        <a:rPr dirty="0" baseline="3968" sz="105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968" sz="1050" spc="1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SUBS</a:t>
                      </a:r>
                      <a:r>
                        <a:rPr dirty="0" baseline="3968" sz="10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CRETAR</a:t>
                      </a:r>
                      <a:r>
                        <a:rPr dirty="0" baseline="3968" sz="105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IA</a:t>
                      </a:r>
                      <a:r>
                        <a:rPr dirty="0" baseline="3968" sz="1050" spc="13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157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968" sz="10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CIVIL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361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541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6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6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3.’J.0.30.03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80385" algn="l"/>
                        </a:tabLst>
                      </a:pPr>
                      <a:r>
                        <a:rPr dirty="0" sz="65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650" spc="-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r>
                        <a:rPr dirty="0" sz="6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650" spc="1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</a:t>
                      </a:r>
                      <a:r>
                        <a:rPr dirty="0" sz="6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5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65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650" spc="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50" spc="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|</a:t>
                      </a:r>
                      <a:r>
                        <a:rPr dirty="0" sz="65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650" spc="1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50" spc="1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</a:t>
                      </a:r>
                      <a:r>
                        <a:rPr dirty="0" sz="650" spc="-1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NSU</a:t>
                      </a:r>
                      <a:r>
                        <a:rPr dirty="0" sz="6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#.‘IO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Rec</a:t>
                      </a:r>
                      <a:r>
                        <a:rPr dirty="0" sz="65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ursos</a:t>
                      </a:r>
                      <a:r>
                        <a:rPr dirty="0" sz="650" spc="2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moostos</a:t>
                      </a:r>
                      <a:r>
                        <a:rPr dirty="0" sz="650" spc="2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650" spc="3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216.250,</a:t>
                      </a:r>
                      <a:r>
                        <a:rPr dirty="0" sz="6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87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650" spc="5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6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6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6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650" spc="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Ativ</a:t>
                      </a:r>
                      <a:r>
                        <a:rPr dirty="0" sz="65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6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40">
                          <a:latin typeface="Arial MT"/>
                          <a:cs typeface="Arial MT"/>
                        </a:rPr>
                        <a:t>R$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218.250,00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278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81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01.36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 gridSpan="2">
                  <a:txBody>
                    <a:bodyPr/>
                    <a:lstStyle/>
                    <a:p>
                      <a:pPr marL="26219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00" spc="16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7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1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218.250,00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739" y="1459572"/>
            <a:ext cx="6167173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6104" y="709979"/>
            <a:ext cx="630422" cy="59418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12149" y="9560355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54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92740" y="7430413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19450" y="5250196"/>
            <a:ext cx="405053" cy="7008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25541" y="5567097"/>
            <a:ext cx="398962" cy="639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67470" y="3580372"/>
            <a:ext cx="536011" cy="24072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67675" y="5883998"/>
            <a:ext cx="472055" cy="375101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4424" y="4086194"/>
            <a:ext cx="210140" cy="67036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432761" y="585298"/>
            <a:ext cx="2941955" cy="519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050" spc="150" b="1">
                <a:latin typeface="Calibri"/>
                <a:cs typeface="Calibri"/>
              </a:rPr>
              <a:t>PREFEITURA</a:t>
            </a:r>
            <a:r>
              <a:rPr dirty="0" sz="1050" spc="215" b="1">
                <a:latin typeface="Calibri"/>
                <a:cs typeface="Calibri"/>
              </a:rPr>
              <a:t> </a:t>
            </a:r>
            <a:r>
              <a:rPr dirty="0" sz="1050" spc="100" b="1">
                <a:latin typeface="Calibri"/>
                <a:cs typeface="Calibri"/>
              </a:rPr>
              <a:t>MUNICIPAL</a:t>
            </a:r>
            <a:r>
              <a:rPr dirty="0" sz="1050" spc="225" b="1">
                <a:latin typeface="Calibri"/>
                <a:cs typeface="Calibri"/>
              </a:rPr>
              <a:t> </a:t>
            </a:r>
            <a:r>
              <a:rPr dirty="0" sz="1050" spc="100" b="1">
                <a:solidFill>
                  <a:srgbClr val="131313"/>
                </a:solidFill>
                <a:latin typeface="Calibri"/>
                <a:cs typeface="Calibri"/>
              </a:rPr>
              <a:t>DE</a:t>
            </a:r>
            <a:r>
              <a:rPr dirty="0" sz="1050" spc="265" b="1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1050" spc="150" b="1">
                <a:latin typeface="Calibri"/>
                <a:cs typeface="Calibri"/>
              </a:rPr>
              <a:t>SEROPEDICA</a:t>
            </a:r>
            <a:endParaRPr sz="1050">
              <a:latin typeface="Calibri"/>
              <a:cs typeface="Calibri"/>
            </a:endParaRPr>
          </a:p>
          <a:p>
            <a:pPr marL="15875" marR="1864360" indent="-3810">
              <a:lnSpc>
                <a:spcPct val="122600"/>
              </a:lnSpc>
              <a:spcBef>
                <a:spcPts val="420"/>
              </a:spcBef>
            </a:pPr>
            <a:r>
              <a:rPr dirty="0" sz="750" spc="-90">
                <a:latin typeface="Arial Black"/>
                <a:cs typeface="Arial Black"/>
              </a:rPr>
              <a:t>Rua</a:t>
            </a:r>
            <a:r>
              <a:rPr dirty="0" sz="750">
                <a:latin typeface="Arial Black"/>
                <a:cs typeface="Arial Black"/>
              </a:rPr>
              <a:t> </a:t>
            </a:r>
            <a:r>
              <a:rPr dirty="0" sz="750" spc="-100">
                <a:latin typeface="Arial Black"/>
                <a:cs typeface="Arial Black"/>
              </a:rPr>
              <a:t>Maria</a:t>
            </a:r>
            <a:r>
              <a:rPr dirty="0" sz="750" spc="30">
                <a:latin typeface="Arial Black"/>
                <a:cs typeface="Arial Black"/>
              </a:rPr>
              <a:t> </a:t>
            </a:r>
            <a:r>
              <a:rPr dirty="0" sz="750" spc="-65">
                <a:latin typeface="Arial Black"/>
                <a:cs typeface="Arial Black"/>
              </a:rPr>
              <a:t>Lourenço,</a:t>
            </a:r>
            <a:r>
              <a:rPr dirty="0" sz="750" spc="55">
                <a:latin typeface="Arial Black"/>
                <a:cs typeface="Arial Black"/>
              </a:rPr>
              <a:t> </a:t>
            </a:r>
            <a:r>
              <a:rPr dirty="0" sz="750" spc="-90">
                <a:latin typeface="Arial Black"/>
                <a:cs typeface="Arial Black"/>
              </a:rPr>
              <a:t>18</a:t>
            </a:r>
            <a:r>
              <a:rPr dirty="0" sz="750" spc="500">
                <a:latin typeface="Arial Black"/>
                <a:cs typeface="Arial Black"/>
              </a:rPr>
              <a:t> </a:t>
            </a:r>
            <a:r>
              <a:rPr dirty="0" sz="750" spc="-85">
                <a:latin typeface="Arial Black"/>
                <a:cs typeface="Arial Black"/>
              </a:rPr>
              <a:t>Fazenda</a:t>
            </a:r>
            <a:r>
              <a:rPr dirty="0" sz="750" spc="60">
                <a:latin typeface="Arial Black"/>
                <a:cs typeface="Arial Black"/>
              </a:rPr>
              <a:t> </a:t>
            </a:r>
            <a:r>
              <a:rPr dirty="0" sz="750" spc="-10">
                <a:latin typeface="Arial Black"/>
                <a:cs typeface="Arial Black"/>
              </a:rPr>
              <a:t>Caxias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5700" y="2194703"/>
            <a:ext cx="2504440" cy="36449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u="sng" sz="750" spc="-80">
                <a:uFill>
                  <a:solidFill>
                    <a:srgbClr val="2B2B2F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750" spc="20">
                <a:uFill>
                  <a:solidFill>
                    <a:srgbClr val="2B2B2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0">
                <a:uFill>
                  <a:solidFill>
                    <a:srgbClr val="2B2B2F"/>
                  </a:solidFill>
                </a:uFill>
                <a:latin typeface="Arial Black"/>
                <a:cs typeface="Arial Black"/>
              </a:rPr>
              <a:t>Anuladas</a:t>
            </a:r>
            <a:r>
              <a:rPr dirty="0" u="sng" sz="750" spc="500">
                <a:uFill>
                  <a:solidFill>
                    <a:srgbClr val="2B2B2F"/>
                  </a:solidFill>
                </a:uFill>
                <a:latin typeface="Arial Black"/>
                <a:cs typeface="Arial Black"/>
              </a:rPr>
              <a:t> </a:t>
            </a:r>
            <a:endParaRPr sz="750">
              <a:latin typeface="Arial Black"/>
              <a:cs typeface="Arial Black"/>
            </a:endParaRPr>
          </a:p>
          <a:p>
            <a:pPr marL="58419">
              <a:lnSpc>
                <a:spcPct val="100000"/>
              </a:lnSpc>
              <a:spcBef>
                <a:spcPts val="420"/>
              </a:spcBef>
            </a:pPr>
            <a:r>
              <a:rPr dirty="0" sz="800" spc="170" b="1">
                <a:latin typeface="Calibri"/>
                <a:cs typeface="Calibri"/>
              </a:rPr>
              <a:t>PREFEITURA</a:t>
            </a:r>
            <a:r>
              <a:rPr dirty="0" sz="800" spc="185" b="1">
                <a:latin typeface="Calibri"/>
                <a:cs typeface="Calibri"/>
              </a:rPr>
              <a:t> </a:t>
            </a:r>
            <a:r>
              <a:rPr dirty="0" sz="800" spc="85" b="1">
                <a:latin typeface="Calibri"/>
                <a:cs typeface="Calibri"/>
              </a:rPr>
              <a:t>IYIUNICIPAL</a:t>
            </a:r>
            <a:r>
              <a:rPr dirty="0" sz="800" spc="210" b="1">
                <a:latin typeface="Calibri"/>
                <a:cs typeface="Calibri"/>
              </a:rPr>
              <a:t> </a:t>
            </a:r>
            <a:r>
              <a:rPr dirty="0" sz="800" spc="110" b="1">
                <a:solidFill>
                  <a:srgbClr val="0E0E0E"/>
                </a:solidFill>
                <a:latin typeface="Calibri"/>
                <a:cs typeface="Calibri"/>
              </a:rPr>
              <a:t>DE</a:t>
            </a:r>
            <a:r>
              <a:rPr dirty="0" sz="800" spc="254" b="1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800" spc="165" b="1">
                <a:latin typeface="Calibri"/>
                <a:cs typeface="Calibri"/>
              </a:rPr>
              <a:t>SEROPEDICA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85220" y="2506254"/>
            <a:ext cx="171259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40000"/>
              </a:lnSpc>
              <a:spcBef>
                <a:spcPts val="100"/>
              </a:spcBef>
            </a:pPr>
            <a:r>
              <a:rPr dirty="0" sz="800" spc="-130">
                <a:latin typeface="Arial Black"/>
                <a:cs typeface="Arial Black"/>
              </a:rPr>
              <a:t>Secretária</a:t>
            </a:r>
            <a:r>
              <a:rPr dirty="0" sz="800" spc="114">
                <a:latin typeface="Arial Black"/>
                <a:cs typeface="Arial Black"/>
              </a:rPr>
              <a:t> </a:t>
            </a:r>
            <a:r>
              <a:rPr dirty="0" sz="800" spc="-110">
                <a:latin typeface="Arial Black"/>
                <a:cs typeface="Arial Black"/>
              </a:rPr>
              <a:t>Municipal</a:t>
            </a:r>
            <a:r>
              <a:rPr dirty="0" sz="800" spc="70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de</a:t>
            </a:r>
            <a:r>
              <a:rPr dirty="0" sz="800" spc="70">
                <a:latin typeface="Arial Black"/>
                <a:cs typeface="Arial Black"/>
              </a:rPr>
              <a:t> </a:t>
            </a:r>
            <a:r>
              <a:rPr dirty="0" sz="800" spc="-100">
                <a:latin typeface="Arial Black"/>
                <a:cs typeface="Arial Black"/>
              </a:rPr>
              <a:t>Agronegócios</a:t>
            </a:r>
            <a:r>
              <a:rPr dirty="0" sz="800" spc="500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3an.dade</a:t>
            </a:r>
            <a:r>
              <a:rPr dirty="0" sz="800" spc="125">
                <a:latin typeface="Arial Black"/>
                <a:cs typeface="Arial Black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Black"/>
                <a:cs typeface="Arial Black"/>
              </a:rPr>
              <a:t>An.mal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43543" y="2506254"/>
            <a:ext cx="569595" cy="84391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Black"/>
                <a:cs typeface="Arial Black"/>
              </a:rPr>
              <a:t>01.36</a:t>
            </a:r>
            <a:endParaRPr sz="8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245">
                <a:solidFill>
                  <a:srgbClr val="070707"/>
                </a:solidFill>
                <a:latin typeface="Arial Black"/>
                <a:cs typeface="Arial Black"/>
              </a:rPr>
              <a:t>1</a:t>
            </a:r>
            <a:r>
              <a:rPr dirty="0" sz="800" spc="40">
                <a:solidFill>
                  <a:srgbClr val="070707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Black"/>
                <a:cs typeface="Arial Black"/>
              </a:rPr>
              <a:t>04'</a:t>
            </a:r>
            <a:endParaRPr sz="800">
              <a:latin typeface="Arial Black"/>
              <a:cs typeface="Arial Black"/>
            </a:endParaRPr>
          </a:p>
          <a:p>
            <a:pPr marL="13970">
              <a:lnSpc>
                <a:spcPct val="100000"/>
              </a:lnSpc>
              <a:spcBef>
                <a:spcPts val="290"/>
              </a:spcBef>
            </a:pPr>
            <a:r>
              <a:rPr dirty="0" sz="800" spc="-125">
                <a:solidFill>
                  <a:srgbClr val="181818"/>
                </a:solidFill>
                <a:latin typeface="Arial Black"/>
                <a:cs typeface="Arial Black"/>
              </a:rPr>
              <a:t>3.3.9.Ú.30.G3</a:t>
            </a:r>
            <a:endParaRPr sz="800">
              <a:latin typeface="Arial Black"/>
              <a:cs typeface="Arial Black"/>
            </a:endParaRPr>
          </a:p>
          <a:p>
            <a:pPr marL="17145">
              <a:lnSpc>
                <a:spcPct val="100000"/>
              </a:lnSpc>
              <a:spcBef>
                <a:spcPts val="310"/>
              </a:spcBef>
            </a:pPr>
            <a:r>
              <a:rPr dirty="0" sz="800" spc="-130">
                <a:solidFill>
                  <a:srgbClr val="1D1D1D"/>
                </a:solidFill>
                <a:latin typeface="Arial Black"/>
                <a:cs typeface="Arial Black"/>
              </a:rPr>
              <a:t>3.3.9.0.39</a:t>
            </a:r>
            <a:r>
              <a:rPr dirty="0" sz="800" spc="125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00" spc="-80">
                <a:solidFill>
                  <a:srgbClr val="1D1D1D"/>
                </a:solidFill>
                <a:latin typeface="Arial Black"/>
                <a:cs typeface="Arial Black"/>
              </a:rPr>
              <a:t>05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750" spc="-60">
                <a:latin typeface="Arial Black"/>
                <a:cs typeface="Arial Black"/>
              </a:rPr>
              <a:t>-</a:t>
            </a:r>
            <a:r>
              <a:rPr dirty="0" sz="750" spc="-80">
                <a:latin typeface="Arial Black"/>
                <a:cs typeface="Arial Black"/>
              </a:rPr>
              <a:t>.4.9.0.S2.DO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84053" y="2835346"/>
            <a:ext cx="2545080" cy="514984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20">
                <a:solidFill>
                  <a:srgbClr val="0C0C0C"/>
                </a:solidFill>
                <a:latin typeface="Arial Black"/>
                <a:cs typeface="Arial Black"/>
              </a:rPr>
              <a:t>OUTROS</a:t>
            </a:r>
            <a:r>
              <a:rPr dirty="0" sz="800" spc="14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\1ATERIAIS</a:t>
            </a:r>
            <a:r>
              <a:rPr dirty="0" sz="800" spc="50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111111"/>
                </a:solidFill>
                <a:latin typeface="Arial Black"/>
                <a:cs typeface="Arial Black"/>
              </a:rPr>
              <a:t>DE</a:t>
            </a:r>
            <a:r>
              <a:rPr dirty="0" sz="800" spc="-5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Black"/>
                <a:cs typeface="Arial Black"/>
              </a:rPr>
              <a:t>CONSULtO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baseline="3472" sz="1200" spc="-195">
                <a:latin typeface="Arial Black"/>
                <a:cs typeface="Arial Black"/>
              </a:rPr>
              <a:t>DEI</a:t>
            </a:r>
            <a:r>
              <a:rPr dirty="0" baseline="3472" sz="1200" spc="-195">
                <a:solidFill>
                  <a:srgbClr val="080808"/>
                </a:solidFill>
                <a:latin typeface="Arial Black"/>
                <a:cs typeface="Arial Black"/>
              </a:rPr>
              <a:t>JAIS</a:t>
            </a:r>
            <a:r>
              <a:rPr dirty="0" baseline="3472" sz="1200" spc="22">
                <a:solidFill>
                  <a:srgbClr val="080808"/>
                </a:solidFill>
                <a:latin typeface="Arial Black"/>
                <a:cs typeface="Arial Black"/>
              </a:rPr>
              <a:t> </a:t>
            </a:r>
            <a:r>
              <a:rPr dirty="0" baseline="3472" sz="1200" spc="-142">
                <a:latin typeface="Arial Black"/>
                <a:cs typeface="Arial Black"/>
              </a:rPr>
              <a:t>SERVI</a:t>
            </a:r>
            <a:r>
              <a:rPr dirty="0" sz="800" spc="-95">
                <a:latin typeface="Arial Black"/>
                <a:cs typeface="Arial Black"/>
              </a:rPr>
              <a:t>Ç</a:t>
            </a:r>
            <a:r>
              <a:rPr dirty="0" baseline="3472" sz="1200" spc="-142">
                <a:latin typeface="Arial Black"/>
                <a:cs typeface="Arial Black"/>
              </a:rPr>
              <a:t>OSDE</a:t>
            </a:r>
            <a:r>
              <a:rPr dirty="0" baseline="3472" sz="1200" spc="37">
                <a:latin typeface="Arial Black"/>
                <a:cs typeface="Arial Black"/>
              </a:rPr>
              <a:t> </a:t>
            </a:r>
            <a:r>
              <a:rPr dirty="0" baseline="3472" sz="1200" spc="-120">
                <a:latin typeface="Arial Black"/>
                <a:cs typeface="Arial Black"/>
              </a:rPr>
              <a:t>TERC</a:t>
            </a:r>
            <a:r>
              <a:rPr dirty="0" baseline="3472" sz="1200" spc="412">
                <a:latin typeface="Arial Black"/>
                <a:cs typeface="Arial Black"/>
              </a:rPr>
              <a:t> </a:t>
            </a:r>
            <a:r>
              <a:rPr dirty="0" baseline="3472" sz="1200" spc="-187">
                <a:latin typeface="Arial Black"/>
                <a:cs typeface="Arial Black"/>
              </a:rPr>
              <a:t>IROS</a:t>
            </a:r>
            <a:r>
              <a:rPr dirty="0" baseline="3472" sz="1200" spc="37">
                <a:latin typeface="Arial Black"/>
                <a:cs typeface="Arial Black"/>
              </a:rPr>
              <a:t> </a:t>
            </a:r>
            <a:r>
              <a:rPr dirty="0" baseline="3472" sz="1200" spc="-82">
                <a:solidFill>
                  <a:srgbClr val="0E0E0E"/>
                </a:solidFill>
                <a:latin typeface="Arial Black"/>
                <a:cs typeface="Arial Black"/>
              </a:rPr>
              <a:t>-</a:t>
            </a:r>
            <a:r>
              <a:rPr dirty="0" baseline="3472" sz="1200" spc="-67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baseline="3472" sz="1200" spc="-172">
                <a:latin typeface="Arial Black"/>
                <a:cs typeface="Arial Black"/>
              </a:rPr>
              <a:t>PESSOA</a:t>
            </a:r>
            <a:r>
              <a:rPr dirty="0" baseline="3472" sz="1200" spc="142">
                <a:latin typeface="Arial Black"/>
                <a:cs typeface="Arial Black"/>
              </a:rPr>
              <a:t> </a:t>
            </a:r>
            <a:r>
              <a:rPr dirty="0" baseline="3472" sz="1200" spc="-150">
                <a:latin typeface="Arial Black"/>
                <a:cs typeface="Arial Black"/>
              </a:rPr>
              <a:t>JURIDICA</a:t>
            </a:r>
            <a:endParaRPr baseline="3472" sz="1200">
              <a:latin typeface="Arial Black"/>
              <a:cs typeface="Arial Black"/>
            </a:endParaRPr>
          </a:p>
          <a:p>
            <a:pPr marL="13335">
              <a:lnSpc>
                <a:spcPct val="100000"/>
              </a:lnSpc>
              <a:spcBef>
                <a:spcPts val="265"/>
              </a:spcBef>
            </a:pPr>
            <a:r>
              <a:rPr dirty="0" sz="750" spc="-100">
                <a:latin typeface="Arial Black"/>
                <a:cs typeface="Arial Black"/>
              </a:rPr>
              <a:t>EOUlPAívlE</a:t>
            </a:r>
            <a:r>
              <a:rPr dirty="0" sz="750" spc="-95">
                <a:latin typeface="Arial Black"/>
                <a:cs typeface="Arial Black"/>
              </a:rPr>
              <a:t> </a:t>
            </a:r>
            <a:r>
              <a:rPr dirty="0" sz="750" spc="-110">
                <a:latin typeface="Arial Black"/>
                <a:cs typeface="Arial Black"/>
              </a:rPr>
              <a:t>NTG</a:t>
            </a:r>
            <a:r>
              <a:rPr dirty="0" sz="750" spc="-125">
                <a:latin typeface="Arial Black"/>
                <a:cs typeface="Arial Black"/>
              </a:rPr>
              <a:t> </a:t>
            </a:r>
            <a:r>
              <a:rPr dirty="0" sz="750" spc="-130">
                <a:solidFill>
                  <a:srgbClr val="262626"/>
                </a:solidFill>
                <a:latin typeface="Arial Black"/>
                <a:cs typeface="Arial Black"/>
              </a:rPr>
              <a:t>S</a:t>
            </a:r>
            <a:r>
              <a:rPr dirty="0" sz="750" spc="55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750" spc="-70">
                <a:latin typeface="Arial Black"/>
                <a:cs typeface="Arial Black"/>
              </a:rPr>
              <a:t>E</a:t>
            </a:r>
            <a:r>
              <a:rPr dirty="0" sz="750" spc="55">
                <a:latin typeface="Arial Black"/>
                <a:cs typeface="Arial Black"/>
              </a:rPr>
              <a:t> </a:t>
            </a:r>
            <a:r>
              <a:rPr dirty="0" sz="750" spc="-125">
                <a:latin typeface="Arial Black"/>
                <a:cs typeface="Arial Black"/>
              </a:rPr>
              <a:t>tÚATE</a:t>
            </a:r>
            <a:r>
              <a:rPr dirty="0" sz="750" spc="-125">
                <a:solidFill>
                  <a:srgbClr val="111111"/>
                </a:solidFill>
                <a:latin typeface="Arial Black"/>
                <a:cs typeface="Arial Black"/>
              </a:rPr>
              <a:t>RIAL</a:t>
            </a:r>
            <a:r>
              <a:rPr dirty="0" sz="750" spc="70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750" spc="-75">
                <a:latin typeface="Arial Black"/>
                <a:cs typeface="Arial Black"/>
              </a:rPr>
              <a:t>PERf/'AO</a:t>
            </a:r>
            <a:r>
              <a:rPr dirty="0" sz="750" spc="-114">
                <a:latin typeface="Arial Black"/>
                <a:cs typeface="Arial Black"/>
              </a:rPr>
              <a:t> </a:t>
            </a:r>
            <a:r>
              <a:rPr dirty="0" sz="750" spc="-20">
                <a:latin typeface="Arial Black"/>
                <a:cs typeface="Arial Black"/>
              </a:rPr>
              <a:t>ESTE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43595" y="4492981"/>
            <a:ext cx="560070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0C0C0C"/>
                </a:solidFill>
                <a:latin typeface="Consolas"/>
                <a:cs typeface="Consolas"/>
              </a:rPr>
              <a:t>2.907</a:t>
            </a:r>
            <a:endParaRPr sz="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5">
                <a:latin typeface="Consolas"/>
                <a:cs typeface="Consolas"/>
              </a:rPr>
              <a:t>3</a:t>
            </a:r>
            <a:r>
              <a:rPr dirty="0" sz="800" spc="-240">
                <a:latin typeface="Consolas"/>
                <a:cs typeface="Consolas"/>
              </a:rPr>
              <a:t> </a:t>
            </a:r>
            <a:r>
              <a:rPr dirty="0" sz="800" spc="-25">
                <a:latin typeface="Consolas"/>
                <a:cs typeface="Consolas"/>
              </a:rPr>
              <a:t>3</a:t>
            </a:r>
            <a:r>
              <a:rPr dirty="0" sz="800" spc="-240">
                <a:latin typeface="Consolas"/>
                <a:cs typeface="Consolas"/>
              </a:rPr>
              <a:t> </a:t>
            </a:r>
            <a:r>
              <a:rPr dirty="0" sz="800">
                <a:latin typeface="Consolas"/>
                <a:cs typeface="Consolas"/>
              </a:rPr>
              <a:t>9G</a:t>
            </a:r>
            <a:r>
              <a:rPr dirty="0" sz="800" spc="-75">
                <a:latin typeface="Consolas"/>
                <a:cs typeface="Consolas"/>
              </a:rPr>
              <a:t> </a:t>
            </a:r>
            <a:r>
              <a:rPr dirty="0" sz="800" spc="-50">
                <a:latin typeface="Consolas"/>
                <a:cs typeface="Consolas"/>
              </a:rPr>
              <a:t>36</a:t>
            </a:r>
            <a:r>
              <a:rPr dirty="0" sz="800" spc="-204">
                <a:latin typeface="Consolas"/>
                <a:cs typeface="Consolas"/>
              </a:rPr>
              <a:t> </a:t>
            </a:r>
            <a:r>
              <a:rPr dirty="0" sz="800" spc="-50">
                <a:latin typeface="Consolas"/>
                <a:cs typeface="Consolas"/>
              </a:rPr>
              <a:t>01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42058" y="4986616"/>
            <a:ext cx="581025" cy="66230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Courier New"/>
                <a:cs typeface="Courier New"/>
              </a:rPr>
              <a:t>2</a:t>
            </a:r>
            <a:r>
              <a:rPr dirty="0" sz="800" spc="-285">
                <a:latin typeface="Courier New"/>
                <a:cs typeface="Courier New"/>
              </a:rPr>
              <a:t> </a:t>
            </a:r>
            <a:r>
              <a:rPr dirty="0" sz="800" spc="-25">
                <a:latin typeface="Courier New"/>
                <a:cs typeface="Courier New"/>
              </a:rPr>
              <a:t>Z74</a:t>
            </a:r>
            <a:endParaRPr sz="800">
              <a:latin typeface="Courier New"/>
              <a:cs typeface="Courier New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800" spc="-175">
                <a:solidFill>
                  <a:srgbClr val="111111"/>
                </a:solidFill>
                <a:latin typeface="Courier New"/>
                <a:cs typeface="Courier New"/>
              </a:rPr>
              <a:t>3.3.9.0</a:t>
            </a:r>
            <a:r>
              <a:rPr dirty="0" sz="800" spc="-185">
                <a:solidFill>
                  <a:srgbClr val="111111"/>
                </a:solidFill>
                <a:latin typeface="Courier New"/>
                <a:cs typeface="Courier New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Courier New"/>
                <a:cs typeface="Courier New"/>
              </a:rPr>
              <a:t>30</a:t>
            </a:r>
            <a:r>
              <a:rPr dirty="0" sz="800" spc="-310">
                <a:solidFill>
                  <a:srgbClr val="111111"/>
                </a:solidFill>
                <a:latin typeface="Courier New"/>
                <a:cs typeface="Courier New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Courier New"/>
                <a:cs typeface="Courier New"/>
              </a:rPr>
              <a:t>03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114">
                <a:latin typeface="Courier New"/>
                <a:cs typeface="Courier New"/>
              </a:rPr>
              <a:t>3.3.9Ü.32.00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10">
                <a:solidFill>
                  <a:srgbClr val="111111"/>
                </a:solidFill>
                <a:latin typeface="Courier New"/>
                <a:cs typeface="Courier New"/>
              </a:rPr>
              <a:t>3Ü.903905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49187" y="6162806"/>
            <a:ext cx="439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solidFill>
                  <a:srgbClr val="181818"/>
                </a:solidFill>
                <a:latin typeface="Consolas"/>
                <a:cs typeface="Consolas"/>
              </a:rPr>
              <a:t>An›go</a:t>
            </a:r>
            <a:r>
              <a:rPr dirty="0" sz="800" spc="-160">
                <a:solidFill>
                  <a:srgbClr val="181818"/>
                </a:solidFill>
                <a:latin typeface="Consolas"/>
                <a:cs typeface="Consolas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Consolas"/>
                <a:cs typeface="Consolas"/>
              </a:rPr>
              <a:t>3’-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62934" y="2843216"/>
            <a:ext cx="1386205" cy="50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1300"/>
              </a:lnSpc>
              <a:spcBef>
                <a:spcPts val="100"/>
              </a:spcBef>
            </a:pPr>
            <a:r>
              <a:rPr dirty="0" sz="750" spc="-110">
                <a:solidFill>
                  <a:srgbClr val="151515"/>
                </a:solidFill>
                <a:latin typeface="Arial Black"/>
                <a:cs typeface="Arial Black"/>
              </a:rPr>
              <a:t>Out°os</a:t>
            </a:r>
            <a:r>
              <a:rPr dirty="0" sz="750" spc="45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750" spc="-110">
                <a:solidFill>
                  <a:srgbClr val="161616"/>
                </a:solidFill>
                <a:latin typeface="Arial Black"/>
                <a:cs typeface="Arial Black"/>
              </a:rPr>
              <a:t>Recursos</a:t>
            </a:r>
            <a:r>
              <a:rPr dirty="0" sz="750" spc="10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750" spc="-150">
                <a:solidFill>
                  <a:srgbClr val="151515"/>
                </a:solidFill>
                <a:latin typeface="Arial Black"/>
                <a:cs typeface="Arial Black"/>
              </a:rPr>
              <a:t>náo</a:t>
            </a:r>
            <a:r>
              <a:rPr dirty="0" sz="750" spc="85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latin typeface="Arial Black"/>
                <a:cs typeface="Arial Black"/>
              </a:rPr>
              <a:t>'Vinculados</a:t>
            </a:r>
            <a:r>
              <a:rPr dirty="0" sz="750" spc="500"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1A1A1A"/>
                </a:solidFill>
                <a:latin typeface="Arial Black"/>
                <a:cs typeface="Arial Black"/>
              </a:rPr>
              <a:t>Outros</a:t>
            </a:r>
            <a:r>
              <a:rPr dirty="0" sz="750" spc="50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111111"/>
                </a:solidFill>
                <a:latin typeface="Arial Black"/>
                <a:cs typeface="Arial Black"/>
              </a:rPr>
              <a:t>Recursos</a:t>
            </a:r>
            <a:r>
              <a:rPr dirty="0" sz="750" spc="95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750" spc="-130">
                <a:latin typeface="Arial Black"/>
                <a:cs typeface="Arial Black"/>
              </a:rPr>
              <a:t>náo</a:t>
            </a:r>
            <a:r>
              <a:rPr dirty="0" sz="750" spc="65"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0C0C0C"/>
                </a:solidFill>
                <a:latin typeface="Arial Black"/>
                <a:cs typeface="Arial Black"/>
              </a:rPr>
              <a:t>‘Vinculados</a:t>
            </a:r>
            <a:r>
              <a:rPr dirty="0" sz="750" spc="50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181818"/>
                </a:solidFill>
                <a:latin typeface="Arial Black"/>
                <a:cs typeface="Arial Black"/>
              </a:rPr>
              <a:t>Outros</a:t>
            </a:r>
            <a:r>
              <a:rPr dirty="0" sz="750" spc="55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212121"/>
                </a:solidFill>
                <a:latin typeface="Arial Black"/>
                <a:cs typeface="Arial Black"/>
              </a:rPr>
              <a:t>Recursos</a:t>
            </a:r>
            <a:r>
              <a:rPr dirty="0" sz="750" spc="10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750" spc="-120">
                <a:solidFill>
                  <a:srgbClr val="161616"/>
                </a:solidFill>
                <a:latin typeface="Arial Black"/>
                <a:cs typeface="Arial Black"/>
              </a:rPr>
              <a:t>náo</a:t>
            </a:r>
            <a:r>
              <a:rPr dirty="0" sz="750" spc="2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latin typeface="Arial Black"/>
                <a:cs typeface="Arial Black"/>
              </a:rPr>
              <a:t>’Vinculados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05198" y="3365798"/>
            <a:ext cx="13817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latin typeface="Arial Black"/>
                <a:cs typeface="Arial Black"/>
              </a:rPr>
              <a:t>Total</a:t>
            </a:r>
            <a:r>
              <a:rPr dirty="0" sz="750" spc="10">
                <a:latin typeface="Arial Black"/>
                <a:cs typeface="Arial Black"/>
              </a:rPr>
              <a:t> </a:t>
            </a:r>
            <a:r>
              <a:rPr dirty="0" sz="750" spc="-80">
                <a:latin typeface="Arial Black"/>
                <a:cs typeface="Arial Black"/>
              </a:rPr>
              <a:t>do</a:t>
            </a:r>
            <a:r>
              <a:rPr dirty="0" sz="750" spc="-20">
                <a:latin typeface="Arial Black"/>
                <a:cs typeface="Arial Black"/>
              </a:rPr>
              <a:t> </a:t>
            </a:r>
            <a:r>
              <a:rPr dirty="0" sz="750" spc="-75">
                <a:latin typeface="Arial Black"/>
                <a:cs typeface="Arial Black"/>
              </a:rPr>
              <a:t>Projeto</a:t>
            </a:r>
            <a:r>
              <a:rPr dirty="0" sz="750" spc="35">
                <a:latin typeface="Arial Black"/>
                <a:cs typeface="Arial Black"/>
              </a:rPr>
              <a:t> </a:t>
            </a:r>
            <a:r>
              <a:rPr dirty="0" sz="750" i="1">
                <a:solidFill>
                  <a:srgbClr val="282828"/>
                </a:solidFill>
                <a:latin typeface="Calibri"/>
                <a:cs typeface="Calibri"/>
              </a:rPr>
              <a:t>I</a:t>
            </a:r>
            <a:r>
              <a:rPr dirty="0" sz="750" spc="95" i="1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750" spc="-155">
                <a:latin typeface="Arial Black"/>
                <a:cs typeface="Arial Black"/>
              </a:rPr>
              <a:t>A</a:t>
            </a:r>
            <a:r>
              <a:rPr dirty="0" sz="750" spc="-165">
                <a:latin typeface="Arial Black"/>
                <a:cs typeface="Arial Black"/>
              </a:rPr>
              <a:t> </a:t>
            </a:r>
            <a:r>
              <a:rPr dirty="0" sz="750" spc="-80">
                <a:latin typeface="Arial Black"/>
                <a:cs typeface="Arial Black"/>
              </a:rPr>
              <a:t>tividade</a:t>
            </a:r>
            <a:r>
              <a:rPr dirty="0" sz="750" spc="35">
                <a:latin typeface="Arial Black"/>
                <a:cs typeface="Arial Black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Arial Black"/>
                <a:cs typeface="Arial Black"/>
              </a:rPr>
              <a:t>R$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86503" y="3496573"/>
            <a:ext cx="254571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80">
                <a:latin typeface="Arial Black"/>
                <a:cs typeface="Arial Black"/>
              </a:rPr>
              <a:t>Iz1anu!encáo</a:t>
            </a:r>
            <a:r>
              <a:rPr dirty="0" sz="800" spc="175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161616"/>
                </a:solidFill>
                <a:latin typeface="Arial Black"/>
                <a:cs typeface="Arial Black"/>
              </a:rPr>
              <a:t>=</a:t>
            </a:r>
            <a:r>
              <a:rPr dirty="0" sz="800" spc="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800" spc="-135">
                <a:latin typeface="Arial Black"/>
                <a:cs typeface="Arial Black"/>
              </a:rPr>
              <a:t>Operac'o!Ja'izacão</a:t>
            </a:r>
            <a:r>
              <a:rPr dirty="0" sz="800" spc="-20">
                <a:latin typeface="Arial Black"/>
                <a:cs typeface="Arial Black"/>
              </a:rPr>
              <a:t> </a:t>
            </a:r>
            <a:r>
              <a:rPr dirty="0" sz="800" spc="-165">
                <a:latin typeface="Arial Black"/>
                <a:cs typeface="Arial Black"/>
              </a:rPr>
              <a:t>da</a:t>
            </a:r>
            <a:r>
              <a:rPr dirty="0" sz="800" spc="75">
                <a:latin typeface="Arial Black"/>
                <a:cs typeface="Arial Black"/>
              </a:rPr>
              <a:t> </a:t>
            </a:r>
            <a:r>
              <a:rPr dirty="0" sz="800" spc="-35">
                <a:latin typeface="Arial Black"/>
                <a:cs typeface="Arial Black"/>
              </a:rPr>
              <a:t>Secre!ãria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75">
                <a:latin typeface="Arial Black"/>
                <a:cs typeface="Arial Black"/>
              </a:rPr>
              <a:t>DAI.’TAIS</a:t>
            </a:r>
            <a:r>
              <a:rPr dirty="0" sz="800" spc="80">
                <a:latin typeface="Arial Black"/>
                <a:cs typeface="Arial Black"/>
              </a:rPr>
              <a:t> </a:t>
            </a:r>
            <a:r>
              <a:rPr dirty="0" sz="800" spc="-80">
                <a:solidFill>
                  <a:srgbClr val="0F0F0F"/>
                </a:solidFill>
                <a:latin typeface="Arial Black"/>
                <a:cs typeface="Arial Black"/>
              </a:rPr>
              <a:t>SER'/IGOS</a:t>
            </a:r>
            <a:r>
              <a:rPr dirty="0" sz="800" spc="10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212121"/>
                </a:solidFill>
                <a:latin typeface="Arial Black"/>
                <a:cs typeface="Arial Black"/>
              </a:rPr>
              <a:t>DE</a:t>
            </a:r>
            <a:r>
              <a:rPr dirty="0" sz="80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TERCEIROS</a:t>
            </a:r>
            <a:r>
              <a:rPr dirty="0" sz="800" spc="105">
                <a:latin typeface="Arial Black"/>
                <a:cs typeface="Arial Black"/>
              </a:rPr>
              <a:t> </a:t>
            </a:r>
            <a:r>
              <a:rPr dirty="0" sz="800" spc="-80">
                <a:latin typeface="Arial Black"/>
                <a:cs typeface="Arial Black"/>
              </a:rPr>
              <a:t>-</a:t>
            </a:r>
            <a:r>
              <a:rPr dirty="0" sz="800" spc="-45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PESSOA</a:t>
            </a:r>
            <a:r>
              <a:rPr dirty="0" sz="800" spc="90">
                <a:latin typeface="Arial Black"/>
                <a:cs typeface="Arial Black"/>
              </a:rPr>
              <a:t> </a:t>
            </a:r>
            <a:r>
              <a:rPr dirty="0" sz="800" spc="-100">
                <a:latin typeface="Arial Black"/>
                <a:cs typeface="Arial Black"/>
              </a:rPr>
              <a:t>JURIDICA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65693" y="3697682"/>
            <a:ext cx="13855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45">
                <a:solidFill>
                  <a:srgbClr val="2D2D2D"/>
                </a:solidFill>
                <a:latin typeface="Arial Black"/>
                <a:cs typeface="Arial Black"/>
              </a:rPr>
              <a:t>Outros</a:t>
            </a:r>
            <a:r>
              <a:rPr dirty="0" sz="800" spc="55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800" spc="-150">
                <a:solidFill>
                  <a:srgbClr val="080808"/>
                </a:solidFill>
                <a:latin typeface="Arial Black"/>
                <a:cs typeface="Arial Black"/>
              </a:rPr>
              <a:t>Recursos</a:t>
            </a:r>
            <a:r>
              <a:rPr dirty="0" sz="800" spc="105">
                <a:solidFill>
                  <a:srgbClr val="080808"/>
                </a:solidFill>
                <a:latin typeface="Arial Black"/>
                <a:cs typeface="Arial Black"/>
              </a:rPr>
              <a:t> </a:t>
            </a:r>
            <a:r>
              <a:rPr dirty="0" sz="800" spc="-155">
                <a:solidFill>
                  <a:srgbClr val="0F0F0F"/>
                </a:solidFill>
                <a:latin typeface="Arial Black"/>
                <a:cs typeface="Arial Black"/>
              </a:rPr>
              <a:t>não</a:t>
            </a:r>
            <a:r>
              <a:rPr dirty="0" sz="800" spc="50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0C0C0C"/>
                </a:solidFill>
                <a:latin typeface="Arial Black"/>
                <a:cs typeface="Arial Black"/>
              </a:rPr>
              <a:t>Vinculados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005054" y="3859180"/>
            <a:ext cx="1381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4">
                <a:latin typeface="Arial Black"/>
                <a:cs typeface="Arial Black"/>
              </a:rPr>
              <a:t>Total</a:t>
            </a:r>
            <a:r>
              <a:rPr dirty="0" sz="800" spc="15"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131313"/>
                </a:solidFill>
                <a:latin typeface="Arial Black"/>
                <a:cs typeface="Arial Black"/>
              </a:rPr>
              <a:t>do</a:t>
            </a:r>
            <a:r>
              <a:rPr dirty="0" sz="800" spc="-10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Projeto</a:t>
            </a:r>
            <a:r>
              <a:rPr dirty="0" sz="800" spc="100">
                <a:latin typeface="Arial Black"/>
                <a:cs typeface="Arial Black"/>
              </a:rPr>
              <a:t> </a:t>
            </a:r>
            <a:r>
              <a:rPr dirty="0" sz="800" spc="-70">
                <a:solidFill>
                  <a:srgbClr val="212121"/>
                </a:solidFill>
                <a:latin typeface="Arial Black"/>
                <a:cs typeface="Arial Black"/>
              </a:rPr>
              <a:t>/</a:t>
            </a:r>
            <a:r>
              <a:rPr dirty="0" sz="80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Atividade</a:t>
            </a:r>
            <a:r>
              <a:rPr dirty="0" sz="800" spc="30">
                <a:latin typeface="Arial Black"/>
                <a:cs typeface="Arial Black"/>
              </a:rPr>
              <a:t> </a:t>
            </a:r>
            <a:r>
              <a:rPr dirty="0" sz="800" spc="-55">
                <a:solidFill>
                  <a:srgbClr val="0A0A0A"/>
                </a:solidFill>
                <a:latin typeface="Arial Black"/>
                <a:cs typeface="Arial Black"/>
              </a:rPr>
              <a:t>RS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487098" y="3996302"/>
            <a:ext cx="2395220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20">
                <a:latin typeface="Arial Black"/>
                <a:cs typeface="Arial Black"/>
              </a:rPr>
              <a:t>Desen</a:t>
            </a:r>
            <a:r>
              <a:rPr dirty="0" sz="800" spc="170">
                <a:latin typeface="Arial Black"/>
                <a:cs typeface="Arial Black"/>
              </a:rPr>
              <a:t> </a:t>
            </a:r>
            <a:r>
              <a:rPr dirty="0" sz="800" spc="-175">
                <a:latin typeface="Arial Black"/>
                <a:cs typeface="Arial Black"/>
              </a:rPr>
              <a:t>olvimen1o</a:t>
            </a:r>
            <a:r>
              <a:rPr dirty="0" sz="800" spc="70">
                <a:latin typeface="Arial Black"/>
                <a:cs typeface="Arial Black"/>
              </a:rPr>
              <a:t> </a:t>
            </a:r>
            <a:r>
              <a:rPr dirty="0" sz="800" spc="-185">
                <a:latin typeface="Arial Black"/>
                <a:cs typeface="Arial Black"/>
              </a:rPr>
              <a:t>e</a:t>
            </a:r>
            <a:r>
              <a:rPr dirty="0" sz="800" spc="-10">
                <a:latin typeface="Arial Black"/>
                <a:cs typeface="Arial Black"/>
              </a:rPr>
              <a:t> </a:t>
            </a:r>
            <a:r>
              <a:rPr dirty="0" sz="800" spc="-155">
                <a:latin typeface="Arial Black"/>
                <a:cs typeface="Arial Black"/>
              </a:rPr>
              <a:t>Extensão</a:t>
            </a:r>
            <a:r>
              <a:rPr dirty="0" sz="800" spc="35">
                <a:latin typeface="Arial Black"/>
                <a:cs typeface="Arial Black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Black"/>
                <a:cs typeface="Arial Black"/>
              </a:rPr>
              <a:t>Rural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30">
                <a:solidFill>
                  <a:srgbClr val="0F0F0F"/>
                </a:solidFill>
                <a:latin typeface="Arial Black"/>
                <a:cs typeface="Arial Black"/>
              </a:rPr>
              <a:t>OUTROS</a:t>
            </a:r>
            <a:r>
              <a:rPr dirty="0" sz="800" spc="75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SERVIÇOS</a:t>
            </a:r>
            <a:r>
              <a:rPr dirty="0" sz="800" spc="80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1F1F1F"/>
                </a:solidFill>
                <a:latin typeface="Arial Black"/>
                <a:cs typeface="Arial Black"/>
              </a:rPr>
              <a:t>DE</a:t>
            </a:r>
            <a:r>
              <a:rPr dirty="0" sz="800" spc="5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solidFill>
                  <a:srgbClr val="111111"/>
                </a:solidFill>
                <a:latin typeface="Arial Black"/>
                <a:cs typeface="Arial Black"/>
              </a:rPr>
              <a:t>TERCEIROS</a:t>
            </a:r>
            <a:r>
              <a:rPr dirty="0" sz="800" spc="110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800" spc="-30">
                <a:latin typeface="Arial Black"/>
                <a:cs typeface="Arial Black"/>
              </a:rPr>
              <a:t>-</a:t>
            </a:r>
            <a:r>
              <a:rPr dirty="0" sz="800" spc="-45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PESSOA</a:t>
            </a:r>
            <a:r>
              <a:rPr dirty="0" sz="800" spc="80">
                <a:latin typeface="Arial Black"/>
                <a:cs typeface="Arial Black"/>
              </a:rPr>
              <a:t> </a:t>
            </a:r>
            <a:r>
              <a:rPr dirty="0" sz="800" spc="-60">
                <a:latin typeface="Arial Black"/>
                <a:cs typeface="Arial Black"/>
              </a:rPr>
              <a:t>FiSIC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48155" y="4194363"/>
            <a:ext cx="5016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30">
                <a:solidFill>
                  <a:srgbClr val="161616"/>
                </a:solidFill>
                <a:latin typeface="Arial Black"/>
                <a:cs typeface="Arial Black"/>
              </a:rPr>
              <a:t>3.3.9.G.3C.0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484130" y="4492981"/>
            <a:ext cx="246062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09"/>
              </a:spcBef>
            </a:pPr>
            <a:r>
              <a:rPr dirty="0" sz="800" spc="-80">
                <a:solidFill>
                  <a:srgbClr val="111111"/>
                </a:solidFill>
                <a:latin typeface="Arial Black"/>
                <a:cs typeface="Arial Black"/>
              </a:rPr>
              <a:t>Abr.'cultura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20">
                <a:latin typeface="Arial Black"/>
                <a:cs typeface="Arial Black"/>
              </a:rPr>
              <a:t>OUTROS</a:t>
            </a:r>
            <a:r>
              <a:rPr dirty="0" sz="800" spc="110">
                <a:latin typeface="Arial Black"/>
                <a:cs typeface="Arial Black"/>
              </a:rPr>
              <a:t> </a:t>
            </a:r>
            <a:r>
              <a:rPr dirty="0" sz="800" spc="-140">
                <a:latin typeface="Arial Black"/>
                <a:cs typeface="Arial Black"/>
              </a:rPr>
              <a:t>SERVIR</a:t>
            </a:r>
            <a:r>
              <a:rPr dirty="0" sz="800" spc="-110">
                <a:latin typeface="Arial Black"/>
                <a:cs typeface="Arial Black"/>
              </a:rPr>
              <a:t> </a:t>
            </a:r>
            <a:r>
              <a:rPr dirty="0" sz="800" spc="-135">
                <a:latin typeface="Arial Black"/>
                <a:cs typeface="Arial Black"/>
              </a:rPr>
              <a:t>OS</a:t>
            </a:r>
            <a:r>
              <a:rPr dirty="0" sz="800"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DE</a:t>
            </a:r>
            <a:r>
              <a:rPr dirty="0" sz="800" spc="-10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TERCEIROS</a:t>
            </a:r>
            <a:r>
              <a:rPr dirty="0" sz="800" spc="110">
                <a:latin typeface="Arial Black"/>
                <a:cs typeface="Arial Black"/>
              </a:rPr>
              <a:t> </a:t>
            </a:r>
            <a:r>
              <a:rPr dirty="0" sz="800" spc="-55">
                <a:latin typeface="Arial Black"/>
                <a:cs typeface="Arial Black"/>
              </a:rPr>
              <a:t>-</a:t>
            </a:r>
            <a:r>
              <a:rPr dirty="0" sz="800" spc="-35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PESSOA</a:t>
            </a:r>
            <a:r>
              <a:rPr dirty="0" sz="800" spc="65">
                <a:latin typeface="Arial Black"/>
                <a:cs typeface="Arial Black"/>
              </a:rPr>
              <a:t> </a:t>
            </a:r>
            <a:r>
              <a:rPr dirty="0" sz="800" spc="-70">
                <a:latin typeface="Arial Black"/>
                <a:cs typeface="Arial Black"/>
              </a:rPr>
              <a:t>FÍSICA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008099" y="4160844"/>
            <a:ext cx="1844675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7200">
              <a:lnSpc>
                <a:spcPct val="132500"/>
              </a:lnSpc>
              <a:spcBef>
                <a:spcPts val="100"/>
              </a:spcBef>
            </a:pPr>
            <a:r>
              <a:rPr dirty="0" sz="800" spc="-130">
                <a:solidFill>
                  <a:srgbClr val="232323"/>
                </a:solidFill>
                <a:latin typeface="Arial Black"/>
                <a:cs typeface="Arial Black"/>
              </a:rPr>
              <a:t>Out'os</a:t>
            </a:r>
            <a:r>
              <a:rPr dirty="0" sz="800" spc="75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800" spc="-150">
                <a:latin typeface="Arial Black"/>
                <a:cs typeface="Arial Black"/>
              </a:rPr>
              <a:t>Recursos</a:t>
            </a:r>
            <a:r>
              <a:rPr dirty="0" sz="800" spc="85">
                <a:latin typeface="Arial Black"/>
                <a:cs typeface="Arial Black"/>
              </a:rPr>
              <a:t> </a:t>
            </a:r>
            <a:r>
              <a:rPr dirty="0" sz="800" spc="-150">
                <a:solidFill>
                  <a:srgbClr val="1D1D1D"/>
                </a:solidFill>
                <a:latin typeface="Arial Black"/>
                <a:cs typeface="Arial Black"/>
              </a:rPr>
              <a:t>náo</a:t>
            </a:r>
            <a:r>
              <a:rPr dirty="0" sz="800" spc="5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00" spc="-100">
                <a:solidFill>
                  <a:srgbClr val="080808"/>
                </a:solidFill>
                <a:latin typeface="Arial Black"/>
                <a:cs typeface="Arial Black"/>
              </a:rPr>
              <a:t>’/inculados</a:t>
            </a:r>
            <a:r>
              <a:rPr dirty="0" sz="800" spc="500">
                <a:solidFill>
                  <a:srgbClr val="080808"/>
                </a:solidFill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Total</a:t>
            </a:r>
            <a:r>
              <a:rPr dirty="0" sz="800">
                <a:latin typeface="Arial Black"/>
                <a:cs typeface="Arial Black"/>
              </a:rPr>
              <a:t> </a:t>
            </a:r>
            <a:r>
              <a:rPr dirty="0" sz="800" spc="-110">
                <a:latin typeface="Arial Black"/>
                <a:cs typeface="Arial Black"/>
              </a:rPr>
              <a:t>do</a:t>
            </a:r>
            <a:r>
              <a:rPr dirty="0" sz="800" spc="-20"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Projeto</a:t>
            </a:r>
            <a:r>
              <a:rPr dirty="0" sz="800" spc="60">
                <a:latin typeface="Arial Black"/>
                <a:cs typeface="Arial Black"/>
              </a:rPr>
              <a:t> </a:t>
            </a:r>
            <a:r>
              <a:rPr dirty="0" sz="800">
                <a:solidFill>
                  <a:srgbClr val="242424"/>
                </a:solidFill>
                <a:latin typeface="Arial Black"/>
                <a:cs typeface="Arial Black"/>
              </a:rPr>
              <a:t>/</a:t>
            </a:r>
            <a:r>
              <a:rPr dirty="0" sz="800" spc="15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Atividade</a:t>
            </a:r>
            <a:r>
              <a:rPr dirty="0" sz="800" spc="15">
                <a:latin typeface="Arial Black"/>
                <a:cs typeface="Arial Black"/>
              </a:rPr>
              <a:t> </a:t>
            </a:r>
            <a:r>
              <a:rPr dirty="0" sz="800" spc="-25">
                <a:latin typeface="Arial Black"/>
                <a:cs typeface="Arial Black"/>
              </a:rPr>
              <a:t>R$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008099" y="4671064"/>
            <a:ext cx="2037080" cy="33528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467359">
              <a:lnSpc>
                <a:spcPct val="100000"/>
              </a:lnSpc>
              <a:spcBef>
                <a:spcPts val="380"/>
              </a:spcBef>
            </a:pPr>
            <a:r>
              <a:rPr dirty="0" sz="750" spc="-114">
                <a:latin typeface="Arial Black"/>
                <a:cs typeface="Arial Black"/>
              </a:rPr>
              <a:t>Recursos</a:t>
            </a:r>
            <a:r>
              <a:rPr dirty="0" sz="750" spc="90">
                <a:latin typeface="Arial Black"/>
                <a:cs typeface="Arial Black"/>
              </a:rPr>
              <a:t> </a:t>
            </a:r>
            <a:r>
              <a:rPr dirty="0" sz="750" spc="-135">
                <a:solidFill>
                  <a:srgbClr val="161616"/>
                </a:solidFill>
                <a:latin typeface="Arial Black"/>
                <a:cs typeface="Arial Black"/>
              </a:rPr>
              <a:t>de</a:t>
            </a:r>
            <a:r>
              <a:rPr dirty="0" sz="750" spc="70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750" spc="-110">
                <a:latin typeface="Arial Black"/>
                <a:cs typeface="Arial Black"/>
              </a:rPr>
              <a:t>lmoos‹os</a:t>
            </a:r>
            <a:r>
              <a:rPr dirty="0" sz="750" spc="65">
                <a:latin typeface="Arial Black"/>
                <a:cs typeface="Arial Black"/>
              </a:rPr>
              <a:t> </a:t>
            </a:r>
            <a:r>
              <a:rPr dirty="0" sz="750" spc="-120">
                <a:latin typeface="Arial Black"/>
                <a:cs typeface="Arial Black"/>
              </a:rPr>
              <a:t>‘./incuIacloü</a:t>
            </a:r>
            <a:r>
              <a:rPr dirty="0" sz="750" spc="100">
                <a:latin typeface="Arial Black"/>
                <a:cs typeface="Arial Black"/>
              </a:rPr>
              <a:t> </a:t>
            </a:r>
            <a:r>
              <a:rPr dirty="0" sz="750" spc="-25">
                <a:latin typeface="Arial Black"/>
                <a:cs typeface="Arial Black"/>
              </a:rPr>
              <a:t>Sa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00" spc="-114">
                <a:latin typeface="Arial Black"/>
                <a:cs typeface="Arial Black"/>
              </a:rPr>
              <a:t>Total</a:t>
            </a:r>
            <a:r>
              <a:rPr dirty="0" sz="800" spc="-5"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do</a:t>
            </a:r>
            <a:r>
              <a:rPr dirty="0" sz="800" spc="-5"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Projeto</a:t>
            </a:r>
            <a:r>
              <a:rPr dirty="0" sz="800" spc="55">
                <a:latin typeface="Arial Black"/>
                <a:cs typeface="Arial Black"/>
              </a:rPr>
              <a:t> </a:t>
            </a:r>
            <a:r>
              <a:rPr dirty="0" sz="800">
                <a:solidFill>
                  <a:srgbClr val="232323"/>
                </a:solidFill>
                <a:latin typeface="Arial Black"/>
                <a:cs typeface="Arial Black"/>
              </a:rPr>
              <a:t>/</a:t>
            </a:r>
            <a:r>
              <a:rPr dirty="0" sz="800" spc="10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Atividade</a:t>
            </a:r>
            <a:r>
              <a:rPr dirty="0" sz="800" spc="55">
                <a:latin typeface="Arial Black"/>
                <a:cs typeface="Arial Black"/>
              </a:rPr>
              <a:t> </a:t>
            </a:r>
            <a:r>
              <a:rPr dirty="0" sz="800" spc="-25">
                <a:latin typeface="Arial Black"/>
                <a:cs typeface="Arial Black"/>
              </a:rPr>
              <a:t>RS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487297" y="4989662"/>
            <a:ext cx="2544445" cy="6718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35">
                <a:latin typeface="Arial Black"/>
                <a:cs typeface="Arial Black"/>
              </a:rPr>
              <a:t>Fe:ra</a:t>
            </a:r>
            <a:r>
              <a:rPr dirty="0" sz="800" spc="75">
                <a:latin typeface="Arial Black"/>
                <a:cs typeface="Arial Black"/>
              </a:rPr>
              <a:t> </a:t>
            </a:r>
            <a:r>
              <a:rPr dirty="0" sz="800" spc="-80">
                <a:latin typeface="Arial Black"/>
                <a:cs typeface="Arial Black"/>
              </a:rPr>
              <a:t>to</a:t>
            </a:r>
            <a:r>
              <a:rPr dirty="0" sz="800" spc="-10">
                <a:latin typeface="Arial Black"/>
                <a:cs typeface="Arial Black"/>
              </a:rPr>
              <a:t> Prcdu!or</a:t>
            </a:r>
            <a:endParaRPr sz="800">
              <a:latin typeface="Arial Black"/>
              <a:cs typeface="Arial Black"/>
            </a:endParaRPr>
          </a:p>
          <a:p>
            <a:pPr marL="19050" marR="715645" indent="-3810">
              <a:lnSpc>
                <a:spcPct val="127499"/>
              </a:lnSpc>
              <a:spcBef>
                <a:spcPts val="70"/>
              </a:spcBef>
            </a:pPr>
            <a:r>
              <a:rPr dirty="0" sz="800" spc="-120">
                <a:latin typeface="Arial Black"/>
                <a:cs typeface="Arial Black"/>
              </a:rPr>
              <a:t>OUTROS</a:t>
            </a:r>
            <a:r>
              <a:rPr dirty="0" sz="800" spc="125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\'1ATERIAIS</a:t>
            </a:r>
            <a:r>
              <a:rPr dirty="0" sz="800" spc="95"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DE</a:t>
            </a:r>
            <a:r>
              <a:rPr dirty="0" sz="800" spc="5">
                <a:latin typeface="Arial Black"/>
                <a:cs typeface="Arial Black"/>
              </a:rPr>
              <a:t> </a:t>
            </a:r>
            <a:r>
              <a:rPr dirty="0" sz="800" spc="-10">
                <a:latin typeface="Arial Black"/>
                <a:cs typeface="Arial Black"/>
              </a:rPr>
              <a:t>CONSUi\1O </a:t>
            </a:r>
            <a:r>
              <a:rPr dirty="0" sz="800" spc="-170">
                <a:latin typeface="Arial Black"/>
                <a:cs typeface="Arial Black"/>
              </a:rPr>
              <a:t>fv1AT</a:t>
            </a:r>
            <a:r>
              <a:rPr dirty="0" sz="800" spc="-170">
                <a:solidFill>
                  <a:srgbClr val="0C0C0C"/>
                </a:solidFill>
                <a:latin typeface="Arial Black"/>
                <a:cs typeface="Arial Black"/>
              </a:rPr>
              <a:t>E</a:t>
            </a:r>
            <a:r>
              <a:rPr dirty="0" sz="800" spc="-170">
                <a:latin typeface="Arial Black"/>
                <a:cs typeface="Arial Black"/>
              </a:rPr>
              <a:t>RIAL</a:t>
            </a:r>
            <a:r>
              <a:rPr dirty="0" sz="800" spc="15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GE</a:t>
            </a:r>
            <a:r>
              <a:rPr dirty="0" sz="800" spc="-10">
                <a:latin typeface="Arial Black"/>
                <a:cs typeface="Arial Black"/>
              </a:rPr>
              <a:t> </a:t>
            </a:r>
            <a:r>
              <a:rPr dirty="0" sz="800" spc="-125">
                <a:latin typeface="Arial Black"/>
                <a:cs typeface="Arial Black"/>
              </a:rPr>
              <a:t>DISTRIBUIGAO</a:t>
            </a:r>
            <a:r>
              <a:rPr dirty="0" sz="800" spc="95">
                <a:latin typeface="Arial Black"/>
                <a:cs typeface="Arial Black"/>
              </a:rPr>
              <a:t> </a:t>
            </a:r>
            <a:r>
              <a:rPr dirty="0" sz="800" spc="-125">
                <a:latin typeface="Arial Black"/>
                <a:cs typeface="Arial Black"/>
              </a:rPr>
              <a:t>GRATUITA</a:t>
            </a:r>
            <a:endParaRPr sz="8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15"/>
              </a:spcBef>
            </a:pPr>
            <a:r>
              <a:rPr dirty="0" sz="1050" spc="-225">
                <a:latin typeface="Arial Black"/>
                <a:cs typeface="Arial Black"/>
              </a:rPr>
              <a:t>oE/.tAis</a:t>
            </a:r>
            <a:r>
              <a:rPr dirty="0" sz="1050" spc="30">
                <a:latin typeface="Arial Black"/>
                <a:cs typeface="Arial Black"/>
              </a:rPr>
              <a:t> </a:t>
            </a:r>
            <a:r>
              <a:rPr dirty="0" sz="1050" spc="-190">
                <a:latin typeface="Arial Black"/>
                <a:cs typeface="Arial Black"/>
              </a:rPr>
              <a:t>sEevt</a:t>
            </a:r>
            <a:r>
              <a:rPr dirty="0" sz="1050" spc="265">
                <a:latin typeface="Arial Black"/>
                <a:cs typeface="Arial Black"/>
              </a:rPr>
              <a:t> </a:t>
            </a:r>
            <a:r>
              <a:rPr dirty="0" sz="1050" spc="-170">
                <a:latin typeface="Arial Black"/>
                <a:cs typeface="Arial Black"/>
              </a:rPr>
              <a:t>os</a:t>
            </a:r>
            <a:r>
              <a:rPr dirty="0" sz="1050" spc="-105">
                <a:latin typeface="Arial Black"/>
                <a:cs typeface="Arial Black"/>
              </a:rPr>
              <a:t> </a:t>
            </a:r>
            <a:r>
              <a:rPr dirty="0" sz="1050" spc="-350">
                <a:solidFill>
                  <a:srgbClr val="0E0E0E"/>
                </a:solidFill>
                <a:latin typeface="Arial Black"/>
                <a:cs typeface="Arial Black"/>
              </a:rPr>
              <a:t>OE</a:t>
            </a:r>
            <a:r>
              <a:rPr dirty="0" sz="1050" spc="-35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1050" spc="-245">
                <a:solidFill>
                  <a:srgbClr val="0A0A0A"/>
                </a:solidFill>
                <a:latin typeface="Arial Black"/>
                <a:cs typeface="Arial Black"/>
              </a:rPr>
              <a:t>TEecEIF'os</a:t>
            </a:r>
            <a:r>
              <a:rPr dirty="0" sz="1050" spc="5">
                <a:solidFill>
                  <a:srgbClr val="0A0A0A"/>
                </a:solidFill>
                <a:latin typeface="Arial Black"/>
                <a:cs typeface="Arial Black"/>
              </a:rPr>
              <a:t> </a:t>
            </a:r>
            <a:r>
              <a:rPr dirty="0" sz="1050" spc="-175">
                <a:latin typeface="Arial Black"/>
                <a:cs typeface="Arial Black"/>
              </a:rPr>
              <a:t>-</a:t>
            </a:r>
            <a:r>
              <a:rPr dirty="0" sz="1050" spc="-105">
                <a:latin typeface="Arial Black"/>
                <a:cs typeface="Arial Black"/>
              </a:rPr>
              <a:t> </a:t>
            </a:r>
            <a:r>
              <a:rPr dirty="0" sz="1050" spc="-265">
                <a:latin typeface="Arial Black"/>
                <a:cs typeface="Arial Black"/>
              </a:rPr>
              <a:t>PEsSoA</a:t>
            </a:r>
            <a:r>
              <a:rPr dirty="0" sz="1050" spc="30">
                <a:latin typeface="Arial Black"/>
                <a:cs typeface="Arial Black"/>
              </a:rPr>
              <a:t> </a:t>
            </a:r>
            <a:r>
              <a:rPr dirty="0" sz="1050" spc="-180">
                <a:latin typeface="Arial Black"/>
                <a:cs typeface="Arial Black"/>
              </a:rPr>
              <a:t>Juei*IcA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465553" y="5163349"/>
            <a:ext cx="1381760" cy="498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>
              <a:lnSpc>
                <a:spcPct val="127499"/>
              </a:lnSpc>
              <a:spcBef>
                <a:spcPts val="100"/>
              </a:spcBef>
            </a:pPr>
            <a:r>
              <a:rPr dirty="0" sz="800" spc="-145">
                <a:latin typeface="Arial Black"/>
                <a:cs typeface="Arial Black"/>
              </a:rPr>
              <a:t>Outros</a:t>
            </a:r>
            <a:r>
              <a:rPr dirty="0" sz="800" spc="25">
                <a:latin typeface="Arial Black"/>
                <a:cs typeface="Arial Black"/>
              </a:rPr>
              <a:t> </a:t>
            </a:r>
            <a:r>
              <a:rPr dirty="0" sz="800" spc="-150">
                <a:latin typeface="Arial Black"/>
                <a:cs typeface="Arial Black"/>
              </a:rPr>
              <a:t>Recursos</a:t>
            </a:r>
            <a:r>
              <a:rPr dirty="0" sz="800" spc="105">
                <a:latin typeface="Arial Black"/>
                <a:cs typeface="Arial Black"/>
              </a:rPr>
              <a:t> </a:t>
            </a:r>
            <a:r>
              <a:rPr dirty="0" sz="800" spc="-150">
                <a:latin typeface="Arial Black"/>
                <a:cs typeface="Arial Black"/>
              </a:rPr>
              <a:t>não</a:t>
            </a:r>
            <a:r>
              <a:rPr dirty="0" sz="800" spc="-15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0C0C0C"/>
                </a:solidFill>
                <a:latin typeface="Arial Black"/>
                <a:cs typeface="Arial Black"/>
              </a:rPr>
              <a:t>'7insuladcs</a:t>
            </a:r>
            <a:r>
              <a:rPr dirty="0" sz="800" spc="50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800" spc="-190">
                <a:latin typeface="Arial Black"/>
                <a:cs typeface="Arial Black"/>
              </a:rPr>
              <a:t>Ou1</a:t>
            </a:r>
            <a:r>
              <a:rPr dirty="0" sz="800" spc="-20">
                <a:latin typeface="Arial Black"/>
                <a:cs typeface="Arial Black"/>
              </a:rPr>
              <a:t> </a:t>
            </a:r>
            <a:r>
              <a:rPr dirty="0" sz="800" spc="-204">
                <a:latin typeface="Arial Black"/>
                <a:cs typeface="Arial Black"/>
              </a:rPr>
              <a:t>oS</a:t>
            </a:r>
            <a:r>
              <a:rPr dirty="0" sz="800" spc="20">
                <a:latin typeface="Arial Black"/>
                <a:cs typeface="Arial Black"/>
              </a:rPr>
              <a:t> </a:t>
            </a:r>
            <a:r>
              <a:rPr dirty="0" sz="800" spc="-150">
                <a:latin typeface="Arial Black"/>
                <a:cs typeface="Arial Black"/>
              </a:rPr>
              <a:t>Recursos</a:t>
            </a:r>
            <a:r>
              <a:rPr dirty="0" sz="800" spc="60">
                <a:latin typeface="Arial Black"/>
                <a:cs typeface="Arial Black"/>
              </a:rPr>
              <a:t> </a:t>
            </a:r>
            <a:r>
              <a:rPr dirty="0" sz="800" spc="-155">
                <a:solidFill>
                  <a:srgbClr val="181818"/>
                </a:solidFill>
                <a:latin typeface="Arial Black"/>
                <a:cs typeface="Arial Black"/>
              </a:rPr>
              <a:t>não</a:t>
            </a:r>
            <a:r>
              <a:rPr dirty="0" sz="800" spc="5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'7inc'ulados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050" spc="-250">
                <a:latin typeface="Arial Black"/>
                <a:cs typeface="Arial Black"/>
              </a:rPr>
              <a:t>out</a:t>
            </a:r>
            <a:r>
              <a:rPr dirty="0" sz="1050" spc="-65">
                <a:latin typeface="Arial Black"/>
                <a:cs typeface="Arial Black"/>
              </a:rPr>
              <a:t> </a:t>
            </a:r>
            <a:r>
              <a:rPr dirty="0" sz="1050" spc="-325">
                <a:latin typeface="Arial Black"/>
                <a:cs typeface="Arial Black"/>
              </a:rPr>
              <a:t>ou</a:t>
            </a:r>
            <a:r>
              <a:rPr dirty="0" sz="1050" spc="-75">
                <a:latin typeface="Arial Black"/>
                <a:cs typeface="Arial Black"/>
              </a:rPr>
              <a:t> </a:t>
            </a:r>
            <a:r>
              <a:rPr dirty="0" sz="1050" spc="-265">
                <a:latin typeface="Arial Black"/>
                <a:cs typeface="Arial Black"/>
              </a:rPr>
              <a:t>eecurs‹›s</a:t>
            </a:r>
            <a:r>
              <a:rPr dirty="0" sz="1050" spc="10">
                <a:latin typeface="Arial Black"/>
                <a:cs typeface="Arial Black"/>
              </a:rPr>
              <a:t> </a:t>
            </a:r>
            <a:r>
              <a:rPr dirty="0" sz="1050" spc="-285">
                <a:solidFill>
                  <a:srgbClr val="151515"/>
                </a:solidFill>
                <a:latin typeface="Arial Black"/>
                <a:cs typeface="Arial Black"/>
              </a:rPr>
              <a:t>•›ao</a:t>
            </a:r>
            <a:r>
              <a:rPr dirty="0" sz="1050" spc="15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1050" spc="-270">
                <a:latin typeface="Arial Black"/>
                <a:cs typeface="Arial Black"/>
              </a:rPr>
              <a:t>Vi‹›r:ulaJos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008099" y="5617370"/>
            <a:ext cx="138176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40000"/>
              </a:lnSpc>
              <a:spcBef>
                <a:spcPts val="100"/>
              </a:spcBef>
            </a:pPr>
            <a:r>
              <a:rPr dirty="0" sz="800" spc="-114">
                <a:latin typeface="Arial Black"/>
                <a:cs typeface="Arial Black"/>
              </a:rPr>
              <a:t>Total</a:t>
            </a:r>
            <a:r>
              <a:rPr dirty="0" sz="800" spc="5"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do</a:t>
            </a:r>
            <a:r>
              <a:rPr dirty="0" sz="800"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Projeto</a:t>
            </a:r>
            <a:r>
              <a:rPr dirty="0" sz="800" spc="65">
                <a:latin typeface="Arial Black"/>
                <a:cs typeface="Arial Black"/>
              </a:rPr>
              <a:t> </a:t>
            </a:r>
            <a:r>
              <a:rPr dirty="0" sz="800">
                <a:solidFill>
                  <a:srgbClr val="242424"/>
                </a:solidFill>
                <a:latin typeface="Arial Black"/>
                <a:cs typeface="Arial Black"/>
              </a:rPr>
              <a:t>/</a:t>
            </a:r>
            <a:r>
              <a:rPr dirty="0" sz="800" spc="20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Atividade</a:t>
            </a:r>
            <a:r>
              <a:rPr dirty="0" sz="800" spc="20">
                <a:latin typeface="Arial Black"/>
                <a:cs typeface="Arial Black"/>
              </a:rPr>
              <a:t> </a:t>
            </a:r>
            <a:r>
              <a:rPr dirty="0" sz="800" spc="-80">
                <a:latin typeface="Arial Black"/>
                <a:cs typeface="Arial Black"/>
              </a:rPr>
              <a:t>R$</a:t>
            </a:r>
            <a:r>
              <a:rPr dirty="0" sz="800" spc="500">
                <a:latin typeface="Arial Black"/>
                <a:cs typeface="Arial Black"/>
              </a:rPr>
              <a:t> </a:t>
            </a:r>
            <a:r>
              <a:rPr dirty="0" sz="800" spc="-110">
                <a:latin typeface="Arial Black"/>
                <a:cs typeface="Arial Black"/>
              </a:rPr>
              <a:t>Total</a:t>
            </a:r>
            <a:r>
              <a:rPr dirty="0" sz="800" spc="-35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da</a:t>
            </a:r>
            <a:r>
              <a:rPr dirty="0" sz="800" spc="-30">
                <a:latin typeface="Arial Black"/>
                <a:cs typeface="Arial Black"/>
              </a:rPr>
              <a:t> </a:t>
            </a:r>
            <a:r>
              <a:rPr dirty="0" sz="800" spc="-100">
                <a:solidFill>
                  <a:srgbClr val="0E0E0E"/>
                </a:solidFill>
                <a:latin typeface="Arial Black"/>
                <a:cs typeface="Arial Black"/>
              </a:rPr>
              <a:t>U</a:t>
            </a:r>
            <a:r>
              <a:rPr dirty="0" sz="800" spc="-100">
                <a:latin typeface="Arial Black"/>
                <a:cs typeface="Arial Black"/>
              </a:rPr>
              <a:t>nidade</a:t>
            </a:r>
            <a:r>
              <a:rPr dirty="0" sz="800" spc="145">
                <a:latin typeface="Arial Black"/>
                <a:cs typeface="Arial Black"/>
              </a:rPr>
              <a:t> </a:t>
            </a:r>
            <a:r>
              <a:rPr dirty="0" sz="800" spc="-25">
                <a:latin typeface="Arial Black"/>
                <a:cs typeface="Arial Black"/>
              </a:rPr>
              <a:t>RS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4652786" y="5989120"/>
            <a:ext cx="1050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25">
                <a:latin typeface="Arial Black"/>
                <a:cs typeface="Arial Black"/>
              </a:rPr>
              <a:t>Valor</a:t>
            </a:r>
            <a:r>
              <a:rPr dirty="0" sz="800" spc="50"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Total</a:t>
            </a:r>
            <a:r>
              <a:rPr dirty="0" sz="800" spc="45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Anulado</a:t>
            </a:r>
            <a:r>
              <a:rPr dirty="0" sz="800" spc="75">
                <a:latin typeface="Arial Black"/>
                <a:cs typeface="Arial Black"/>
              </a:rPr>
              <a:t> </a:t>
            </a:r>
            <a:r>
              <a:rPr dirty="0" sz="800" spc="-85">
                <a:solidFill>
                  <a:srgbClr val="1C1C1C"/>
                </a:solidFill>
                <a:latin typeface="Arial Black"/>
                <a:cs typeface="Arial Black"/>
              </a:rPr>
              <a:t>RS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08417" y="6171948"/>
            <a:ext cx="31832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30">
                <a:solidFill>
                  <a:srgbClr val="0F0F0F"/>
                </a:solidFill>
                <a:latin typeface="Arial Black"/>
                <a:cs typeface="Arial Black"/>
              </a:rPr>
              <a:t>Re'/oraclas</a:t>
            </a:r>
            <a:r>
              <a:rPr dirty="0" sz="800" spc="150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00" spc="-155">
                <a:solidFill>
                  <a:srgbClr val="343434"/>
                </a:solidFill>
                <a:latin typeface="Arial Black"/>
                <a:cs typeface="Arial Black"/>
              </a:rPr>
              <a:t>as</a:t>
            </a:r>
            <a:r>
              <a:rPr dirty="0" sz="800" spc="3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00" spc="-150">
                <a:solidFill>
                  <a:srgbClr val="161616"/>
                </a:solidFill>
                <a:latin typeface="Arial Black"/>
                <a:cs typeface="Arial Black"/>
              </a:rPr>
              <a:t>d!socsiçoes</a:t>
            </a:r>
            <a:r>
              <a:rPr dirty="0" sz="800" spc="12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800" spc="-200">
                <a:latin typeface="Arial Black"/>
                <a:cs typeface="Arial Black"/>
              </a:rPr>
              <a:t>em</a:t>
            </a:r>
            <a:r>
              <a:rPr dirty="0" sz="800" spc="35">
                <a:latin typeface="Arial Black"/>
                <a:cs typeface="Arial Black"/>
              </a:rPr>
              <a:t> </a:t>
            </a:r>
            <a:r>
              <a:rPr dirty="0" sz="800" spc="-135">
                <a:latin typeface="Arial Black"/>
                <a:cs typeface="Arial Black"/>
              </a:rPr>
              <a:t>oontrãrio.</a:t>
            </a:r>
            <a:r>
              <a:rPr dirty="0" sz="800" spc="70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0E0E0E"/>
                </a:solidFill>
                <a:latin typeface="Arial Black"/>
                <a:cs typeface="Arial Black"/>
              </a:rPr>
              <a:t>Publ!que-</a:t>
            </a:r>
            <a:r>
              <a:rPr dirty="0" sz="800" spc="-90">
                <a:solidFill>
                  <a:srgbClr val="0E0E0E"/>
                </a:solidFill>
                <a:latin typeface="Arial Black"/>
                <a:cs typeface="Arial Black"/>
              </a:rPr>
              <a:t>se.</a:t>
            </a:r>
            <a:r>
              <a:rPr dirty="0" sz="800" spc="165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afixe-</a:t>
            </a:r>
            <a:r>
              <a:rPr dirty="0" sz="800" spc="-160">
                <a:latin typeface="Arial Black"/>
                <a:cs typeface="Arial Black"/>
              </a:rPr>
              <a:t>se</a:t>
            </a:r>
            <a:r>
              <a:rPr dirty="0" sz="800" spc="90">
                <a:latin typeface="Arial Black"/>
                <a:cs typeface="Arial Black"/>
              </a:rPr>
              <a:t> </a:t>
            </a:r>
            <a:r>
              <a:rPr dirty="0" sz="800" spc="-185">
                <a:solidFill>
                  <a:srgbClr val="181818"/>
                </a:solidFill>
                <a:latin typeface="Arial Black"/>
                <a:cs typeface="Arial Black"/>
              </a:rPr>
              <a:t>e</a:t>
            </a:r>
            <a:r>
              <a:rPr dirty="0" sz="800" spc="3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00" spc="-145">
                <a:solidFill>
                  <a:srgbClr val="151515"/>
                </a:solidFill>
                <a:latin typeface="Arial Black"/>
                <a:cs typeface="Arial Black"/>
              </a:rPr>
              <a:t>cumpra-</a:t>
            </a:r>
            <a:r>
              <a:rPr dirty="0" sz="800" spc="-25">
                <a:solidFill>
                  <a:srgbClr val="151515"/>
                </a:solidFill>
                <a:latin typeface="Arial Black"/>
                <a:cs typeface="Arial Black"/>
              </a:rPr>
              <a:t>se.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2771930" y="6894370"/>
            <a:ext cx="18148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Gabinete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42424"/>
                </a:solidFill>
                <a:latin typeface="Arial MT"/>
                <a:cs typeface="Arial MT"/>
              </a:rPr>
              <a:t>Pre</a:t>
            </a:r>
            <a:r>
              <a:rPr dirty="0" sz="750" spc="-1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feito.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28</a:t>
            </a:r>
            <a:r>
              <a:rPr dirty="0" sz="750" spc="3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agos'o.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Arial MT"/>
                <a:cs typeface="Arial MT"/>
              </a:rPr>
              <a:t>2G24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241567" y="2843216"/>
            <a:ext cx="485775" cy="66548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67310">
              <a:lnSpc>
                <a:spcPct val="100000"/>
              </a:lnSpc>
              <a:spcBef>
                <a:spcPts val="470"/>
              </a:spcBef>
            </a:pPr>
            <a:r>
              <a:rPr dirty="0" sz="750" spc="-75">
                <a:latin typeface="Arial MT"/>
                <a:cs typeface="Arial MT"/>
              </a:rPr>
              <a:t>35.Ó50.GO</a:t>
            </a:r>
            <a:endParaRPr sz="750">
              <a:latin typeface="Arial MT"/>
              <a:cs typeface="Arial MT"/>
            </a:endParaRPr>
          </a:p>
          <a:p>
            <a:pPr marL="67310">
              <a:lnSpc>
                <a:spcPct val="100000"/>
              </a:lnSpc>
              <a:spcBef>
                <a:spcPts val="370"/>
              </a:spcBef>
            </a:pPr>
            <a:r>
              <a:rPr dirty="0" sz="750" spc="-45">
                <a:latin typeface="Arial MT"/>
                <a:cs typeface="Arial MT"/>
              </a:rPr>
              <a:t>5Ü.0C0.00</a:t>
            </a:r>
            <a:endParaRPr sz="750">
              <a:latin typeface="Arial MT"/>
              <a:cs typeface="Arial MT"/>
            </a:endParaRPr>
          </a:p>
          <a:p>
            <a:pPr marL="68580">
              <a:lnSpc>
                <a:spcPct val="100000"/>
              </a:lnSpc>
              <a:spcBef>
                <a:spcPts val="375"/>
              </a:spcBef>
            </a:pP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25.000.†0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750" spc="-10">
                <a:latin typeface="Arial MT"/>
                <a:cs typeface="Arial MT"/>
              </a:rPr>
              <a:t>115.650,00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295425" y="3664165"/>
            <a:ext cx="432434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85"/>
              </a:spcBef>
            </a:pPr>
            <a:r>
              <a:rPr dirty="0" sz="800" spc="-160">
                <a:solidFill>
                  <a:srgbClr val="232323"/>
                </a:solidFill>
                <a:latin typeface="Arial Black"/>
                <a:cs typeface="Arial Black"/>
              </a:rPr>
              <a:t>1</a:t>
            </a:r>
            <a:r>
              <a:rPr dirty="0" sz="800" spc="-160">
                <a:solidFill>
                  <a:srgbClr val="3A3A3A"/>
                </a:solidFill>
                <a:latin typeface="Arial Black"/>
                <a:cs typeface="Arial Black"/>
              </a:rPr>
              <a:t>1</a:t>
            </a:r>
            <a:r>
              <a:rPr dirty="0" sz="800" spc="-160">
                <a:solidFill>
                  <a:srgbClr val="111111"/>
                </a:solidFill>
                <a:latin typeface="Arial Black"/>
                <a:cs typeface="Arial Black"/>
              </a:rPr>
              <a:t>.</a:t>
            </a:r>
            <a:r>
              <a:rPr dirty="0" sz="800" spc="-160">
                <a:latin typeface="Arial Black"/>
                <a:cs typeface="Arial Black"/>
              </a:rPr>
              <a:t>1</a:t>
            </a:r>
            <a:r>
              <a:rPr dirty="0" sz="800" spc="-160">
                <a:solidFill>
                  <a:srgbClr val="262626"/>
                </a:solidFill>
                <a:latin typeface="Arial Black"/>
                <a:cs typeface="Arial Black"/>
              </a:rPr>
              <a:t>DO.C0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120">
                <a:latin typeface="Arial Black"/>
                <a:cs typeface="Arial Black"/>
              </a:rPr>
              <a:t>11.100,00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349317" y="4162624"/>
            <a:ext cx="380365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5">
                <a:solidFill>
                  <a:srgbClr val="212121"/>
                </a:solidFill>
                <a:latin typeface="Arial Black"/>
                <a:cs typeface="Arial Black"/>
              </a:rPr>
              <a:t>5.000.Ü0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90">
                <a:latin typeface="Arial Black"/>
                <a:cs typeface="Arial Black"/>
              </a:rPr>
              <a:t>5.000.00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349110" y="4663621"/>
            <a:ext cx="37655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50">
                <a:latin typeface="Arial Black"/>
                <a:cs typeface="Arial Black"/>
              </a:rPr>
              <a:t>5.0C0.Ú0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25">
                <a:latin typeface="Arial Black"/>
                <a:cs typeface="Arial Black"/>
              </a:rPr>
              <a:t>5.000,00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301026" y="5358365"/>
            <a:ext cx="4311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Arial Black"/>
                <a:cs typeface="Arial Black"/>
              </a:rPr>
              <a:t>20000.00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6298836" y="5684916"/>
            <a:ext cx="4279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60">
                <a:latin typeface="Arial Black"/>
                <a:cs typeface="Arial Black"/>
              </a:rPr>
              <a:t>45.000,00</a:t>
            </a:r>
            <a:endParaRPr sz="7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2025-07-24T13:22:18Z</dcterms:created>
  <dcterms:modified xsi:type="dcterms:W3CDTF">2025-07-24T13:22:18Z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