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8648" y="773969"/>
            <a:ext cx="627376" cy="60333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511647" y="9621297"/>
            <a:ext cx="6179820" cy="0"/>
          </a:xfrm>
          <a:custGeom>
            <a:avLst/>
            <a:gdLst/>
            <a:ahLst/>
            <a:cxnLst/>
            <a:rect l="l" t="t" r="r" b="b"/>
            <a:pathLst>
              <a:path w="6179820" h="0">
                <a:moveTo>
                  <a:pt x="0" y="0"/>
                </a:moveTo>
                <a:lnTo>
                  <a:pt x="6179357" y="0"/>
                </a:lnTo>
              </a:path>
            </a:pathLst>
          </a:custGeom>
          <a:ln w="9141">
            <a:solidFill>
              <a:srgbClr val="4B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698328" y="9048437"/>
            <a:ext cx="1812289" cy="0"/>
          </a:xfrm>
          <a:custGeom>
            <a:avLst/>
            <a:gdLst/>
            <a:ahLst/>
            <a:cxnLst/>
            <a:rect l="l" t="t" r="r" b="b"/>
            <a:pathLst>
              <a:path w="1812289" h="0">
                <a:moveTo>
                  <a:pt x="0" y="0"/>
                </a:moveTo>
                <a:lnTo>
                  <a:pt x="1812083" y="0"/>
                </a:lnTo>
              </a:path>
            </a:pathLst>
          </a:custGeom>
          <a:ln w="9141">
            <a:solidFill>
              <a:srgbClr val="3438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96419" y="1525085"/>
            <a:ext cx="6179820" cy="0"/>
          </a:xfrm>
          <a:custGeom>
            <a:avLst/>
            <a:gdLst/>
            <a:ahLst/>
            <a:cxnLst/>
            <a:rect l="l" t="t" r="r" b="b"/>
            <a:pathLst>
              <a:path w="6179820" h="0">
                <a:moveTo>
                  <a:pt x="0" y="0"/>
                </a:moveTo>
                <a:lnTo>
                  <a:pt x="6179357" y="0"/>
                </a:lnTo>
              </a:path>
            </a:pathLst>
          </a:custGeom>
          <a:ln w="9141">
            <a:solidFill>
              <a:srgbClr val="3B3F4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695282" y="8568515"/>
            <a:ext cx="3943945" cy="113657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74423" y="588090"/>
            <a:ext cx="2933065" cy="544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1100" spc="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8415" marR="1851660" indent="-3175">
              <a:lnSpc>
                <a:spcPct val="125299"/>
              </a:lnSpc>
              <a:spcBef>
                <a:spcPts val="505"/>
              </a:spcBef>
            </a:pPr>
            <a:r>
              <a:rPr dirty="0" sz="750">
                <a:latin typeface="Arial MT"/>
                <a:cs typeface="Arial MT"/>
              </a:rPr>
              <a:t>Rua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Maria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Lourenço,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r>
              <a:rPr dirty="0" sz="750">
                <a:latin typeface="Arial MT"/>
                <a:cs typeface="Arial MT"/>
              </a:rPr>
              <a:t> Fazenda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912030" y="1732286"/>
            <a:ext cx="2729865" cy="668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92505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Decreto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80">
                <a:latin typeface="Arial MT"/>
                <a:cs typeface="Arial MT"/>
              </a:rPr>
              <a:t>X°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161616"/>
                </a:solidFill>
                <a:latin typeface="Arial MT"/>
                <a:cs typeface="Arial MT"/>
              </a:rPr>
              <a:t>2733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28</a:t>
            </a:r>
            <a:r>
              <a:rPr dirty="0" sz="800" spc="3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00" spc="16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agos!o.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2†24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0"/>
              </a:spcBef>
            </a:pPr>
            <a:endParaRPr sz="800">
              <a:latin typeface="Arial MT"/>
              <a:cs typeface="Arial MT"/>
            </a:endParaRPr>
          </a:p>
          <a:p>
            <a:pPr marL="12700" marR="166370" indent="635">
              <a:lnSpc>
                <a:spcPts val="890"/>
              </a:lnSpc>
            </a:pPr>
            <a:r>
              <a:rPr dirty="0" sz="800" spc="-55">
                <a:latin typeface="Arial MT"/>
                <a:cs typeface="Arial MT"/>
              </a:rPr>
              <a:t>Abre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crédilo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suplementar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24242"/>
                </a:solidFill>
                <a:latin typeface="Arial MT"/>
                <a:cs typeface="Arial MT"/>
              </a:rPr>
              <a:t>no</a:t>
            </a:r>
            <a:r>
              <a:rPr dirty="0" sz="800" spc="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Arial MT"/>
                <a:cs typeface="Arial MT"/>
              </a:rPr>
              <a:t>tolal</a:t>
            </a:r>
            <a:r>
              <a:rPr dirty="0" sz="800" spc="-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31313"/>
                </a:solidFill>
                <a:latin typeface="Arial MT"/>
                <a:cs typeface="Arial MT"/>
              </a:rPr>
              <a:t>RS56.000.00.</a:t>
            </a:r>
            <a:r>
              <a:rPr dirty="0" sz="800" spc="6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fins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D1D1D"/>
                </a:solidFill>
                <a:latin typeface="Arial MT"/>
                <a:cs typeface="Arial MT"/>
              </a:rPr>
              <a:t>se</a:t>
            </a:r>
            <a:r>
              <a:rPr dirty="0" sz="800" spc="-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11111"/>
                </a:solidFill>
                <a:latin typeface="Arial MT"/>
                <a:cs typeface="Arial MT"/>
              </a:rPr>
              <a:t>espec</a:t>
            </a:r>
            <a:r>
              <a:rPr dirty="0" sz="8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fica</a:t>
            </a: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e</a:t>
            </a:r>
            <a:r>
              <a:rPr dirty="0" sz="800" spc="-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80">
                <a:solidFill>
                  <a:srgbClr val="131313"/>
                </a:solidFill>
                <a:latin typeface="Arial MT"/>
                <a:cs typeface="Arial MT"/>
              </a:rPr>
              <a:t>da</a:t>
            </a:r>
            <a:r>
              <a:rPr dirty="0" sz="800" spc="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A0A0A"/>
                </a:solidFill>
                <a:latin typeface="Arial MT"/>
                <a:cs typeface="Arial MT"/>
              </a:rPr>
              <a:t>ou•ras</a:t>
            </a:r>
            <a:r>
              <a:rPr dirty="0" sz="800" spc="-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79620" y="2861500"/>
            <a:ext cx="5995035" cy="9029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57555">
              <a:lnSpc>
                <a:spcPct val="146600"/>
              </a:lnSpc>
              <a:spcBef>
                <a:spcPts val="100"/>
              </a:spcBef>
            </a:pP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O</a:t>
            </a:r>
            <a:r>
              <a:rPr dirty="0" sz="75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PRE</a:t>
            </a:r>
            <a:r>
              <a:rPr dirty="0" sz="750" spc="-10">
                <a:solidFill>
                  <a:srgbClr val="1F1F1F"/>
                </a:solidFill>
                <a:latin typeface="Arial MT"/>
                <a:cs typeface="Arial MT"/>
              </a:rPr>
              <a:t>F</a:t>
            </a: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E</a:t>
            </a:r>
            <a:r>
              <a:rPr dirty="0" sz="750" spc="-10">
                <a:latin typeface="Arial MT"/>
                <a:cs typeface="Arial MT"/>
              </a:rPr>
              <a:t>ITO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85">
                <a:latin typeface="Arial MT"/>
                <a:cs typeface="Arial MT"/>
              </a:rPr>
              <a:t>I\JUIZ</a:t>
            </a:r>
            <a:r>
              <a:rPr dirty="0" sz="750" spc="-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lCl*AL.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no</a:t>
            </a:r>
            <a:r>
              <a:rPr dirty="0" sz="750" spc="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uso</a:t>
            </a:r>
            <a:r>
              <a:rPr dirty="0" sz="75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õe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suas</a:t>
            </a:r>
            <a:r>
              <a:rPr dirty="0" sz="750" spc="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atribuicões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legais.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constituc.onais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40">
                <a:solidFill>
                  <a:srgbClr val="111111"/>
                </a:solidFill>
                <a:latin typeface="Arial MT"/>
                <a:cs typeface="Arial MT"/>
              </a:rPr>
              <a:t>aCordo</a:t>
            </a:r>
            <a:r>
              <a:rPr dirty="0" sz="750" spc="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con</a:t>
            </a:r>
            <a:r>
              <a:rPr dirty="0" sz="750" spc="28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o</a:t>
            </a:r>
            <a:r>
              <a:rPr dirty="0" sz="750" spc="-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que</a:t>
            </a:r>
            <a:r>
              <a:rPr dirty="0" sz="750" spc="-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lhe</a:t>
            </a:r>
            <a:r>
              <a:rPr dirty="0" sz="750" spc="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confere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o</a:t>
            </a:r>
            <a:r>
              <a:rPr dirty="0" sz="750" spc="-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aí.</a:t>
            </a:r>
            <a:r>
              <a:rPr dirty="0" sz="750" spc="20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8‘</a:t>
            </a:r>
            <a:r>
              <a:rPr dirty="0" sz="750" spc="254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ôa</a:t>
            </a:r>
            <a:r>
              <a:rPr dirty="0" sz="7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LEI</a:t>
            </a:r>
            <a:r>
              <a:rPr dirty="0" sz="750" spc="-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N'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 spc="-35">
                <a:solidFill>
                  <a:srgbClr val="080808"/>
                </a:solidFill>
                <a:latin typeface="Arial MT"/>
                <a:cs typeface="Arial MT"/>
              </a:rPr>
              <a:t>823.’2023</a:t>
            </a:r>
            <a:r>
              <a:rPr dirty="0" sz="750" spc="4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datada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45">
                <a:latin typeface="Arial MT"/>
                <a:cs typeface="Arial MT"/>
              </a:rPr>
              <a:t>21</a:t>
            </a:r>
            <a:r>
              <a:rPr dirty="0" sz="750" spc="-130">
                <a:latin typeface="Arial MT"/>
                <a:cs typeface="Arial MT"/>
              </a:rPr>
              <a:t> </a:t>
            </a:r>
            <a:r>
              <a:rPr dirty="0" sz="750" spc="-35">
                <a:latin typeface="Arial MT"/>
                <a:cs typeface="Arial MT"/>
              </a:rPr>
              <a:t>*12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2023.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publicada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19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21/12.*2023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 spc="-114">
                <a:solidFill>
                  <a:srgbClr val="2B2B2B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O</a:t>
            </a:r>
            <a:r>
              <a:rPr dirty="0" u="sng" sz="750" spc="55">
                <a:solidFill>
                  <a:srgbClr val="2B2B2B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-4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F2F2F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15">
                <a:solidFill>
                  <a:srgbClr val="2F2F2F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62626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Ü</a:t>
            </a:r>
            <a:r>
              <a:rPr dirty="0" u="sng" sz="750" spc="-55">
                <a:solidFill>
                  <a:srgbClr val="262626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82828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E </a:t>
            </a:r>
            <a:r>
              <a:rPr dirty="0" u="sng" sz="750">
                <a:solidFill>
                  <a:srgbClr val="181818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10">
                <a:solidFill>
                  <a:srgbClr val="181818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1D1D1D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750">
              <a:latin typeface="Arial MT"/>
              <a:cs typeface="Arial MT"/>
            </a:endParaRPr>
          </a:p>
          <a:p>
            <a:pPr marL="309245">
              <a:lnSpc>
                <a:spcPct val="100000"/>
              </a:lnSpc>
            </a:pP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Arligu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1”</a:t>
            </a:r>
            <a:r>
              <a:rPr dirty="0" sz="750" spc="-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-</a:t>
            </a:r>
            <a:r>
              <a:rPr dirty="0" sz="750" spc="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Fica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ah.rto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srédi'o</a:t>
            </a:r>
            <a:r>
              <a:rPr dirty="0" sz="750" spc="4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C0C0C"/>
                </a:solidFill>
                <a:latin typeface="Arial MT"/>
                <a:cs typeface="Arial MT"/>
              </a:rPr>
              <a:t>suplen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en'ar</a:t>
            </a:r>
            <a:r>
              <a:rPr dirty="0" sz="750" spc="4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as</a:t>
            </a:r>
            <a:r>
              <a:rPr dirty="0" sz="750" spc="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segriinles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34241" y="4443672"/>
            <a:ext cx="2500630" cy="370840"/>
          </a:xfrm>
          <a:prstGeom prst="rect">
            <a:avLst/>
          </a:prstGeom>
        </p:spPr>
        <p:txBody>
          <a:bodyPr wrap="square" lIns="0" tIns="654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dirty="0" u="sng" sz="75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19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440"/>
              </a:spcBef>
            </a:pPr>
            <a:r>
              <a:rPr dirty="0" sz="800" spc="60">
                <a:latin typeface="Arial MT"/>
                <a:cs typeface="Arial MT"/>
              </a:rPr>
              <a:t>PREFEITURA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 spc="65">
                <a:latin typeface="Arial MT"/>
                <a:cs typeface="Arial MT"/>
              </a:rPr>
              <a:t>MUNICIPAL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 spc="80">
                <a:latin typeface="Arial MT"/>
                <a:cs typeface="Arial MT"/>
              </a:rPr>
              <a:t>DE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50">
                <a:latin typeface="Arial MT"/>
                <a:cs typeface="Arial MT"/>
              </a:rPr>
              <a:t>SEROPEDICA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53583" y="4771602"/>
            <a:ext cx="565785" cy="509270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700" spc="-10">
                <a:latin typeface="Arial MT"/>
                <a:cs typeface="Arial MT"/>
              </a:rPr>
              <a:t>01.09</a:t>
            </a:r>
            <a:endParaRPr sz="7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05"/>
              </a:spcBef>
            </a:pPr>
            <a:r>
              <a:rPr dirty="0" sz="800" spc="-10">
                <a:latin typeface="Arial MT"/>
                <a:cs typeface="Arial MT"/>
              </a:rPr>
              <a:t>2.8C8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700">
                <a:latin typeface="Arial MT"/>
                <a:cs typeface="Arial MT"/>
              </a:rPr>
              <a:t>3</a:t>
            </a:r>
            <a:r>
              <a:rPr dirty="0" sz="700" spc="15">
                <a:latin typeface="Arial MT"/>
                <a:cs typeface="Arial MT"/>
              </a:rPr>
              <a:t> </a:t>
            </a:r>
            <a:r>
              <a:rPr dirty="0" sz="700" spc="-10">
                <a:solidFill>
                  <a:srgbClr val="1A1A1A"/>
                </a:solidFill>
                <a:latin typeface="Arial MT"/>
                <a:cs typeface="Arial MT"/>
              </a:rPr>
              <a:t>3.</a:t>
            </a:r>
            <a:r>
              <a:rPr dirty="0" sz="700" spc="-10">
                <a:solidFill>
                  <a:srgbClr val="111111"/>
                </a:solidFill>
                <a:latin typeface="Arial MT"/>
                <a:cs typeface="Arial MT"/>
              </a:rPr>
              <a:t>9.0.39.05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93384" y="4771602"/>
            <a:ext cx="2691765" cy="509270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700" spc="20">
                <a:latin typeface="Arial MT"/>
                <a:cs typeface="Arial MT"/>
              </a:rPr>
              <a:t>Secretaria</a:t>
            </a:r>
            <a:r>
              <a:rPr dirty="0" sz="700" spc="190">
                <a:latin typeface="Arial MT"/>
                <a:cs typeface="Arial MT"/>
              </a:rPr>
              <a:t> </a:t>
            </a:r>
            <a:r>
              <a:rPr dirty="0" sz="700" spc="20">
                <a:latin typeface="Arial MT"/>
                <a:cs typeface="Arial MT"/>
              </a:rPr>
              <a:t>Municipal</a:t>
            </a:r>
            <a:r>
              <a:rPr dirty="0" sz="700" spc="150">
                <a:latin typeface="Arial MT"/>
                <a:cs typeface="Arial MT"/>
              </a:rPr>
              <a:t> </a:t>
            </a:r>
            <a:r>
              <a:rPr dirty="0" sz="700" spc="20">
                <a:latin typeface="Arial MT"/>
                <a:cs typeface="Arial MT"/>
              </a:rPr>
              <a:t>de</a:t>
            </a:r>
            <a:r>
              <a:rPr dirty="0" sz="700" spc="12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Educação</a:t>
            </a:r>
            <a:endParaRPr sz="70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405"/>
              </a:spcBef>
            </a:pPr>
            <a:r>
              <a:rPr dirty="0" sz="800" spc="-65">
                <a:latin typeface="Arial MT"/>
                <a:cs typeface="Arial MT"/>
              </a:rPr>
              <a:t>f.4ónutencúo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14">
                <a:latin typeface="Arial MT"/>
                <a:cs typeface="Arial MT"/>
              </a:rPr>
              <a:t>°-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Goeracionatiza4ão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Uriüaces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Adrr'.nistrativas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70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700">
                <a:latin typeface="Arial MT"/>
                <a:cs typeface="Arial MT"/>
              </a:rPr>
              <a:t>lJAlS</a:t>
            </a:r>
            <a:r>
              <a:rPr dirty="0" sz="700" spc="125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C0C0C"/>
                </a:solidFill>
                <a:latin typeface="Arial MT"/>
                <a:cs typeface="Arial MT"/>
              </a:rPr>
              <a:t>SER</a:t>
            </a:r>
            <a:r>
              <a:rPr dirty="0" sz="700" spc="-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161616"/>
                </a:solidFill>
                <a:latin typeface="Arial MT"/>
                <a:cs typeface="Arial MT"/>
              </a:rPr>
              <a:t>VU</a:t>
            </a:r>
            <a:r>
              <a:rPr dirty="0" sz="700" spc="114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OS</a:t>
            </a:r>
            <a:r>
              <a:rPr dirty="0" sz="700" spc="114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DE</a:t>
            </a:r>
            <a:r>
              <a:rPr dirty="0" sz="700" spc="125">
                <a:latin typeface="Arial MT"/>
                <a:cs typeface="Arial MT"/>
              </a:rPr>
              <a:t> </a:t>
            </a:r>
            <a:r>
              <a:rPr dirty="0" sz="700">
                <a:solidFill>
                  <a:srgbClr val="080808"/>
                </a:solidFill>
                <a:latin typeface="Arial MT"/>
                <a:cs typeface="Arial MT"/>
              </a:rPr>
              <a:t>TE</a:t>
            </a:r>
            <a:r>
              <a:rPr dirty="0" sz="700">
                <a:solidFill>
                  <a:srgbClr val="161616"/>
                </a:solidFill>
                <a:latin typeface="Arial MT"/>
                <a:cs typeface="Arial MT"/>
              </a:rPr>
              <a:t>RC</a:t>
            </a:r>
            <a:r>
              <a:rPr dirty="0" sz="700">
                <a:latin typeface="Arial MT"/>
                <a:cs typeface="Arial MT"/>
              </a:rPr>
              <a:t>EIROS</a:t>
            </a:r>
            <a:r>
              <a:rPr dirty="0" sz="700" spc="12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-</a:t>
            </a:r>
            <a:r>
              <a:rPr dirty="0" sz="700" spc="8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PES3OA</a:t>
            </a:r>
            <a:r>
              <a:rPr dirty="0" sz="700" spc="21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JURIDICA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375000" y="5148621"/>
            <a:ext cx="73469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Arial MT"/>
                <a:cs typeface="Arial MT"/>
              </a:rPr>
              <a:t>Royalties</a:t>
            </a:r>
            <a:r>
              <a:rPr dirty="0" sz="700" spc="12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-</a:t>
            </a:r>
            <a:r>
              <a:rPr dirty="0" sz="700" spc="8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União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211698" y="5148621"/>
            <a:ext cx="435609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0">
                <a:solidFill>
                  <a:srgbClr val="0F0F0F"/>
                </a:solidFill>
                <a:latin typeface="Arial MT"/>
                <a:cs typeface="Arial MT"/>
              </a:rPr>
              <a:t>5ô.00Ü.</a:t>
            </a:r>
            <a:r>
              <a:rPr dirty="0" sz="700" spc="-9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00" spc="-25">
                <a:solidFill>
                  <a:srgbClr val="1D1D1D"/>
                </a:solidFill>
                <a:latin typeface="Arial MT"/>
                <a:cs typeface="Arial MT"/>
              </a:rPr>
              <a:t>C0</a:t>
            </a:r>
            <a:endParaRPr sz="70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3897782" y="5331585"/>
          <a:ext cx="2840990" cy="4286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3585"/>
                <a:gridCol w="751205"/>
              </a:tblGrid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58.000,00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58.000,00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28905">
                <a:tc>
                  <a:txBody>
                    <a:bodyPr/>
                    <a:lstStyle/>
                    <a:p>
                      <a:pPr marL="404495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58.000,00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965051" y="5811117"/>
            <a:ext cx="553402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43230" marR="5080" indent="-431165">
              <a:lnSpc>
                <a:spcPct val="106600"/>
              </a:lnSpc>
              <a:spcBef>
                <a:spcPts val="100"/>
              </a:spcBef>
            </a:pPr>
            <a:r>
              <a:rPr dirty="0" sz="750" spc="-10">
                <a:solidFill>
                  <a:srgbClr val="151515"/>
                </a:solidFill>
                <a:latin typeface="Arial MT"/>
                <a:cs typeface="Arial MT"/>
              </a:rPr>
              <a:t>Artigo</a:t>
            </a:r>
            <a:r>
              <a:rPr dirty="0" sz="750" spc="-3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2”</a:t>
            </a:r>
            <a:r>
              <a:rPr dirty="0" sz="750" spc="-5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r>
              <a:rPr dirty="0" sz="750" spc="-3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As</a:t>
            </a:r>
            <a:r>
              <a:rPr dirty="0" sz="75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desses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as </a:t>
            </a:r>
            <a:r>
              <a:rPr dirty="0" sz="750" spc="-10">
                <a:solidFill>
                  <a:srgbClr val="080808"/>
                </a:solidFill>
                <a:latin typeface="Arial MT"/>
                <a:cs typeface="Arial MT"/>
              </a:rPr>
              <a:t>decorrentes</a:t>
            </a:r>
            <a:r>
              <a:rPr dirty="0" sz="750" spc="4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da</a:t>
            </a:r>
            <a:r>
              <a:rPr dirty="0" sz="750" spc="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abertura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do </a:t>
            </a:r>
            <a:r>
              <a:rPr dirty="0" sz="750" spc="-20">
                <a:latin typeface="Arial MT"/>
                <a:cs typeface="Arial MT"/>
              </a:rPr>
              <a:t>pressnt°-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A0A0A"/>
                </a:solidFill>
                <a:latin typeface="Arial MT"/>
                <a:cs typeface="Arial MT"/>
              </a:rPr>
              <a:t>crédito</a:t>
            </a:r>
            <a:r>
              <a:rPr dirty="0" sz="750" spc="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suplementar.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seráo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cobertas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com</a:t>
            </a:r>
            <a:r>
              <a:rPr dirty="0" sz="75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recursos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de</a:t>
            </a:r>
            <a:r>
              <a:rPr dirty="0" sz="750" spc="-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C1C1C"/>
                </a:solidFill>
                <a:latin typeface="Arial MT"/>
                <a:cs typeface="Arial MT"/>
              </a:rPr>
              <a:t>q</a:t>
            </a:r>
            <a:r>
              <a:rPr dirty="0" sz="750" spc="-13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45">
                <a:solidFill>
                  <a:srgbClr val="1C1C1C"/>
                </a:solidFill>
                <a:latin typeface="Arial MT"/>
                <a:cs typeface="Arial MT"/>
              </a:rPr>
              <a:t>ue</a:t>
            </a:r>
            <a:r>
              <a:rPr dirty="0" sz="75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!rata </a:t>
            </a:r>
            <a:r>
              <a:rPr dirty="0" sz="750">
                <a:solidFill>
                  <a:srgbClr val="151515"/>
                </a:solidFill>
                <a:latin typeface="Arial MT"/>
                <a:cs typeface="Arial MT"/>
              </a:rPr>
              <a:t>o </a:t>
            </a:r>
            <a:r>
              <a:rPr dirty="0" sz="750" spc="-10">
                <a:solidFill>
                  <a:srgbClr val="1A1A1A"/>
                </a:solidFill>
                <a:latin typeface="Arial MT"/>
                <a:cs typeface="Arial MT"/>
              </a:rPr>
              <a:t>Anigo </a:t>
            </a: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43 </a:t>
            </a:r>
            <a:r>
              <a:rPr dirty="0" sz="750" spc="-10">
                <a:solidFill>
                  <a:srgbClr val="1C1C1C"/>
                </a:solidFill>
                <a:latin typeface="Arial MT"/>
                <a:cs typeface="Arial MT"/>
              </a:rPr>
              <a:t>paragrafo</a:t>
            </a:r>
            <a:r>
              <a:rPr dirty="0" sz="750" spc="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1'</a:t>
            </a:r>
            <a:r>
              <a:rPr dirty="0" sz="750" spc="9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õa</a:t>
            </a:r>
            <a:r>
              <a:rPr dirty="0" sz="750" spc="-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Lei</a:t>
            </a:r>
            <a:r>
              <a:rPr dirty="0" sz="75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Federal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N-</a:t>
            </a:r>
            <a:r>
              <a:rPr dirty="0" sz="750" spc="-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4.320.'64,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E0E0E"/>
                </a:solidFill>
                <a:latin typeface="Arial MT"/>
                <a:cs typeface="Arial MT"/>
              </a:rPr>
              <a:t>Inciso</a:t>
            </a:r>
            <a:r>
              <a:rPr dirty="0" sz="750" spc="2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74687" y="6159101"/>
            <a:ext cx="1527810" cy="34734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sz="800" spc="-20">
                <a:solidFill>
                  <a:srgbClr val="0A0A0A"/>
                </a:solidFill>
                <a:latin typeface="Arial MT"/>
                <a:cs typeface="Arial MT"/>
              </a:rPr>
              <a:t>Inciso</a:t>
            </a:r>
            <a:r>
              <a:rPr dirty="0" sz="800" spc="15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II</a:t>
            </a:r>
            <a:r>
              <a:rPr dirty="0" sz="80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0">
                <a:solidFill>
                  <a:srgbClr val="111111"/>
                </a:solidFill>
                <a:latin typeface="Arial MT"/>
                <a:cs typeface="Arial MT"/>
              </a:rPr>
              <a:t>-</a:t>
            </a:r>
            <a:r>
              <a:rPr dirty="0" sz="800" spc="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80808"/>
                </a:solidFill>
                <a:latin typeface="Arial MT"/>
                <a:cs typeface="Arial MT"/>
              </a:rPr>
              <a:t>Excesso</a:t>
            </a:r>
            <a:r>
              <a:rPr dirty="0" sz="800" spc="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oe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A0A0A"/>
                </a:solidFill>
                <a:latin typeface="Arial MT"/>
                <a:cs typeface="Arial MT"/>
              </a:rPr>
              <a:t>Arrecadação:</a:t>
            </a:r>
            <a:endParaRPr sz="800">
              <a:latin typeface="Arial MT"/>
              <a:cs typeface="Arial MT"/>
            </a:endParaRPr>
          </a:p>
          <a:p>
            <a:pPr marL="316230">
              <a:lnSpc>
                <a:spcPct val="100000"/>
              </a:lnSpc>
              <a:spcBef>
                <a:spcPts val="290"/>
              </a:spcBef>
            </a:pP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III </a:t>
            </a:r>
            <a:r>
              <a:rPr dirty="0" sz="850" spc="-114">
                <a:solidFill>
                  <a:srgbClr val="0C0C0C"/>
                </a:solidFill>
                <a:latin typeface="Arial MT"/>
                <a:cs typeface="Arial MT"/>
              </a:rPr>
              <a:t>-</a:t>
            </a:r>
            <a:r>
              <a:rPr dirty="0" sz="850" spc="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145">
                <a:solidFill>
                  <a:srgbClr val="1A1A1A"/>
                </a:solidFill>
                <a:latin typeface="Arial MT"/>
                <a:cs typeface="Arial MT"/>
              </a:rPr>
              <a:t>Ano</a:t>
            </a:r>
            <a:r>
              <a:rPr dirty="0" sz="850" spc="-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A1A1A"/>
                </a:solidFill>
                <a:latin typeface="Arial MT"/>
                <a:cs typeface="Arial MT"/>
              </a:rPr>
              <a:t>'açâo</a:t>
            </a:r>
            <a:r>
              <a:rPr dirty="0" sz="850" spc="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85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Arial MT"/>
                <a:cs typeface="Arial MT"/>
              </a:rPr>
              <a:t>Do!açAo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40332" y="6454776"/>
            <a:ext cx="2494915" cy="370840"/>
          </a:xfrm>
          <a:prstGeom prst="rect">
            <a:avLst/>
          </a:prstGeom>
        </p:spPr>
        <p:txBody>
          <a:bodyPr wrap="square" lIns="0" tIns="654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dirty="0" u="sng" sz="750"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750" spc="180"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uFill>
                  <a:solidFill>
                    <a:srgbClr val="2F2F34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4610">
              <a:lnSpc>
                <a:spcPct val="100000"/>
              </a:lnSpc>
              <a:spcBef>
                <a:spcPts val="440"/>
              </a:spcBef>
            </a:pPr>
            <a:r>
              <a:rPr dirty="0" sz="800" spc="65">
                <a:latin typeface="Arial MT"/>
                <a:cs typeface="Arial MT"/>
              </a:rPr>
              <a:t>PREFEITURA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65">
                <a:latin typeface="Arial MT"/>
                <a:cs typeface="Arial MT"/>
              </a:rPr>
              <a:t>MUNICIPAL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 spc="80">
                <a:latin typeface="Arial MT"/>
                <a:cs typeface="Arial MT"/>
              </a:rPr>
              <a:t>DE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50">
                <a:latin typeface="Arial MT"/>
                <a:cs typeface="Arial MT"/>
              </a:rPr>
              <a:t>SEROPEDICA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783171" y="6147569"/>
            <a:ext cx="55054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 indent="-3810">
              <a:lnSpc>
                <a:spcPct val="140000"/>
              </a:lnSpc>
              <a:spcBef>
                <a:spcPts val="100"/>
              </a:spcBef>
            </a:pPr>
            <a:r>
              <a:rPr dirty="0" sz="800" spc="-45">
                <a:latin typeface="Arial MT"/>
                <a:cs typeface="Arial MT"/>
              </a:rPr>
              <a:t>RS5d000.00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SOB.000.00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632708" y="6846006"/>
          <a:ext cx="6104890" cy="9302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2465"/>
                <a:gridCol w="2922905"/>
                <a:gridCol w="1855470"/>
                <a:gridCol w="575310"/>
              </a:tblGrid>
              <a:tr h="136525">
                <a:tc>
                  <a:txBody>
                    <a:bodyPr/>
                    <a:lstStyle/>
                    <a:p>
                      <a:pPr marL="36195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3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086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2.808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750" spc="-7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^.</a:t>
                      </a:r>
                      <a:r>
                        <a:rPr dirty="0" sz="750" spc="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Manutencác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Ur.</a:t>
                      </a:r>
                      <a:r>
                        <a:rPr dirty="0" sz="750" spc="-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idaaes</a:t>
                      </a:r>
                      <a:r>
                        <a:rPr dirty="0" sz="750" spc="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Adm'nis!rati’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as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9969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EQUIPAIJENTGS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IJATE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RIAL</a:t>
                      </a:r>
                      <a:r>
                        <a:rPr dirty="0" sz="75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PERí/A</a:t>
                      </a:r>
                      <a:r>
                        <a:rPr dirty="0" sz="750" spc="-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N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57480">
                        <a:lnSpc>
                          <a:spcPts val="869"/>
                        </a:lnSpc>
                      </a:pPr>
                      <a:r>
                        <a:rPr dirty="0" sz="800" spc="-65">
                          <a:latin typeface="Arial MT"/>
                          <a:cs typeface="Arial MT"/>
                        </a:rPr>
                        <a:t>R°-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ele</a:t>
                      </a:r>
                      <a:r>
                        <a:rPr dirty="0" sz="800" spc="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/insulaúos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L="102235">
                        <a:lnSpc>
                          <a:spcPts val="869"/>
                        </a:lnSpc>
                      </a:pPr>
                      <a:r>
                        <a:rPr dirty="0" sz="800" spc="-4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38.000.GO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8580"/>
                </a:tc>
              </a:tr>
              <a:tr h="191770">
                <a:tc gridSpan="3">
                  <a:txBody>
                    <a:bodyPr/>
                    <a:lstStyle/>
                    <a:p>
                      <a:pPr marL="329946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10489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58.000,00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</a:tr>
              <a:tr h="162560">
                <a:tc gridSpan="3">
                  <a:txBody>
                    <a:bodyPr/>
                    <a:lstStyle/>
                    <a:p>
                      <a:pPr marL="329946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1048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58.000,00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30810">
                <a:tc gridSpan="3">
                  <a:txBody>
                    <a:bodyPr/>
                    <a:lstStyle/>
                    <a:p>
                      <a:pPr algn="r" marR="47434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0350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 i="1">
                          <a:latin typeface="Arial"/>
                          <a:cs typeface="Arial"/>
                        </a:rPr>
                        <a:t>58.000,00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852366" y="7826790"/>
            <a:ext cx="375221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0865" algn="l"/>
              </a:tabLst>
            </a:pPr>
            <a:r>
              <a:rPr dirty="0" sz="750">
                <a:latin typeface="Arial MT"/>
                <a:cs typeface="Arial MT"/>
              </a:rPr>
              <a:t>Ar:iyc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3”</a:t>
            </a:r>
            <a:r>
              <a:rPr dirty="0" sz="75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60">
                <a:solidFill>
                  <a:srgbClr val="232323"/>
                </a:solidFill>
                <a:latin typeface="Arial MT"/>
                <a:cs typeface="Arial MT"/>
              </a:rPr>
              <a:t>-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	</a:t>
            </a:r>
            <a:r>
              <a:rPr dirty="0" sz="750" spc="-25">
                <a:solidFill>
                  <a:srgbClr val="1C1C1C"/>
                </a:solidFill>
                <a:latin typeface="Arial MT"/>
                <a:cs typeface="Arial MT"/>
              </a:rPr>
              <a:t>Re</a:t>
            </a:r>
            <a:r>
              <a:rPr dirty="0" sz="750" spc="-1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vogaJas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E0E0E"/>
                </a:solidFill>
                <a:latin typeface="Arial MT"/>
                <a:cs typeface="Arial MT"/>
              </a:rPr>
              <a:t>disposições</a:t>
            </a:r>
            <a:r>
              <a:rPr dirty="0" sz="750" spc="9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em</a:t>
            </a:r>
            <a:r>
              <a:rPr dirty="0" sz="750" spc="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contráric.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Publiqu°-</a:t>
            </a:r>
            <a:r>
              <a:rPr dirty="0" sz="750">
                <a:latin typeface="Arial MT"/>
                <a:cs typeface="Arial MT"/>
              </a:rPr>
              <a:t>se.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 spc="-60">
                <a:solidFill>
                  <a:srgbClr val="151515"/>
                </a:solidFill>
                <a:latin typeface="Arial MT"/>
                <a:cs typeface="Arial MT"/>
              </a:rPr>
              <a:t>a</a:t>
            </a:r>
            <a:r>
              <a:rPr dirty="0" sz="750" spc="-60">
                <a:latin typeface="Arial MT"/>
                <a:cs typeface="Arial MT"/>
              </a:rPr>
              <a:t>faxe-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cumpre-</a:t>
            </a:r>
            <a:r>
              <a:rPr dirty="0" sz="750" spc="-20">
                <a:latin typeface="Arial MT"/>
                <a:cs typeface="Arial MT"/>
              </a:rPr>
              <a:t>s°..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2025-07-24T13:19:44Z</dcterms:created>
  <dcterms:modified xsi:type="dcterms:W3CDTF">2025-07-24T13:19:44Z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2025-07-24T00:00:00Z</vt:filetime>
  </property>
  <property fmtid="{D5CDD505-2E9C-101B-9397-08002B2CF9AE}" pid="5" name="Producer">
    <vt:lpwstr>Scanner System Image Conversion</vt:lpwstr>
  </property>
</Properties>
</file>