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196" y="572859"/>
            <a:ext cx="688287" cy="69474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42604" y="8354334"/>
          <a:ext cx="6249670" cy="1271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4672330"/>
                <a:gridCol w="704214"/>
              </a:tblGrid>
              <a:tr h="135255">
                <a:tc>
                  <a:txBody>
                    <a:bodyPr/>
                    <a:lstStyle/>
                    <a:p>
                      <a:pPr marL="16002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2.6C^.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 spc="-52">
                          <a:latin typeface="Arial MT"/>
                          <a:cs typeface="Arial MT"/>
                        </a:rPr>
                        <a:t>I.1üntilen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c/ao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°-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Gperac:!ona!izocüo</a:t>
                      </a:r>
                      <a:r>
                        <a:rPr dirty="0" baseline="3703" sz="112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Ul</a:t>
                      </a:r>
                      <a:r>
                        <a:rPr dirty="0" baseline="3703" sz="1125" spc="-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.ôaoes</a:t>
                      </a:r>
                      <a:r>
                        <a:rPr dirty="0" baseline="3703" sz="1125" spc="112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AdilJ.nis!ralivas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41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ü.3.</a:t>
                      </a:r>
                      <a:r>
                        <a:rPr dirty="0" sz="750" spc="-114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9.0.3s".05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55">
                          <a:latin typeface="Arial MT"/>
                          <a:cs typeface="Arial MT"/>
                        </a:rPr>
                        <a:t>DEí‘.1AlS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SER\/ICOS</a:t>
                      </a:r>
                      <a:r>
                        <a:rPr dirty="0" sz="750" spc="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IROS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6244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5016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684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Municipa</a:t>
                      </a:r>
                      <a:r>
                        <a:rPr dirty="0" sz="750" spc="-1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Obra</a:t>
                      </a:r>
                      <a:r>
                        <a:rPr dirty="0" sz="750" spc="-11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43204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1.0*2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nfraestruture.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750" spc="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sax'ime</a:t>
                      </a:r>
                      <a:r>
                        <a:rPr dirty="0" sz="750" spc="19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taCáO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575B5B"/>
                      </a:solidFill>
                      <a:prstDash val="solid"/>
                    </a:lnB>
                  </a:tcPr>
                </a:tc>
              </a:tr>
              <a:tr h="10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745"/>
                        </a:lnSpc>
                      </a:pPr>
                      <a:r>
                        <a:rPr dirty="0" sz="750" spc="-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+*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9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,.-</a:t>
                      </a:r>
                      <a:r>
                        <a:rPr dirty="0" sz="7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..</a:t>
                      </a:r>
                      <a:r>
                        <a:rPr dirty="0" sz="750" spc="1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50" spc="23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z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575B5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30422" y="1421482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62086" y="8696494"/>
            <a:ext cx="402008" cy="670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50539" y="2084233"/>
            <a:ext cx="2673964" cy="20720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3969" y="2846015"/>
            <a:ext cx="5950941" cy="26205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4880" y="4924154"/>
            <a:ext cx="3395752" cy="8531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514434" y="487790"/>
            <a:ext cx="2935605" cy="53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232323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E0E0E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200" indent="3175">
              <a:lnSpc>
                <a:spcPct val="128000"/>
              </a:lnSpc>
              <a:spcBef>
                <a:spcPts val="420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Rua</a:t>
            </a:r>
            <a:r>
              <a:rPr dirty="0" sz="750" spc="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Maria</a:t>
            </a:r>
            <a:r>
              <a:rPr dirty="0" sz="750" spc="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Lourenço,</a:t>
            </a:r>
            <a:r>
              <a:rPr dirty="0" sz="7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11111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20288" y="1650269"/>
            <a:ext cx="3454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Decreto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38919" y="1650269"/>
            <a:ext cx="5454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°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2735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*ü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53763" y="1650269"/>
            <a:ext cx="6673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750" spc="18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ag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os:o.</a:t>
            </a:r>
            <a:r>
              <a:rPr dirty="0" sz="7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Arial MT"/>
                <a:cs typeface="Arial MT"/>
              </a:rPr>
              <a:t>2?2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04790" y="3250008"/>
            <a:ext cx="3036570" cy="398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3540" algn="l"/>
              </a:tabLst>
            </a:pPr>
            <a:r>
              <a:rPr dirty="0" u="sng" sz="75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30">
                <a:solidFill>
                  <a:srgbClr val="333333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>
                <a:solidFill>
                  <a:srgbClr val="545454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	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15">
                <a:solidFill>
                  <a:srgbClr val="3D3D3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-2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5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750" spc="-45">
                <a:solidFill>
                  <a:srgbClr val="1F1F1F"/>
                </a:solidFill>
                <a:latin typeface="Arial MT"/>
                <a:cs typeface="Arial MT"/>
              </a:rPr>
              <a:t>Ar!igO</a:t>
            </a:r>
            <a:r>
              <a:rPr dirty="0" sz="7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1”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-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Fica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57575"/>
                </a:solidFill>
                <a:latin typeface="Arial MT"/>
                <a:cs typeface="Arial MT"/>
              </a:rPr>
              <a:t>a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h..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rio</a:t>
            </a:r>
            <a:r>
              <a:rPr dirty="0" sz="75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Arial MT"/>
                <a:cs typeface="Arial MT"/>
              </a:rPr>
              <a:t>ürecii.o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Arial MT"/>
                <a:cs typeface="Arial MT"/>
              </a:rPr>
              <a:t>su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plen</a:t>
            </a:r>
            <a:r>
              <a:rPr dirty="0" sz="7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750" spc="-1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o:ar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sEgri</a:t>
            </a:r>
            <a:r>
              <a:rPr dirty="0" sz="750" spc="-20">
                <a:solidFill>
                  <a:srgbClr val="131313"/>
                </a:solidFill>
                <a:latin typeface="Arial MT"/>
                <a:cs typeface="Arial MT"/>
              </a:rPr>
              <a:t>intes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0E0E0E"/>
                </a:solidFill>
                <a:latin typeface="Arial MT"/>
                <a:cs typeface="Arial MT"/>
              </a:rPr>
              <a:t>cm(aCÊ'es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62152" y="4357004"/>
            <a:ext cx="249555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Suplementad</a:t>
            </a:r>
            <a:r>
              <a:rPr dirty="0" u="sng" sz="750" spc="-50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as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40">
                <a:latin typeface="Arial MT"/>
                <a:cs typeface="Arial MT"/>
              </a:rPr>
              <a:t> </a:t>
            </a:r>
            <a:r>
              <a:rPr dirty="0" sz="90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900" spc="9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758947" y="4740443"/>
          <a:ext cx="6107430" cy="2515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275"/>
                <a:gridCol w="2563495"/>
                <a:gridCol w="2139950"/>
                <a:gridCol w="652145"/>
              </a:tblGrid>
              <a:tr h="214629">
                <a:tc>
                  <a:txBody>
                    <a:bodyPr/>
                    <a:lstStyle/>
                    <a:p>
                      <a:pPr marL="3492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64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7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3.9.0</a:t>
                      </a:r>
                      <a:r>
                        <a:rPr dirty="0" sz="75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94.00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INDENIZA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baseline="3703" sz="1125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STITUIGOES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107950"/>
                </a:tc>
                <a:tc>
                  <a:txBody>
                    <a:bodyPr/>
                    <a:lstStyle/>
                    <a:p>
                      <a:pPr marL="52705" marR="70485" indent="457200">
                        <a:lnSpc>
                          <a:spcPct val="1413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V.nem.ados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õe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1?</a:t>
                      </a:r>
                      <a:r>
                        <a:rPr dirty="0" sz="7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OOG</a:t>
                      </a:r>
                      <a:r>
                        <a:rPr dirty="0" sz="750" spc="25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2044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906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?.OU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oricacüo</a:t>
                      </a:r>
                      <a:r>
                        <a:rPr dirty="0" sz="7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B2sioa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RN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B</a:t>
                      </a:r>
                      <a:r>
                        <a:rPr dirty="0" sz="750" spc="-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ü.</a:t>
                      </a:r>
                      <a:r>
                        <a:rPr dirty="0" sz="750" spc="-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5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.9.0.^U4</a:t>
                      </a:r>
                      <a:r>
                        <a:rPr dirty="0" sz="750" spc="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Cortra:ace</a:t>
                      </a:r>
                      <a:r>
                        <a:rPr dirty="0" sz="750" spc="-1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d-</a:t>
                      </a:r>
                      <a:r>
                        <a:rPr dirty="0" sz="750" spc="1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7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ce</a:t>
                      </a:r>
                      <a:r>
                        <a:rPr dirty="0" sz="750" spc="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Aoo:'o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uridame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stan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327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ran</a:t>
                      </a:r>
                      <a:r>
                        <a:rPr dirty="0" sz="750" spc="-1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sferên-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ias</a:t>
                      </a:r>
                      <a:r>
                        <a:rPr dirty="0" sz="75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FL</a:t>
                      </a:r>
                      <a:r>
                        <a:rPr dirty="0" sz="750" spc="-1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NDEB</a:t>
                      </a:r>
                      <a:r>
                        <a:rPr dirty="0" sz="750" spc="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lnJDcs‹c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1.24C.úGÚ.Ü0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70" i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1.240.000.00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Serviços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Pú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94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2."xS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dirty="0" sz="750" spc="4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.9OJ0U3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fv1anri</a:t>
                      </a:r>
                      <a:r>
                        <a:rPr dirty="0" sz="750" spc="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encáo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Operac.onalizacáo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S°.cre!ária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OUTCOS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51625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Re’/alties</a:t>
                      </a:r>
                      <a:r>
                        <a:rPr dirty="0" sz="750" spc="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29209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2.217.†ü0.00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2.217.000,00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uplementado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3.476.000.00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1096008" y="7310304"/>
            <a:ext cx="5532120" cy="2755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Ar*igo</a:t>
            </a:r>
            <a:r>
              <a:rPr dirty="0" sz="7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2’</a:t>
            </a:r>
            <a:r>
              <a:rPr dirty="0" sz="75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As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0A0A0A"/>
                </a:solidFill>
                <a:latin typeface="Arial MT"/>
                <a:cs typeface="Arial MT"/>
              </a:rPr>
              <a:t>des°gesas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õecorreü:es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aõerturü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75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presente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lemeütar.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Arial MT"/>
                <a:cs typeface="Arial MT"/>
              </a:rPr>
              <a:t>Eerãc</a:t>
            </a:r>
            <a:r>
              <a:rPr dirty="0" sz="7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cobertas</a:t>
            </a:r>
            <a:r>
              <a:rPr dirty="0" sz="7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som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Arial MT"/>
                <a:cs typeface="Arial MT"/>
              </a:rPr>
              <a:t>qu-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°</a:t>
            </a:r>
            <a:r>
              <a:rPr dirty="0" sz="7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trüta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50">
                <a:latin typeface="Arial MT"/>
                <a:cs typeface="Arial MT"/>
              </a:rPr>
              <a:t>Atue</a:t>
            </a:r>
            <a:endParaRPr sz="750">
              <a:latin typeface="Arial MT"/>
              <a:cs typeface="Arial MT"/>
            </a:endParaRPr>
          </a:p>
          <a:p>
            <a:pPr marL="445134">
              <a:lnSpc>
                <a:spcPct val="100000"/>
              </a:lnSpc>
              <a:spcBef>
                <a:spcPts val="85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^3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parãgrüfo</a:t>
            </a:r>
            <a:r>
              <a:rPr dirty="0" sz="7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1'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7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rei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Federal</a:t>
            </a:r>
            <a:r>
              <a:rPr dirty="0" sz="7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N’</a:t>
            </a:r>
            <a:r>
              <a:rPr dirty="0" sz="750" spc="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4.?20.'64.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B2B2B"/>
                </a:solidFill>
                <a:latin typeface="Arial MT"/>
                <a:cs typeface="Arial MT"/>
              </a:rPr>
              <a:t>III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909282" y="7648532"/>
            <a:ext cx="152463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66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Inciso.</a:t>
            </a:r>
            <a:r>
              <a:rPr dirty="0" sz="750" spc="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II</a:t>
            </a:r>
            <a:r>
              <a:rPr dirty="0" sz="75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75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65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750" spc="-114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x.es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so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ôe</a:t>
            </a:r>
            <a:r>
              <a:rPr dirty="0" sz="75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Arrecadação: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III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Anulaç</a:t>
            </a:r>
            <a:r>
              <a:rPr dirty="0" sz="750" spc="-1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ao</a:t>
            </a:r>
            <a:r>
              <a:rPr dirty="0" sz="7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d*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A0A0A"/>
                </a:solidFill>
                <a:latin typeface="Arial MT"/>
                <a:cs typeface="Arial MT"/>
              </a:rPr>
              <a:t>Do*ac</a:t>
            </a:r>
            <a:r>
              <a:rPr dirty="0" sz="750" spc="-1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áo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74334" y="7990699"/>
            <a:ext cx="2492375" cy="3454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75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Dotacões</a:t>
            </a:r>
            <a:r>
              <a:rPr dirty="0" u="sng" sz="750" spc="17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1A1A1A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</a:t>
            </a:r>
            <a:r>
              <a:rPr dirty="0" u="sng" sz="75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uladas</a:t>
            </a:r>
            <a:r>
              <a:rPr dirty="0" u="sng" sz="75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290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7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95" b="1">
                <a:latin typeface="Arial"/>
                <a:cs typeface="Arial"/>
              </a:rPr>
              <a:t> </a:t>
            </a:r>
            <a:r>
              <a:rPr dirty="0" sz="90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900" spc="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14627" y="7639393"/>
            <a:ext cx="68516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20">
                <a:latin typeface="Arial MT"/>
                <a:cs typeface="Arial MT"/>
              </a:rPr>
              <a:t>RS&amp;476.00O0G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$3.476.UC0,C0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378" y="615519"/>
            <a:ext cx="676104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66968" y="9517695"/>
            <a:ext cx="4531995" cy="0"/>
          </a:xfrm>
          <a:custGeom>
            <a:avLst/>
            <a:gdLst/>
            <a:ahLst/>
            <a:cxnLst/>
            <a:rect l="l" t="t" r="r" b="b"/>
            <a:pathLst>
              <a:path w="4531995" h="0">
                <a:moveTo>
                  <a:pt x="0" y="0"/>
                </a:moveTo>
                <a:lnTo>
                  <a:pt x="4531732" y="0"/>
                </a:lnTo>
              </a:path>
            </a:pathLst>
          </a:custGeom>
          <a:ln w="9141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41468" y="5559479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7376" y="1435195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2331" y="5049085"/>
            <a:ext cx="3965263" cy="453412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77366" y="527402"/>
            <a:ext cx="293306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solidFill>
                  <a:srgbClr val="181818"/>
                </a:solidFill>
                <a:latin typeface="Arial MT"/>
                <a:cs typeface="Arial MT"/>
              </a:rPr>
              <a:t>PREFEITURA</a:t>
            </a:r>
            <a:r>
              <a:rPr dirty="0" sz="1050" spc="3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A0A0A"/>
                </a:solidFill>
                <a:latin typeface="Arial MT"/>
                <a:cs typeface="Arial MT"/>
              </a:rPr>
              <a:t>MUNICIPAL</a:t>
            </a:r>
            <a:r>
              <a:rPr dirty="0" sz="1050" spc="2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835" indent="635">
              <a:lnSpc>
                <a:spcPct val="120000"/>
              </a:lnSpc>
              <a:spcBef>
                <a:spcPts val="450"/>
              </a:spcBef>
            </a:pPr>
            <a:r>
              <a:rPr dirty="0" sz="800" spc="-55">
                <a:latin typeface="Arial MT"/>
                <a:cs typeface="Arial MT"/>
              </a:rPr>
              <a:t>Qua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Louren</a:t>
            </a:r>
            <a:r>
              <a:rPr dirty="0" sz="800" spc="-1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ço.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Cax</a:t>
            </a:r>
            <a:r>
              <a:rPr dirty="0" sz="800" spc="-1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3845" y="2137554"/>
            <a:ext cx="249237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u="sng" sz="800" spc="-35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14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 spc="10">
                <a:solidFill>
                  <a:srgbClr val="0C0C0C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43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50">
                <a:solidFill>
                  <a:srgbClr val="050505"/>
                </a:solidFill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67303" y="2531625"/>
          <a:ext cx="6102985" cy="172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640"/>
                <a:gridCol w="2307590"/>
                <a:gridCol w="2397760"/>
                <a:gridCol w="645795"/>
              </a:tblGrid>
              <a:tr h="301625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1.4?2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sz="800" spc="-1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ipa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Ob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ra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Infra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strutura.</a:t>
                      </a:r>
                      <a:r>
                        <a:rPr dirty="0" sz="800" spc="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’imentacüo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4.4.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9.0.5'.DO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Ro‘/altics</a:t>
                      </a:r>
                      <a:r>
                        <a:rPr dirty="0" sz="80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23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2.217.00u0,G0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Edu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2.217.000.00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2.*L</a:t>
                      </a:r>
                      <a:r>
                        <a:rPr dirty="0" sz="8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MafJu\encao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Opei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oc.ona.izaÇão</a:t>
                      </a:r>
                      <a:r>
                        <a:rPr dirty="0" sz="800" spc="8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Uriõaões</a:t>
                      </a:r>
                      <a:r>
                        <a:rPr dirty="0" sz="800" spc="8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Acír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nistrali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las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3.1.9.G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RATACÃO</a:t>
                      </a:r>
                      <a:r>
                        <a:rPr dirty="0" sz="800" spc="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TEIviPO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DET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RF1INADÚ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696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I'roostos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Eõ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.240</a:t>
                      </a:r>
                      <a:r>
                        <a:rPr dirty="0" sz="80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1.240.000,00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3769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3.476.000,00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92470" y="4313201"/>
            <a:ext cx="428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Antçc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3”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50807" y="4313201"/>
            <a:ext cx="3159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Revogadas</a:t>
            </a:r>
            <a:r>
              <a:rPr dirty="0" sz="8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disposições</a:t>
            </a:r>
            <a:r>
              <a:rPr dirty="0" sz="8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cortrãrio.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Publ'que-</a:t>
            </a:r>
            <a:r>
              <a:rPr dirty="0" sz="800" spc="-25">
                <a:latin typeface="Arial MT"/>
                <a:cs typeface="Arial MT"/>
              </a:rPr>
              <a:t>s=..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afixe-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cumpro-</a:t>
            </a:r>
            <a:r>
              <a:rPr dirty="0" sz="800" spc="-25"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2025-07-24T13:15:37Z</dcterms:created>
  <dcterms:modified xsi:type="dcterms:W3CDTF">2025-07-24T13:15:37Z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