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82196" y="706932"/>
            <a:ext cx="639558" cy="60333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09103" y="9563402"/>
            <a:ext cx="6182995" cy="0"/>
          </a:xfrm>
          <a:custGeom>
            <a:avLst/>
            <a:gdLst/>
            <a:ahLst/>
            <a:cxnLst/>
            <a:rect l="l" t="t" r="r" b="b"/>
            <a:pathLst>
              <a:path w="6182995" h="0">
                <a:moveTo>
                  <a:pt x="0" y="0"/>
                </a:moveTo>
                <a:lnTo>
                  <a:pt x="6182403" y="0"/>
                </a:lnTo>
              </a:path>
            </a:pathLst>
          </a:custGeom>
          <a:ln w="9141">
            <a:solidFill>
              <a:srgbClr val="484F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798831" y="8987494"/>
            <a:ext cx="1812289" cy="0"/>
          </a:xfrm>
          <a:custGeom>
            <a:avLst/>
            <a:gdLst/>
            <a:ahLst/>
            <a:cxnLst/>
            <a:rect l="l" t="t" r="r" b="b"/>
            <a:pathLst>
              <a:path w="1812289" h="0">
                <a:moveTo>
                  <a:pt x="0" y="0"/>
                </a:moveTo>
                <a:lnTo>
                  <a:pt x="1812083" y="0"/>
                </a:lnTo>
              </a:path>
            </a:pathLst>
          </a:custGeom>
          <a:ln w="9141">
            <a:solidFill>
              <a:srgbClr val="3B3B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596921" y="1485473"/>
            <a:ext cx="6173470" cy="0"/>
          </a:xfrm>
          <a:custGeom>
            <a:avLst/>
            <a:gdLst/>
            <a:ahLst/>
            <a:cxnLst/>
            <a:rect l="l" t="t" r="r" b="b"/>
            <a:pathLst>
              <a:path w="6173470" h="0">
                <a:moveTo>
                  <a:pt x="0" y="0"/>
                </a:moveTo>
                <a:lnTo>
                  <a:pt x="6173266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027244" y="9601491"/>
            <a:ext cx="246686" cy="48754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322495" y="9601491"/>
            <a:ext cx="417236" cy="6094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92595" y="536289"/>
            <a:ext cx="2940685" cy="535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00" spc="-10" b="1">
                <a:latin typeface="Arial"/>
                <a:cs typeface="Arial"/>
              </a:rPr>
              <a:t>PREFEITURA</a:t>
            </a:r>
            <a:r>
              <a:rPr dirty="0" sz="1100" spc="6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r>
              <a:rPr dirty="0" sz="1100" spc="7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12700" marR="1861820">
              <a:lnSpc>
                <a:spcPct val="120000"/>
              </a:lnSpc>
              <a:spcBef>
                <a:spcPts val="395"/>
              </a:spcBef>
            </a:pPr>
            <a:r>
              <a:rPr dirty="0" sz="800" spc="-45">
                <a:latin typeface="Arial MT"/>
                <a:cs typeface="Arial MT"/>
              </a:rPr>
              <a:t>Rua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015103" y="1689626"/>
            <a:ext cx="2737485" cy="653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85825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Dec </a:t>
            </a:r>
            <a:r>
              <a:rPr dirty="0" sz="800" spc="-10">
                <a:latin typeface="Arial MT"/>
                <a:cs typeface="Arial MT"/>
              </a:rPr>
              <a:t>elo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N"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2746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12</a:t>
            </a:r>
            <a:r>
              <a:rPr dirty="0" sz="800" spc="3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setembro.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31313"/>
                </a:solidFill>
                <a:latin typeface="Arial MT"/>
                <a:cs typeface="Arial MT"/>
              </a:rPr>
              <a:t>2†24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70"/>
              </a:spcBef>
            </a:pPr>
            <a:endParaRPr sz="800">
              <a:latin typeface="Arial MT"/>
              <a:cs typeface="Arial MT"/>
            </a:endParaRPr>
          </a:p>
          <a:p>
            <a:pPr marL="12700" marR="114935" indent="4445">
              <a:lnSpc>
                <a:spcPts val="840"/>
              </a:lnSpc>
            </a:pPr>
            <a:r>
              <a:rPr dirty="0" sz="800" spc="-55">
                <a:latin typeface="Arial MT"/>
                <a:cs typeface="Arial MT"/>
              </a:rPr>
              <a:t>Abre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A0A0A"/>
                </a:solidFill>
                <a:latin typeface="Arial MT"/>
                <a:cs typeface="Arial MT"/>
              </a:rPr>
              <a:t>créclilo</a:t>
            </a:r>
            <a:r>
              <a:rPr dirty="0" sz="800" spc="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suplementar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Arial MT"/>
                <a:cs typeface="Arial MT"/>
              </a:rPr>
              <a:t>no</a:t>
            </a:r>
            <a:r>
              <a:rPr dirty="0" sz="80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11111"/>
                </a:solidFill>
                <a:latin typeface="Arial MT"/>
                <a:cs typeface="Arial MT"/>
              </a:rPr>
              <a:t>valor</a:t>
            </a:r>
            <a:r>
              <a:rPr dirty="0" sz="800" spc="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total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00" spc="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080808"/>
                </a:solidFill>
                <a:latin typeface="Arial MT"/>
                <a:cs typeface="Arial MT"/>
              </a:rPr>
              <a:t>RS200.00Ü,00.</a:t>
            </a:r>
            <a:r>
              <a:rPr dirty="0" sz="800" spc="6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'ins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70707"/>
                </a:solidFill>
                <a:latin typeface="Arial MT"/>
                <a:cs typeface="Arial MT"/>
              </a:rPr>
              <a:t>se</a:t>
            </a:r>
            <a:r>
              <a:rPr dirty="0" sz="800" spc="1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esoecifica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ou'ras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82982" y="2810969"/>
            <a:ext cx="5998210" cy="894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57555">
              <a:lnSpc>
                <a:spcPct val="137500"/>
              </a:lnSpc>
              <a:spcBef>
                <a:spcPts val="100"/>
              </a:spcBef>
            </a:pPr>
            <a:r>
              <a:rPr dirty="0" sz="800" spc="-75">
                <a:solidFill>
                  <a:srgbClr val="313131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PRE</a:t>
            </a:r>
            <a:r>
              <a:rPr dirty="0" sz="800" spc="-50">
                <a:solidFill>
                  <a:srgbClr val="1D1D1D"/>
                </a:solidFill>
                <a:latin typeface="Arial MT"/>
                <a:cs typeface="Arial MT"/>
              </a:rPr>
              <a:t>F</a:t>
            </a:r>
            <a:r>
              <a:rPr dirty="0" sz="800" spc="-50">
                <a:latin typeface="Arial MT"/>
                <a:cs typeface="Arial MT"/>
              </a:rPr>
              <a:t>E</a:t>
            </a:r>
            <a:r>
              <a:rPr dirty="0" sz="800" spc="-50">
                <a:solidFill>
                  <a:srgbClr val="0A0A0A"/>
                </a:solidFill>
                <a:latin typeface="Arial MT"/>
                <a:cs typeface="Arial MT"/>
              </a:rPr>
              <a:t>ITO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I\1UNlClPAL,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11111"/>
                </a:solidFill>
                <a:latin typeface="Arial MT"/>
                <a:cs typeface="Arial MT"/>
              </a:rPr>
              <a:t>no</a:t>
            </a:r>
            <a:r>
              <a:rPr dirty="0" sz="8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81818"/>
                </a:solidFill>
                <a:latin typeface="Arial MT"/>
                <a:cs typeface="Arial MT"/>
              </a:rPr>
              <a:t>uso</a:t>
            </a:r>
            <a:r>
              <a:rPr dirty="0" sz="80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atribuições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legais.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constiiucio*ais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acordo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E0E0E"/>
                </a:solidFill>
                <a:latin typeface="Arial MT"/>
                <a:cs typeface="Arial MT"/>
              </a:rPr>
              <a:t>com</a:t>
            </a:r>
            <a:r>
              <a:rPr dirty="0" sz="800" spc="1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31313"/>
                </a:solidFill>
                <a:latin typeface="Arial MT"/>
                <a:cs typeface="Arial MT"/>
              </a:rPr>
              <a:t>lhe</a:t>
            </a:r>
            <a:r>
              <a:rPr dirty="0" sz="800" spc="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confere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c</a:t>
            </a:r>
            <a:r>
              <a:rPr dirty="0" sz="800" spc="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aí.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8‘</a:t>
            </a:r>
            <a:r>
              <a:rPr dirty="0" sz="800" spc="15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151515"/>
                </a:solidFill>
                <a:latin typeface="Arial MT"/>
                <a:cs typeface="Arial MT"/>
              </a:rPr>
              <a:t>N°</a:t>
            </a:r>
            <a:r>
              <a:rPr dirty="0" sz="800" spc="-2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823’2023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11111"/>
                </a:solidFill>
                <a:latin typeface="Arial MT"/>
                <a:cs typeface="Arial MT"/>
              </a:rPr>
              <a:t>datada</a:t>
            </a:r>
            <a:r>
              <a:rPr dirty="0" sz="800" spc="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0">
                <a:solidFill>
                  <a:srgbClr val="151515"/>
                </a:solidFill>
                <a:latin typeface="Arial MT"/>
                <a:cs typeface="Arial MT"/>
              </a:rPr>
              <a:t>21</a:t>
            </a:r>
            <a:r>
              <a:rPr dirty="0" sz="800" spc="-100">
                <a:solidFill>
                  <a:srgbClr val="0A0A0A"/>
                </a:solidFill>
                <a:latin typeface="Arial MT"/>
                <a:cs typeface="Arial MT"/>
              </a:rPr>
              <a:t>+12</a:t>
            </a:r>
            <a:r>
              <a:rPr dirty="0" sz="800" spc="4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2023.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publicada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21/1?’:'2ú23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 spc="-70">
                <a:solidFill>
                  <a:srgbClr val="2F2F2F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5">
                <a:solidFill>
                  <a:srgbClr val="2F2F2F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70">
                <a:solidFill>
                  <a:srgbClr val="0C0C0C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>
                <a:solidFill>
                  <a:srgbClr val="0C0C0C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0">
                <a:solidFill>
                  <a:srgbClr val="5B5B5B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40">
                <a:solidFill>
                  <a:srgbClr val="5B5B5B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70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Ú</a:t>
            </a:r>
            <a:r>
              <a:rPr dirty="0" u="sng" sz="800" spc="5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10">
                <a:solidFill>
                  <a:srgbClr val="1A1A1A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30">
                <a:solidFill>
                  <a:srgbClr val="1A1A1A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T </a:t>
            </a:r>
            <a:r>
              <a:rPr dirty="0" u="sng" sz="800" spc="-50">
                <a:solidFill>
                  <a:srgbClr val="1F1F1F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A</a:t>
            </a:r>
            <a:r>
              <a:rPr dirty="0" u="sng" sz="800" spc="500">
                <a:solidFill>
                  <a:srgbClr val="1F1F1F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800">
              <a:latin typeface="Arial MT"/>
              <a:cs typeface="Arial MT"/>
            </a:endParaRPr>
          </a:p>
          <a:p>
            <a:pPr marL="306705">
              <a:lnSpc>
                <a:spcPct val="100000"/>
              </a:lnSpc>
            </a:pPr>
            <a:r>
              <a:rPr dirty="0" sz="800" spc="-40">
                <a:solidFill>
                  <a:srgbClr val="0A0A0A"/>
                </a:solidFill>
                <a:latin typeface="Arial MT"/>
                <a:cs typeface="Arial MT"/>
              </a:rPr>
              <a:t>Artipo</a:t>
            </a:r>
            <a:r>
              <a:rPr dirty="0" sz="800" spc="-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1</a:t>
            </a:r>
            <a:r>
              <a:rPr dirty="0" sz="800">
                <a:solidFill>
                  <a:srgbClr val="5B5B5B"/>
                </a:solidFill>
                <a:latin typeface="Arial MT"/>
                <a:cs typeface="Arial MT"/>
              </a:rPr>
              <a:t>”</a:t>
            </a:r>
            <a:r>
              <a:rPr dirty="0" sz="800" spc="-6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11111"/>
                </a:solidFill>
                <a:latin typeface="Arial MT"/>
                <a:cs typeface="Arial MT"/>
              </a:rPr>
              <a:t>Fica</a:t>
            </a:r>
            <a:r>
              <a:rPr dirty="0" sz="800" spc="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aberlo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80808"/>
                </a:solidFill>
                <a:latin typeface="Arial MT"/>
                <a:cs typeface="Arial MT"/>
              </a:rPr>
              <a:t>crédito</a:t>
            </a:r>
            <a:r>
              <a:rPr dirty="0" sz="800" spc="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suplementar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seguintes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37299" y="4386106"/>
            <a:ext cx="1805939" cy="37592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sng" sz="800" spc="-1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Dotaçôes Suplementadas</a:t>
            </a:r>
            <a:r>
              <a:rPr dirty="0" u="sng" sz="800" spc="50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80"/>
              </a:spcBef>
            </a:pPr>
            <a:r>
              <a:rPr dirty="0" sz="900">
                <a:latin typeface="Arial MT"/>
                <a:cs typeface="Arial MT"/>
              </a:rPr>
              <a:t>FUNDO</a:t>
            </a:r>
            <a:r>
              <a:rPr dirty="0" sz="900" spc="8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1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5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SAÚDE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492595" y="4709329"/>
            <a:ext cx="495935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Fundo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IVlunicipal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9050">
              <a:lnSpc>
                <a:spcPct val="100000"/>
              </a:lnSpc>
              <a:spcBef>
                <a:spcPts val="385"/>
              </a:spcBef>
            </a:pPr>
            <a:r>
              <a:rPr dirty="0" sz="800" spc="-80">
                <a:latin typeface="Arial MT"/>
                <a:cs typeface="Arial MT"/>
              </a:rPr>
              <a:t>t/1ANUTENGÃO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20">
                <a:solidFill>
                  <a:srgbClr val="575757"/>
                </a:solidFill>
                <a:latin typeface="Arial MT"/>
                <a:cs typeface="Arial MT"/>
              </a:rPr>
              <a:t>,!</a:t>
            </a:r>
            <a:r>
              <a:rPr dirty="0" sz="800" spc="5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OPERACIONALIZAÇÃO </a:t>
            </a:r>
            <a:r>
              <a:rPr dirty="0" sz="800" spc="-45">
                <a:latin typeface="Arial MT"/>
                <a:cs typeface="Arial MT"/>
              </a:rPr>
              <a:t>DAS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UNIDADES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75">
                <a:latin typeface="Arial MT"/>
                <a:cs typeface="Arial MT"/>
              </a:rPr>
              <a:t>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SAÚDE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70">
                <a:solidFill>
                  <a:srgbClr val="777777"/>
                </a:solidFill>
                <a:latin typeface="Arial MT"/>
                <a:cs typeface="Arial MT"/>
              </a:rPr>
              <a:t>/</a:t>
            </a:r>
            <a:r>
              <a:rPr dirty="0" sz="800" spc="-20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800" spc="-80">
                <a:latin typeface="Arial MT"/>
                <a:cs typeface="Arial MT"/>
              </a:rPr>
              <a:t>CEkJES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10">
                <a:solidFill>
                  <a:srgbClr val="262626"/>
                </a:solidFill>
                <a:latin typeface="Arial MT"/>
                <a:cs typeface="Arial MT"/>
              </a:rPr>
              <a:t>.‘</a:t>
            </a:r>
            <a:r>
              <a:rPr dirty="0" sz="800" spc="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90">
                <a:latin typeface="Arial MT"/>
                <a:cs typeface="Arial MT"/>
              </a:rPr>
              <a:t>SAíÚU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192!SAÚDE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80">
                <a:latin typeface="Arial MT"/>
                <a:cs typeface="Arial MT"/>
              </a:rPr>
              <a:t>f.1ENTAL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UPA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53603" y="4709329"/>
            <a:ext cx="561975" cy="52514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290"/>
              </a:spcBef>
            </a:pPr>
            <a:r>
              <a:rPr dirty="0" sz="800" spc="-45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93089" y="5096312"/>
            <a:ext cx="52514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97200" algn="l"/>
                <a:tab pos="4777105" algn="l"/>
              </a:tabLst>
            </a:pPr>
            <a:r>
              <a:rPr dirty="0" baseline="3472" sz="1200" spc="-52">
                <a:latin typeface="Arial MT"/>
                <a:cs typeface="Arial MT"/>
              </a:rPr>
              <a:t>DEIJAIS</a:t>
            </a:r>
            <a:r>
              <a:rPr dirty="0" baseline="3472" sz="1200" spc="-37">
                <a:latin typeface="Arial MT"/>
                <a:cs typeface="Arial MT"/>
              </a:rPr>
              <a:t> </a:t>
            </a:r>
            <a:r>
              <a:rPr dirty="0" baseline="3472" sz="1200" spc="-67">
                <a:latin typeface="Arial MT"/>
                <a:cs typeface="Arial MT"/>
              </a:rPr>
              <a:t>SERVI</a:t>
            </a:r>
            <a:r>
              <a:rPr dirty="0" sz="800" spc="-45">
                <a:latin typeface="Arial MT"/>
                <a:cs typeface="Arial MT"/>
              </a:rPr>
              <a:t>R</a:t>
            </a:r>
            <a:r>
              <a:rPr dirty="0" baseline="3472" sz="1200" spc="-67">
                <a:latin typeface="Arial MT"/>
                <a:cs typeface="Arial MT"/>
              </a:rPr>
              <a:t>OS</a:t>
            </a:r>
            <a:r>
              <a:rPr dirty="0" baseline="3472" sz="1200" spc="-15">
                <a:latin typeface="Arial MT"/>
                <a:cs typeface="Arial MT"/>
              </a:rPr>
              <a:t> </a:t>
            </a:r>
            <a:r>
              <a:rPr dirty="0" baseline="3472" sz="1200" spc="-82">
                <a:latin typeface="Arial MT"/>
                <a:cs typeface="Arial MT"/>
              </a:rPr>
              <a:t>DE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 spc="-104">
                <a:latin typeface="Arial MT"/>
                <a:cs typeface="Arial MT"/>
              </a:rPr>
              <a:t>TERC</a:t>
            </a:r>
            <a:r>
              <a:rPr dirty="0" baseline="3472" sz="1200" spc="-217"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EIROS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67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PES3OA</a:t>
            </a:r>
            <a:r>
              <a:rPr dirty="0" baseline="3472" sz="1200" spc="52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JURÍDICA</a:t>
            </a:r>
            <a:r>
              <a:rPr dirty="0" baseline="3472" sz="1200">
                <a:latin typeface="Arial MT"/>
                <a:cs typeface="Arial MT"/>
              </a:rPr>
              <a:t>	</a:t>
            </a:r>
            <a:r>
              <a:rPr dirty="0" baseline="3472" sz="1200" spc="-104">
                <a:latin typeface="Arial MT"/>
                <a:cs typeface="Arial MT"/>
              </a:rPr>
              <a:t>SUS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1A1A1A"/>
                </a:solidFill>
                <a:latin typeface="Arial MT"/>
                <a:cs typeface="Arial MT"/>
              </a:rPr>
              <a:t>-</a:t>
            </a:r>
            <a:r>
              <a:rPr dirty="0" baseline="3472" sz="1200" spc="-82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Manut°n</a:t>
            </a:r>
            <a:r>
              <a:rPr dirty="0" baseline="3472" sz="1200" spc="232"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ão</a:t>
            </a:r>
            <a:r>
              <a:rPr dirty="0" baseline="3472" sz="1200" spc="-7">
                <a:latin typeface="Arial MT"/>
                <a:cs typeface="Arial MT"/>
              </a:rPr>
              <a:t> </a:t>
            </a:r>
            <a:r>
              <a:rPr dirty="0" baseline="3472" sz="1200" spc="-82">
                <a:latin typeface="Arial MT"/>
                <a:cs typeface="Arial MT"/>
              </a:rPr>
              <a:t>ASPS</a:t>
            </a:r>
            <a:r>
              <a:rPr dirty="0" baseline="3472" sz="1200" spc="-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37">
                <a:latin typeface="Arial MT"/>
                <a:cs typeface="Arial MT"/>
              </a:rPr>
              <a:t> </a:t>
            </a:r>
            <a:r>
              <a:rPr dirty="0" baseline="3472" sz="1200" spc="-67">
                <a:latin typeface="Arial MT"/>
                <a:cs typeface="Arial MT"/>
              </a:rPr>
              <a:t>Governo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I</a:t>
            </a:r>
            <a:r>
              <a:rPr dirty="0" baseline="3472" sz="1200">
                <a:latin typeface="Arial MT"/>
                <a:cs typeface="Arial MT"/>
              </a:rPr>
              <a:t>	</a:t>
            </a:r>
            <a:r>
              <a:rPr dirty="0" baseline="3472" sz="1200" spc="-30">
                <a:latin typeface="Arial MT"/>
                <a:cs typeface="Arial MT"/>
              </a:rPr>
              <a:t>20t.000.ü0</a:t>
            </a:r>
            <a:endParaRPr baseline="3472" sz="120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3998136" y="5274037"/>
          <a:ext cx="2837815" cy="4260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7550"/>
                <a:gridCol w="774064"/>
              </a:tblGrid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30810">
                <a:tc>
                  <a:txBody>
                    <a:bodyPr/>
                    <a:lstStyle/>
                    <a:p>
                      <a:pPr marL="401955">
                        <a:lnSpc>
                          <a:spcPts val="869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Suplementado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065562" y="5748397"/>
            <a:ext cx="5536565" cy="266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5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Artigo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2“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2A2A2A"/>
                </a:solidFill>
                <a:latin typeface="Arial MT"/>
                <a:cs typeface="Arial MT"/>
              </a:rPr>
              <a:t>As</a:t>
            </a:r>
            <a:r>
              <a:rPr dirty="0" sz="80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despesas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decorrentes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abertura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presente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su0lemenlar.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serão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cob.rtas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C1C1C"/>
                </a:solidFill>
                <a:latin typeface="Arial MT"/>
                <a:cs typeface="Arial MT"/>
              </a:rPr>
              <a:t>com</a:t>
            </a:r>
            <a:r>
              <a:rPr dirty="0" sz="80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80808"/>
                </a:solidFill>
                <a:latin typeface="Arial MT"/>
                <a:cs typeface="Arial MT"/>
              </a:rPr>
              <a:t>recursos</a:t>
            </a:r>
            <a:r>
              <a:rPr dirty="0" sz="800" spc="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111111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!rata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</a:t>
            </a:r>
            <a:endParaRPr sz="800">
              <a:latin typeface="Arial MT"/>
              <a:cs typeface="Arial MT"/>
            </a:endParaRPr>
          </a:p>
          <a:p>
            <a:pPr marL="441959">
              <a:lnSpc>
                <a:spcPts val="950"/>
              </a:lnSpc>
            </a:pP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^3</a:t>
            </a:r>
            <a:r>
              <a:rPr dirty="0" sz="800" spc="-6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parágrafo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1'</a:t>
            </a:r>
            <a:r>
              <a:rPr dirty="0" sz="800" spc="5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55">
                <a:latin typeface="Arial MT"/>
                <a:cs typeface="Arial MT"/>
              </a:rPr>
              <a:t>Óa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N'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4.320!64.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Inciso</a:t>
            </a:r>
            <a:r>
              <a:rPr dirty="0" sz="800" spc="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875189" y="6071394"/>
            <a:ext cx="152781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0040" marR="5080" indent="-307975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Inciso</a:t>
            </a:r>
            <a:r>
              <a:rPr dirty="0" sz="800" spc="18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I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I</a:t>
            </a:r>
            <a:r>
              <a:rPr dirty="0" sz="800" spc="-3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solidFill>
                  <a:srgbClr val="262626"/>
                </a:solidFill>
                <a:latin typeface="Arial MT"/>
                <a:cs typeface="Arial MT"/>
              </a:rPr>
              <a:t>-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Arrecadação:</a:t>
            </a:r>
            <a:r>
              <a:rPr dirty="0" sz="800" spc="-10">
                <a:latin typeface="Arial MT"/>
                <a:cs typeface="Arial MT"/>
              </a:rPr>
              <a:t> III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-</a:t>
            </a:r>
            <a:r>
              <a:rPr dirty="0" sz="80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11111"/>
                </a:solidFill>
                <a:latin typeface="Arial MT"/>
                <a:cs typeface="Arial MT"/>
              </a:rPr>
              <a:t>Avuiação</a:t>
            </a:r>
            <a:r>
              <a:rPr dirty="0" sz="800" spc="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40344" y="6400256"/>
            <a:ext cx="1802764" cy="37592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sng" sz="800" spc="-10"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00" spc="5"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80"/>
              </a:spcBef>
            </a:pPr>
            <a:r>
              <a:rPr dirty="0" sz="900">
                <a:latin typeface="Arial MT"/>
                <a:cs typeface="Arial MT"/>
              </a:rPr>
              <a:t>FUNDO</a:t>
            </a:r>
            <a:r>
              <a:rPr dirty="0" sz="900" spc="7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10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6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SAÚDE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883673" y="6074440"/>
            <a:ext cx="60388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 indent="-3810">
              <a:lnSpc>
                <a:spcPct val="14000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RS20J000.00</a:t>
            </a:r>
            <a:r>
              <a:rPr dirty="0" sz="800" spc="-10">
                <a:latin typeface="Arial MT"/>
                <a:cs typeface="Arial MT"/>
              </a:rPr>
              <a:t> S200.000.00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734553" y="6788459"/>
          <a:ext cx="6106795" cy="1104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7390"/>
                <a:gridCol w="4812030"/>
                <a:gridCol w="511175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448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60">
                          <a:latin typeface="Arial MT"/>
                          <a:cs typeface="Arial MT"/>
                        </a:rPr>
                        <a:t>2.01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*.3.9.G.úg.05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70">
                          <a:latin typeface="Arial MT"/>
                          <a:cs typeface="Arial MT"/>
                        </a:rPr>
                        <a:t>MANUTE</a:t>
                      </a:r>
                      <a:r>
                        <a:rPr dirty="0" sz="800" spc="-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NCÃO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5">
                          <a:latin typeface="Arial MT"/>
                          <a:cs typeface="Arial MT"/>
                        </a:rPr>
                        <a:t>ESTRAT</a:t>
                      </a:r>
                      <a:r>
                        <a:rPr dirty="0" sz="800" spc="-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ÉGIA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FAfvJÍLlA’UBS</a:t>
                      </a:r>
                      <a:r>
                        <a:rPr dirty="0" sz="8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‹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PREVlk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BRASIL </a:t>
                      </a:r>
                      <a:r>
                        <a:rPr dirty="0" sz="800" spc="-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\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85"/>
                        </a:spcBef>
                        <a:tabLst>
                          <a:tab pos="3045460" algn="l"/>
                        </a:tabLst>
                      </a:pPr>
                      <a:r>
                        <a:rPr dirty="0" sz="800" spc="-95">
                          <a:latin typeface="Arial MT"/>
                          <a:cs typeface="Arial MT"/>
                        </a:rPr>
                        <a:t>DEfv1AlS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TERC</a:t>
                      </a:r>
                      <a:r>
                        <a:rPr dirty="0" sz="800" spc="-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IROS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800" spc="-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1anutençáo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5715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240.000.†0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1594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908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R="120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9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448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R="120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46050">
                <a:tc>
                  <a:txBody>
                    <a:bodyPr/>
                    <a:lstStyle/>
                    <a:p>
                      <a:pPr marL="233679">
                        <a:lnSpc>
                          <a:spcPts val="869"/>
                        </a:lnSpc>
                        <a:spcBef>
                          <a:spcPts val="18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Ar'igc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ts val="869"/>
                        </a:lnSpc>
                        <a:spcBef>
                          <a:spcPts val="185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se,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afixe-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cumpra-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s=.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2723208" y="8460339"/>
            <a:ext cx="1925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Cab.nele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Prefeito.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12</a:t>
            </a:r>
            <a:r>
              <a:rPr dirty="0" sz="800" spc="3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00" spc="16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setembro,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2025-07-23T18:39:55Z</dcterms:created>
  <dcterms:modified xsi:type="dcterms:W3CDTF">2025-07-23T18:39:55Z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