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Default Extension="jpg" ContentType="image/jp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</p:sldIdLst>
  <p:sldSz cx="7480300" cy="10617200"/>
  <p:notesSz cx="7480300" cy="106172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1022" y="3291332"/>
            <a:ext cx="6358255" cy="22296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22045" y="5945632"/>
            <a:ext cx="5236210" cy="2654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4015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52354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4015" y="424688"/>
            <a:ext cx="6732270" cy="16987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4015" y="2441956"/>
            <a:ext cx="673227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43302" y="9873996"/>
            <a:ext cx="2393696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4015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385816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Relationship Id="rId3" Type="http://schemas.openxmlformats.org/officeDocument/2006/relationships/image" Target="../media/image2.jpg"/><Relationship Id="rId4" Type="http://schemas.openxmlformats.org/officeDocument/2006/relationships/image" Target="../media/image3.jp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4.png"/><Relationship Id="rId3" Type="http://schemas.openxmlformats.org/officeDocument/2006/relationships/image" Target="../media/image5.jpg"/></Relationships>

</file>

<file path=ppt/slides/_rels/slide3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6.png"/><Relationship Id="rId3" Type="http://schemas.openxmlformats.org/officeDocument/2006/relationships/image" Target="../media/image7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06560" y="725215"/>
            <a:ext cx="633467" cy="600283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639558" y="9560355"/>
            <a:ext cx="6167755" cy="0"/>
          </a:xfrm>
          <a:custGeom>
            <a:avLst/>
            <a:gdLst/>
            <a:ahLst/>
            <a:cxnLst/>
            <a:rect l="l" t="t" r="r" b="b"/>
            <a:pathLst>
              <a:path w="6167755" h="0">
                <a:moveTo>
                  <a:pt x="0" y="0"/>
                </a:moveTo>
                <a:lnTo>
                  <a:pt x="6167175" y="0"/>
                </a:lnTo>
              </a:path>
            </a:pathLst>
          </a:custGeom>
          <a:ln w="9141">
            <a:solidFill>
              <a:srgbClr val="3B444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621285" y="1488520"/>
            <a:ext cx="6155055" cy="0"/>
          </a:xfrm>
          <a:custGeom>
            <a:avLst/>
            <a:gdLst/>
            <a:ahLst/>
            <a:cxnLst/>
            <a:rect l="l" t="t" r="r" b="b"/>
            <a:pathLst>
              <a:path w="6155055" h="0">
                <a:moveTo>
                  <a:pt x="0" y="0"/>
                </a:moveTo>
                <a:lnTo>
                  <a:pt x="6154993" y="0"/>
                </a:lnTo>
              </a:path>
            </a:pathLst>
          </a:custGeom>
          <a:ln w="21329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5" name="object 5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017203" y="3604748"/>
            <a:ext cx="2719647" cy="91413"/>
          </a:xfrm>
          <a:prstGeom prst="rect">
            <a:avLst/>
          </a:prstGeom>
        </p:spPr>
      </p:pic>
      <p:pic>
        <p:nvPicPr>
          <p:cNvPr id="6" name="object 6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6337722" y="9302873"/>
            <a:ext cx="426372" cy="344325"/>
          </a:xfrm>
          <a:prstGeom prst="rect">
            <a:avLst/>
          </a:prstGeom>
        </p:spPr>
      </p:pic>
      <p:sp>
        <p:nvSpPr>
          <p:cNvPr id="7" name="object 7" descr=""/>
          <p:cNvSpPr txBox="1"/>
          <p:nvPr/>
        </p:nvSpPr>
        <p:spPr>
          <a:xfrm>
            <a:off x="1508343" y="554827"/>
            <a:ext cx="2929890" cy="53149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050">
                <a:latin typeface="Arial MT"/>
                <a:cs typeface="Arial MT"/>
              </a:rPr>
              <a:t>PREFEITURA</a:t>
            </a:r>
            <a:r>
              <a:rPr dirty="0" sz="1050" spc="360">
                <a:latin typeface="Arial MT"/>
                <a:cs typeface="Arial MT"/>
              </a:rPr>
              <a:t> </a:t>
            </a:r>
            <a:r>
              <a:rPr dirty="0" sz="1050">
                <a:latin typeface="Arial MT"/>
                <a:cs typeface="Arial MT"/>
              </a:rPr>
              <a:t>MUNICIPAL</a:t>
            </a:r>
            <a:r>
              <a:rPr dirty="0" sz="1050" spc="280">
                <a:latin typeface="Arial MT"/>
                <a:cs typeface="Arial MT"/>
              </a:rPr>
              <a:t> </a:t>
            </a:r>
            <a:r>
              <a:rPr dirty="0" sz="1050">
                <a:solidFill>
                  <a:srgbClr val="070707"/>
                </a:solidFill>
                <a:latin typeface="Arial MT"/>
                <a:cs typeface="Arial MT"/>
              </a:rPr>
              <a:t>DE</a:t>
            </a:r>
            <a:r>
              <a:rPr dirty="0" sz="1050" spc="155">
                <a:solidFill>
                  <a:srgbClr val="070707"/>
                </a:solidFill>
                <a:latin typeface="Arial MT"/>
                <a:cs typeface="Arial MT"/>
              </a:rPr>
              <a:t> </a:t>
            </a:r>
            <a:r>
              <a:rPr dirty="0" sz="1050" spc="-10">
                <a:latin typeface="Arial MT"/>
                <a:cs typeface="Arial MT"/>
              </a:rPr>
              <a:t>SEROPEDICA</a:t>
            </a:r>
            <a:endParaRPr sz="1050">
              <a:latin typeface="Arial MT"/>
              <a:cs typeface="Arial MT"/>
            </a:endParaRPr>
          </a:p>
          <a:p>
            <a:pPr marL="12700" marR="1854200">
              <a:lnSpc>
                <a:spcPct val="125299"/>
              </a:lnSpc>
              <a:spcBef>
                <a:spcPts val="465"/>
              </a:spcBef>
            </a:pPr>
            <a:r>
              <a:rPr dirty="0" sz="750">
                <a:latin typeface="Arial MT"/>
                <a:cs typeface="Arial MT"/>
              </a:rPr>
              <a:t>Rua</a:t>
            </a:r>
            <a:r>
              <a:rPr dirty="0" sz="750" spc="7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Maria</a:t>
            </a:r>
            <a:r>
              <a:rPr dirty="0" sz="750" spc="9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Lourenço,</a:t>
            </a:r>
            <a:r>
              <a:rPr dirty="0" sz="750" spc="65">
                <a:latin typeface="Arial MT"/>
                <a:cs typeface="Arial MT"/>
              </a:rPr>
              <a:t> </a:t>
            </a:r>
            <a:r>
              <a:rPr dirty="0" sz="750" spc="-25">
                <a:latin typeface="Arial MT"/>
                <a:cs typeface="Arial MT"/>
              </a:rPr>
              <a:t>18</a:t>
            </a:r>
            <a:r>
              <a:rPr dirty="0" sz="750">
                <a:latin typeface="Arial MT"/>
                <a:cs typeface="Arial MT"/>
              </a:rPr>
              <a:t> Fazenda</a:t>
            </a:r>
            <a:r>
              <a:rPr dirty="0" sz="750" spc="30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Caxias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4901514" y="1692927"/>
            <a:ext cx="1860550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-20">
                <a:latin typeface="Arial MT"/>
                <a:cs typeface="Arial MT"/>
              </a:rPr>
              <a:t>Dedre!o</a:t>
            </a:r>
            <a:r>
              <a:rPr dirty="0" sz="750" spc="-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N‘</a:t>
            </a:r>
            <a:r>
              <a:rPr dirty="0" sz="750" spc="12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274ô</a:t>
            </a:r>
            <a:r>
              <a:rPr dirty="0" sz="750" spc="-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de</a:t>
            </a:r>
            <a:r>
              <a:rPr dirty="0" sz="750" spc="-5"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080808"/>
                </a:solidFill>
                <a:latin typeface="Arial MT"/>
                <a:cs typeface="Arial MT"/>
              </a:rPr>
              <a:t>13</a:t>
            </a:r>
            <a:r>
              <a:rPr dirty="0" sz="750" spc="335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õe</a:t>
            </a:r>
            <a:r>
              <a:rPr dirty="0" sz="750" spc="18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setembro</a:t>
            </a:r>
            <a:r>
              <a:rPr dirty="0" sz="750" spc="200">
                <a:latin typeface="Arial MT"/>
                <a:cs typeface="Arial MT"/>
              </a:rPr>
              <a:t> </a:t>
            </a:r>
            <a:r>
              <a:rPr dirty="0" sz="750" spc="-20">
                <a:latin typeface="Arial MT"/>
                <a:cs typeface="Arial MT"/>
              </a:rPr>
              <a:t>2†24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4030864" y="2101242"/>
            <a:ext cx="2699385" cy="249554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marL="12700" marR="5080" indent="3810">
              <a:lnSpc>
                <a:spcPts val="860"/>
              </a:lnSpc>
              <a:spcBef>
                <a:spcPts val="160"/>
              </a:spcBef>
            </a:pPr>
            <a:r>
              <a:rPr dirty="0" sz="750" spc="-30">
                <a:latin typeface="Arial MT"/>
                <a:cs typeface="Arial MT"/>
              </a:rPr>
              <a:t>AbrE</a:t>
            </a:r>
            <a:r>
              <a:rPr dirty="0" sz="750" spc="-5">
                <a:latin typeface="Arial MT"/>
                <a:cs typeface="Arial MT"/>
              </a:rPr>
              <a:t> </a:t>
            </a:r>
            <a:r>
              <a:rPr dirty="0" sz="750" spc="-40">
                <a:latin typeface="Arial MT"/>
                <a:cs typeface="Arial MT"/>
              </a:rPr>
              <a:t>Crédi</a:t>
            </a:r>
            <a:r>
              <a:rPr dirty="0" sz="750" spc="-1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o</a:t>
            </a:r>
            <a:r>
              <a:rPr dirty="0" sz="750" spc="-20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suplementar</a:t>
            </a:r>
            <a:r>
              <a:rPr dirty="0" sz="750" spc="55"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D2D2D"/>
                </a:solidFill>
                <a:latin typeface="Arial MT"/>
                <a:cs typeface="Arial MT"/>
              </a:rPr>
              <a:t>no</a:t>
            </a:r>
            <a:r>
              <a:rPr dirty="0" sz="750" spc="-25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valor</a:t>
            </a:r>
            <a:r>
              <a:rPr dirty="0" sz="750" spc="10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total</a:t>
            </a:r>
            <a:r>
              <a:rPr dirty="0" sz="750" spc="-1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de</a:t>
            </a:r>
            <a:r>
              <a:rPr dirty="0" sz="750" spc="-45">
                <a:latin typeface="Arial MT"/>
                <a:cs typeface="Arial MT"/>
              </a:rPr>
              <a:t> </a:t>
            </a:r>
            <a:r>
              <a:rPr dirty="0" sz="750" spc="-25">
                <a:latin typeface="Arial MT"/>
                <a:cs typeface="Arial MT"/>
              </a:rPr>
              <a:t>RS3</a:t>
            </a:r>
            <a:r>
              <a:rPr dirty="0" sz="750" spc="-15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772.310.07.</a:t>
            </a:r>
            <a:r>
              <a:rPr dirty="0" sz="750" spc="25">
                <a:latin typeface="Arial MT"/>
                <a:cs typeface="Arial MT"/>
              </a:rPr>
              <a:t> </a:t>
            </a:r>
            <a:r>
              <a:rPr dirty="0" sz="750" spc="-20">
                <a:latin typeface="Arial MT"/>
                <a:cs typeface="Arial MT"/>
              </a:rPr>
              <a:t>para</a:t>
            </a:r>
            <a:r>
              <a:rPr dirty="0" sz="750">
                <a:latin typeface="Arial MT"/>
                <a:cs typeface="Arial MT"/>
              </a:rPr>
              <a:t> fins</a:t>
            </a:r>
            <a:r>
              <a:rPr dirty="0" sz="750" spc="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que</a:t>
            </a:r>
            <a:r>
              <a:rPr dirty="0" sz="750" spc="-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se </a:t>
            </a:r>
            <a:r>
              <a:rPr dirty="0" sz="750" spc="-25">
                <a:latin typeface="Arial MT"/>
                <a:cs typeface="Arial MT"/>
              </a:rPr>
              <a:t>esoec:'fica</a:t>
            </a:r>
            <a:r>
              <a:rPr dirty="0" sz="750" spc="65"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151515"/>
                </a:solidFill>
                <a:latin typeface="Arial MT"/>
                <a:cs typeface="Arial MT"/>
              </a:rPr>
              <a:t>e</a:t>
            </a:r>
            <a:r>
              <a:rPr dirty="0" sz="750" spc="-20">
                <a:solidFill>
                  <a:srgbClr val="151515"/>
                </a:solidFill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da</a:t>
            </a:r>
            <a:r>
              <a:rPr dirty="0" sz="750" spc="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cu'ras</a:t>
            </a:r>
            <a:r>
              <a:rPr dirty="0" sz="750" spc="25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pro‘vidüncias.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708325" y="2818841"/>
            <a:ext cx="5988685" cy="6248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1590" marR="5080" indent="754380">
              <a:lnSpc>
                <a:spcPct val="146600"/>
              </a:lnSpc>
              <a:spcBef>
                <a:spcPts val="100"/>
              </a:spcBef>
            </a:pPr>
            <a:r>
              <a:rPr dirty="0" sz="750">
                <a:latin typeface="Arial MT"/>
                <a:cs typeface="Arial MT"/>
              </a:rPr>
              <a:t>O</a:t>
            </a:r>
            <a:r>
              <a:rPr dirty="0" sz="750" spc="-5">
                <a:latin typeface="Arial MT"/>
                <a:cs typeface="Arial MT"/>
              </a:rPr>
              <a:t> </a:t>
            </a:r>
            <a:r>
              <a:rPr dirty="0" sz="750" spc="-20">
                <a:latin typeface="Arial MT"/>
                <a:cs typeface="Arial MT"/>
              </a:rPr>
              <a:t>PRE</a:t>
            </a:r>
            <a:r>
              <a:rPr dirty="0" sz="750" spc="-20">
                <a:solidFill>
                  <a:srgbClr val="0C0C0C"/>
                </a:solidFill>
                <a:latin typeface="Arial MT"/>
                <a:cs typeface="Arial MT"/>
              </a:rPr>
              <a:t>F</a:t>
            </a:r>
            <a:r>
              <a:rPr dirty="0" sz="750" spc="-20">
                <a:solidFill>
                  <a:srgbClr val="151515"/>
                </a:solidFill>
                <a:latin typeface="Arial MT"/>
                <a:cs typeface="Arial MT"/>
              </a:rPr>
              <a:t>E</a:t>
            </a:r>
            <a:r>
              <a:rPr dirty="0" sz="750" spc="-20">
                <a:solidFill>
                  <a:srgbClr val="080808"/>
                </a:solidFill>
                <a:latin typeface="Arial MT"/>
                <a:cs typeface="Arial MT"/>
              </a:rPr>
              <a:t>ITO</a:t>
            </a:r>
            <a:r>
              <a:rPr dirty="0" sz="750" spc="-30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dirty="0" sz="750" spc="-25">
                <a:latin typeface="Arial MT"/>
                <a:cs typeface="Arial MT"/>
              </a:rPr>
              <a:t>I\1Ul'JlCl?AL.</a:t>
            </a:r>
            <a:r>
              <a:rPr dirty="0" sz="750" spc="-15"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1A1A1A"/>
                </a:solidFill>
                <a:latin typeface="Arial MT"/>
                <a:cs typeface="Arial MT"/>
              </a:rPr>
              <a:t>no</a:t>
            </a:r>
            <a:r>
              <a:rPr dirty="0" sz="750" spc="-10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32323"/>
                </a:solidFill>
                <a:latin typeface="Arial MT"/>
                <a:cs typeface="Arial MT"/>
              </a:rPr>
              <a:t>uso</a:t>
            </a:r>
            <a:r>
              <a:rPr dirty="0" sz="750" spc="-5">
                <a:solidFill>
                  <a:srgbClr val="232323"/>
                </a:solidFill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de</a:t>
            </a:r>
            <a:r>
              <a:rPr dirty="0" sz="750" spc="1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suas</a:t>
            </a:r>
            <a:r>
              <a:rPr dirty="0" sz="750" spc="5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atribuicões</a:t>
            </a:r>
            <a:r>
              <a:rPr dirty="0" sz="750" spc="45">
                <a:latin typeface="Arial MT"/>
                <a:cs typeface="Arial MT"/>
              </a:rPr>
              <a:t> </a:t>
            </a:r>
            <a:r>
              <a:rPr dirty="0" sz="750" spc="-30">
                <a:latin typeface="Arial MT"/>
                <a:cs typeface="Arial MT"/>
              </a:rPr>
              <a:t>lega:'s,</a:t>
            </a:r>
            <a:r>
              <a:rPr dirty="0" sz="750" spc="40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constitucionais</a:t>
            </a:r>
            <a:r>
              <a:rPr dirty="0" sz="750" spc="-15"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1D1D1D"/>
                </a:solidFill>
                <a:latin typeface="Arial MT"/>
                <a:cs typeface="Arial MT"/>
              </a:rPr>
              <a:t>e</a:t>
            </a:r>
            <a:r>
              <a:rPr dirty="0" sz="750" spc="-20">
                <a:solidFill>
                  <a:srgbClr val="1D1D1D"/>
                </a:solidFill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de</a:t>
            </a:r>
            <a:r>
              <a:rPr dirty="0" sz="750" spc="5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acordo</a:t>
            </a:r>
            <a:r>
              <a:rPr dirty="0" sz="750" spc="1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com o</a:t>
            </a:r>
            <a:r>
              <a:rPr dirty="0" sz="750" spc="-20"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070707"/>
                </a:solidFill>
                <a:latin typeface="Arial MT"/>
                <a:cs typeface="Arial MT"/>
              </a:rPr>
              <a:t>que</a:t>
            </a:r>
            <a:r>
              <a:rPr dirty="0" sz="750" spc="-30">
                <a:solidFill>
                  <a:srgbClr val="070707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161616"/>
                </a:solidFill>
                <a:latin typeface="Arial MT"/>
                <a:cs typeface="Arial MT"/>
              </a:rPr>
              <a:t>lhe</a:t>
            </a:r>
            <a:r>
              <a:rPr dirty="0" sz="750" spc="5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confere</a:t>
            </a:r>
            <a:r>
              <a:rPr dirty="0" sz="750" spc="5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o</a:t>
            </a:r>
            <a:r>
              <a:rPr dirty="0" sz="750" spc="-2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art. </a:t>
            </a:r>
            <a:r>
              <a:rPr dirty="0" sz="750">
                <a:solidFill>
                  <a:srgbClr val="151515"/>
                </a:solidFill>
                <a:latin typeface="Arial MT"/>
                <a:cs typeface="Arial MT"/>
              </a:rPr>
              <a:t>8‘</a:t>
            </a:r>
            <a:r>
              <a:rPr dirty="0" sz="750" spc="265">
                <a:solidFill>
                  <a:srgbClr val="151515"/>
                </a:solidFill>
                <a:latin typeface="Arial MT"/>
                <a:cs typeface="Arial MT"/>
              </a:rPr>
              <a:t> </a:t>
            </a:r>
            <a:r>
              <a:rPr dirty="0" sz="750" spc="-25">
                <a:latin typeface="Arial MT"/>
                <a:cs typeface="Arial MT"/>
              </a:rPr>
              <a:t>da</a:t>
            </a:r>
            <a:r>
              <a:rPr dirty="0" sz="750"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0F0F0F"/>
                </a:solidFill>
                <a:latin typeface="Arial MT"/>
                <a:cs typeface="Arial MT"/>
              </a:rPr>
              <a:t>LEI</a:t>
            </a:r>
            <a:r>
              <a:rPr dirty="0" sz="750" spc="-55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N°</a:t>
            </a:r>
            <a:r>
              <a:rPr dirty="0" sz="750" spc="-35">
                <a:latin typeface="Arial MT"/>
                <a:cs typeface="Arial MT"/>
              </a:rPr>
              <a:t> </a:t>
            </a:r>
            <a:r>
              <a:rPr dirty="0" sz="750" spc="-20">
                <a:latin typeface="Arial MT"/>
                <a:cs typeface="Arial MT"/>
              </a:rPr>
              <a:t>823/2023</a:t>
            </a:r>
            <a:r>
              <a:rPr dirty="0" sz="750" spc="50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datada</a:t>
            </a:r>
            <a:r>
              <a:rPr dirty="0" sz="750" spc="3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de</a:t>
            </a:r>
            <a:r>
              <a:rPr dirty="0" sz="750" spc="10">
                <a:latin typeface="Arial MT"/>
                <a:cs typeface="Arial MT"/>
              </a:rPr>
              <a:t> </a:t>
            </a:r>
            <a:r>
              <a:rPr dirty="0" sz="750" spc="-45">
                <a:latin typeface="Arial MT"/>
                <a:cs typeface="Arial MT"/>
              </a:rPr>
              <a:t>21+12'2G23.</a:t>
            </a:r>
            <a:r>
              <a:rPr dirty="0" sz="750" spc="35">
                <a:latin typeface="Arial MT"/>
                <a:cs typeface="Arial MT"/>
              </a:rPr>
              <a:t> </a:t>
            </a:r>
            <a:r>
              <a:rPr dirty="0" sz="750" spc="-50">
                <a:latin typeface="Arial MT"/>
                <a:cs typeface="Arial MT"/>
              </a:rPr>
              <a:t>p</a:t>
            </a:r>
            <a:r>
              <a:rPr dirty="0" sz="750" spc="-130">
                <a:latin typeface="Arial MT"/>
                <a:cs typeface="Arial MT"/>
              </a:rPr>
              <a:t> </a:t>
            </a:r>
            <a:r>
              <a:rPr dirty="0" sz="750" spc="-30">
                <a:latin typeface="Arial MT"/>
                <a:cs typeface="Arial MT"/>
              </a:rPr>
              <a:t>ubl</a:t>
            </a:r>
            <a:r>
              <a:rPr dirty="0" sz="750" spc="-2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cada</a:t>
            </a:r>
            <a:r>
              <a:rPr dirty="0" sz="750" spc="2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em</a:t>
            </a:r>
            <a:r>
              <a:rPr dirty="0" sz="750" spc="200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21/12:'2023</a:t>
            </a:r>
            <a:endParaRPr sz="750">
              <a:latin typeface="Arial MT"/>
              <a:cs typeface="Arial MT"/>
            </a:endParaRPr>
          </a:p>
          <a:p>
            <a:pPr>
              <a:lnSpc>
                <a:spcPct val="100000"/>
              </a:lnSpc>
              <a:spcBef>
                <a:spcPts val="375"/>
              </a:spcBef>
            </a:pPr>
            <a:endParaRPr sz="7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</a:pPr>
            <a:r>
              <a:rPr dirty="0" u="sng" sz="700">
                <a:solidFill>
                  <a:srgbClr val="212121"/>
                </a:solidFill>
                <a:uFill>
                  <a:solidFill>
                    <a:srgbClr val="2B2F34"/>
                  </a:solidFill>
                </a:uFill>
                <a:latin typeface="Arial MT"/>
                <a:cs typeface="Arial MT"/>
              </a:rPr>
              <a:t>D</a:t>
            </a:r>
            <a:r>
              <a:rPr dirty="0" u="sng" sz="700" spc="30">
                <a:solidFill>
                  <a:srgbClr val="212121"/>
                </a:solidFill>
                <a:uFill>
                  <a:solidFill>
                    <a:srgbClr val="2B2F34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00">
                <a:solidFill>
                  <a:srgbClr val="161616"/>
                </a:solidFill>
                <a:uFill>
                  <a:solidFill>
                    <a:srgbClr val="2B2F34"/>
                  </a:solidFill>
                </a:uFill>
                <a:latin typeface="Arial MT"/>
                <a:cs typeface="Arial MT"/>
              </a:rPr>
              <a:t>E</a:t>
            </a:r>
            <a:r>
              <a:rPr dirty="0" u="sng" sz="700" spc="55">
                <a:solidFill>
                  <a:srgbClr val="161616"/>
                </a:solidFill>
                <a:uFill>
                  <a:solidFill>
                    <a:srgbClr val="2B2F34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00">
                <a:solidFill>
                  <a:srgbClr val="444444"/>
                </a:solidFill>
                <a:uFill>
                  <a:solidFill>
                    <a:srgbClr val="2B2F34"/>
                  </a:solidFill>
                </a:uFill>
                <a:latin typeface="Arial MT"/>
                <a:cs typeface="Arial MT"/>
              </a:rPr>
              <a:t>C</a:t>
            </a:r>
            <a:r>
              <a:rPr dirty="0" u="sng" sz="700" spc="45">
                <a:solidFill>
                  <a:srgbClr val="444444"/>
                </a:solidFill>
                <a:uFill>
                  <a:solidFill>
                    <a:srgbClr val="2B2F34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00">
                <a:solidFill>
                  <a:srgbClr val="363636"/>
                </a:solidFill>
                <a:uFill>
                  <a:solidFill>
                    <a:srgbClr val="2B2F34"/>
                  </a:solidFill>
                </a:uFill>
                <a:latin typeface="Arial MT"/>
                <a:cs typeface="Arial MT"/>
              </a:rPr>
              <a:t>R</a:t>
            </a:r>
            <a:r>
              <a:rPr dirty="0" u="sng" sz="700" spc="40">
                <a:solidFill>
                  <a:srgbClr val="363636"/>
                </a:solidFill>
                <a:uFill>
                  <a:solidFill>
                    <a:srgbClr val="2B2F34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00">
                <a:solidFill>
                  <a:srgbClr val="282828"/>
                </a:solidFill>
                <a:uFill>
                  <a:solidFill>
                    <a:srgbClr val="2B2F34"/>
                  </a:solidFill>
                </a:uFill>
                <a:latin typeface="Arial MT"/>
                <a:cs typeface="Arial MT"/>
              </a:rPr>
              <a:t>E</a:t>
            </a:r>
            <a:r>
              <a:rPr dirty="0" u="sng" sz="700" spc="20">
                <a:solidFill>
                  <a:srgbClr val="282828"/>
                </a:solidFill>
                <a:uFill>
                  <a:solidFill>
                    <a:srgbClr val="2B2F34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00">
                <a:solidFill>
                  <a:srgbClr val="1C1C1C"/>
                </a:solidFill>
                <a:uFill>
                  <a:solidFill>
                    <a:srgbClr val="2B2F34"/>
                  </a:solidFill>
                </a:uFill>
                <a:latin typeface="Arial MT"/>
                <a:cs typeface="Arial MT"/>
              </a:rPr>
              <a:t>T</a:t>
            </a:r>
            <a:r>
              <a:rPr dirty="0" u="sng" sz="700" spc="65">
                <a:solidFill>
                  <a:srgbClr val="1C1C1C"/>
                </a:solidFill>
                <a:uFill>
                  <a:solidFill>
                    <a:srgbClr val="2B2F34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00" spc="-25">
                <a:uFill>
                  <a:solidFill>
                    <a:srgbClr val="2B2F34"/>
                  </a:solidFill>
                </a:uFill>
                <a:latin typeface="Arial MT"/>
                <a:cs typeface="Arial MT"/>
              </a:rPr>
              <a:t>A:</a:t>
            </a:r>
            <a:r>
              <a:rPr dirty="0" u="sng" sz="700" spc="500">
                <a:uFill>
                  <a:solidFill>
                    <a:srgbClr val="2B2F34"/>
                  </a:solidFill>
                </a:uFill>
                <a:latin typeface="Arial MT"/>
                <a:cs typeface="Arial MT"/>
              </a:rPr>
              <a:t> </a:t>
            </a:r>
            <a:endParaRPr sz="700">
              <a:latin typeface="Arial MT"/>
              <a:cs typeface="Arial MT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668243" y="4408804"/>
            <a:ext cx="2488565" cy="362585"/>
          </a:xfrm>
          <a:prstGeom prst="rect">
            <a:avLst/>
          </a:prstGeom>
        </p:spPr>
        <p:txBody>
          <a:bodyPr wrap="square" lIns="0" tIns="514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5"/>
              </a:spcBef>
            </a:pPr>
            <a:r>
              <a:rPr dirty="0" u="sng" sz="750">
                <a:uFill>
                  <a:solidFill>
                    <a:srgbClr val="23282B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sng" sz="750" spc="140">
                <a:uFill>
                  <a:solidFill>
                    <a:srgbClr val="23282B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 spc="-10">
                <a:uFill>
                  <a:solidFill>
                    <a:srgbClr val="23282B"/>
                  </a:solidFill>
                </a:uFill>
                <a:latin typeface="Arial MT"/>
                <a:cs typeface="Arial MT"/>
              </a:rPr>
              <a:t>Suplementadas</a:t>
            </a:r>
            <a:r>
              <a:rPr dirty="0" u="sng" sz="750" spc="500">
                <a:uFill>
                  <a:solidFill>
                    <a:srgbClr val="23282B"/>
                  </a:solidFill>
                </a:uFill>
                <a:latin typeface="Arial MT"/>
                <a:cs typeface="Arial MT"/>
              </a:rPr>
              <a:t> </a:t>
            </a:r>
            <a:endParaRPr sz="750">
              <a:latin typeface="Arial MT"/>
              <a:cs typeface="Arial MT"/>
            </a:endParaRPr>
          </a:p>
          <a:p>
            <a:pPr marL="53340">
              <a:lnSpc>
                <a:spcPct val="100000"/>
              </a:lnSpc>
              <a:spcBef>
                <a:spcPts val="365"/>
              </a:spcBef>
            </a:pPr>
            <a:r>
              <a:rPr dirty="0" sz="900">
                <a:latin typeface="Arial MT"/>
                <a:cs typeface="Arial MT"/>
              </a:rPr>
              <a:t>PREFEITURA</a:t>
            </a:r>
            <a:r>
              <a:rPr dirty="0" sz="900" spc="125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MUNICIPAL</a:t>
            </a:r>
            <a:r>
              <a:rPr dirty="0" sz="900" spc="120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DE</a:t>
            </a:r>
            <a:r>
              <a:rPr dirty="0" sz="900" spc="80">
                <a:latin typeface="Arial MT"/>
                <a:cs typeface="Arial MT"/>
              </a:rPr>
              <a:t> </a:t>
            </a:r>
            <a:r>
              <a:rPr dirty="0" sz="900" spc="-10">
                <a:latin typeface="Arial MT"/>
                <a:cs typeface="Arial MT"/>
              </a:rPr>
              <a:t>SEROPEDICA</a:t>
            </a:r>
            <a:endParaRPr sz="900">
              <a:latin typeface="Arial MT"/>
              <a:cs typeface="Arial MT"/>
            </a:endParaRPr>
          </a:p>
        </p:txBody>
      </p:sp>
      <p:graphicFrame>
        <p:nvGraphicFramePr>
          <p:cNvPr id="12" name="object 12" descr=""/>
          <p:cNvGraphicFramePr>
            <a:graphicFrameLocks noGrp="1"/>
          </p:cNvGraphicFramePr>
          <p:nvPr/>
        </p:nvGraphicFramePr>
        <p:xfrm>
          <a:off x="760087" y="4794944"/>
          <a:ext cx="6099810" cy="459295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76275"/>
                <a:gridCol w="4737735"/>
                <a:gridCol w="608964"/>
              </a:tblGrid>
              <a:tr h="128905">
                <a:tc>
                  <a:txBody>
                    <a:bodyPr/>
                    <a:lstStyle/>
                    <a:p>
                      <a:pPr marL="33655">
                        <a:lnSpc>
                          <a:spcPts val="775"/>
                        </a:lnSpc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01.03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97155">
                        <a:lnSpc>
                          <a:spcPts val="775"/>
                        </a:lnSpc>
                      </a:pPr>
                      <a:r>
                        <a:rPr dirty="0" sz="700" spc="10">
                          <a:latin typeface="Arial MT"/>
                          <a:cs typeface="Arial MT"/>
                        </a:rPr>
                        <a:t>Procuradoria</a:t>
                      </a:r>
                      <a:r>
                        <a:rPr dirty="0" sz="700" spc="28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10">
                          <a:latin typeface="Arial MT"/>
                          <a:cs typeface="Arial MT"/>
                        </a:rPr>
                        <a:t>Geral</a:t>
                      </a:r>
                      <a:r>
                        <a:rPr dirty="0" sz="700" spc="18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1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700" spc="18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10">
                          <a:latin typeface="Arial MT"/>
                          <a:cs typeface="Arial MT"/>
                        </a:rPr>
                        <a:t>Municipio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1925">
                <a:tc>
                  <a:txBody>
                    <a:bodyPr/>
                    <a:lstStyle/>
                    <a:p>
                      <a:pPr marL="34925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2.795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marL="103505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fflónu*enc</a:t>
                      </a:r>
                      <a:r>
                        <a:rPr dirty="0" sz="750" spc="2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o</a:t>
                      </a:r>
                      <a:r>
                        <a:rPr dirty="0" sz="750" spc="-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°</a:t>
                      </a:r>
                      <a:r>
                        <a:rPr dirty="0" sz="750" spc="8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Gperac.onaiizacão</a:t>
                      </a:r>
                      <a:r>
                        <a:rPr dirty="0" sz="75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sz="75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Unidades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59385"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3.1.9.0.91.00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marL="97155">
                        <a:lnSpc>
                          <a:spcPct val="100000"/>
                        </a:lnSpc>
                        <a:spcBef>
                          <a:spcPts val="130"/>
                        </a:spcBef>
                        <a:tabLst>
                          <a:tab pos="3068955" algn="l"/>
                        </a:tabLst>
                      </a:pPr>
                      <a:r>
                        <a:rPr dirty="0" sz="700">
                          <a:latin typeface="Arial MT"/>
                          <a:cs typeface="Arial MT"/>
                        </a:rPr>
                        <a:t>SENTENCAS</a:t>
                      </a:r>
                      <a:r>
                        <a:rPr dirty="0" sz="700" spc="2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10">
                          <a:latin typeface="Arial MT"/>
                          <a:cs typeface="Arial MT"/>
                        </a:rPr>
                        <a:t>JUDICIAIS</a:t>
                      </a:r>
                      <a:r>
                        <a:rPr dirty="0" sz="70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Outros Recursos</a:t>
                      </a:r>
                      <a:r>
                        <a:rPr dirty="0" sz="75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náo</a:t>
                      </a:r>
                      <a:r>
                        <a:rPr dirty="0" sz="75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Vinculados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algn="r" marR="32384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30.000.00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9685"/>
                </a:tc>
              </a:tr>
              <a:tr h="1612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61429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75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750" spc="114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750" spc="85">
                          <a:solidFill>
                            <a:srgbClr val="2A2A2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750" spc="114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latin typeface="Arial MT"/>
                          <a:cs typeface="Arial MT"/>
                        </a:rPr>
                        <a:t>RS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algn="r" marR="32384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30.000,00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</a:tr>
              <a:tr h="3098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515"/>
                        </a:spcBef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  <a:p>
                      <a:pPr marL="33655">
                        <a:lnSpc>
                          <a:spcPct val="100000"/>
                        </a:lnSpc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01.07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65405"/>
                </a:tc>
                <a:tc>
                  <a:txBody>
                    <a:bodyPr/>
                    <a:lstStyle/>
                    <a:p>
                      <a:pPr marL="261429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75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750" spc="3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latin typeface="Arial MT"/>
                          <a:cs typeface="Arial MT"/>
                        </a:rPr>
                        <a:t>RS</a:t>
                      </a:r>
                      <a:endParaRPr sz="750">
                        <a:latin typeface="Arial MT"/>
                        <a:cs typeface="Arial MT"/>
                      </a:endParaRPr>
                    </a:p>
                    <a:p>
                      <a:pPr marL="97155">
                        <a:lnSpc>
                          <a:spcPct val="100000"/>
                        </a:lnSpc>
                        <a:spcBef>
                          <a:spcPts val="275"/>
                        </a:spcBef>
                      </a:pPr>
                      <a:r>
                        <a:rPr dirty="0" sz="700" spc="30">
                          <a:latin typeface="Arial MT"/>
                          <a:cs typeface="Arial MT"/>
                        </a:rPr>
                        <a:t>Secretaria</a:t>
                      </a:r>
                      <a:r>
                        <a:rPr dirty="0" sz="700" spc="1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30">
                          <a:latin typeface="Arial MT"/>
                          <a:cs typeface="Arial MT"/>
                        </a:rPr>
                        <a:t>Municipa</a:t>
                      </a:r>
                      <a:r>
                        <a:rPr dirty="0" sz="700" spc="-1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30">
                          <a:latin typeface="Arial MT"/>
                          <a:cs typeface="Arial MT"/>
                        </a:rPr>
                        <a:t>I</a:t>
                      </a:r>
                      <a:r>
                        <a:rPr dirty="0" sz="70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3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0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10">
                          <a:latin typeface="Arial MT"/>
                          <a:cs typeface="Arial MT"/>
                        </a:rPr>
                        <a:t>Fazenda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32384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30.000,00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</a:tr>
              <a:tr h="167640">
                <a:tc>
                  <a:txBody>
                    <a:bodyPr/>
                    <a:lstStyle/>
                    <a:p>
                      <a:pPr marL="36195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1.1C9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5400"/>
                </a:tc>
                <a:tc>
                  <a:txBody>
                    <a:bodyPr/>
                    <a:lstStyle/>
                    <a:p>
                      <a:pPr marL="96520">
                        <a:lnSpc>
                          <a:spcPct val="100000"/>
                        </a:lnSpc>
                        <a:spcBef>
                          <a:spcPts val="200"/>
                        </a:spcBef>
                      </a:pPr>
                      <a:r>
                        <a:rPr dirty="0" sz="750">
                          <a:solidFill>
                            <a:srgbClr val="343434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marcos</a:t>
                      </a:r>
                      <a:r>
                        <a:rPr dirty="0" sz="75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75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Divida</a:t>
                      </a:r>
                      <a:r>
                        <a:rPr dirty="0" sz="75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com</a:t>
                      </a:r>
                      <a:r>
                        <a:rPr dirty="0" sz="750" spc="1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565656"/>
                          </a:solidFill>
                          <a:latin typeface="Arial MT"/>
                          <a:cs typeface="Arial MT"/>
                        </a:rPr>
                        <a:t>o</a:t>
                      </a:r>
                      <a:r>
                        <a:rPr dirty="0" sz="750" spc="-35">
                          <a:solidFill>
                            <a:srgbClr val="56565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INSS.</a:t>
                      </a:r>
                      <a:r>
                        <a:rPr dirty="0" sz="75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Previdência</a:t>
                      </a:r>
                      <a:r>
                        <a:rPr dirty="0" sz="750" spc="28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750" spc="-2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PASEP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54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573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750" spc="-20">
                          <a:latin typeface="Arial MT"/>
                          <a:cs typeface="Arial MT"/>
                        </a:rPr>
                        <a:t>ú.õ.9.0.71</a:t>
                      </a:r>
                      <a:r>
                        <a:rPr dirty="0" sz="750" spc="-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.01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marL="97155">
                        <a:lnSpc>
                          <a:spcPct val="100000"/>
                        </a:lnSpc>
                        <a:spcBef>
                          <a:spcPts val="190"/>
                        </a:spcBef>
                        <a:tabLst>
                          <a:tab pos="3072130" algn="l"/>
                        </a:tabLst>
                      </a:pPr>
                      <a:r>
                        <a:rPr dirty="0" baseline="3703" sz="1125" spc="-15">
                          <a:latin typeface="Arial MT"/>
                          <a:cs typeface="Arial MT"/>
                        </a:rPr>
                        <a:t>Princiaal</a:t>
                      </a:r>
                      <a:r>
                        <a:rPr dirty="0" baseline="3703" sz="1125" spc="-52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baseline="3703" sz="1125" spc="22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 spc="-37">
                          <a:latin typeface="Arial MT"/>
                          <a:cs typeface="Arial MT"/>
                        </a:rPr>
                        <a:t>D*‘/ida</a:t>
                      </a:r>
                      <a:r>
                        <a:rPr dirty="0" baseline="3703" sz="1125" spc="22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 spc="-44">
                          <a:latin typeface="Arial MT"/>
                          <a:cs typeface="Arial MT"/>
                        </a:rPr>
                        <a:t>Contrato</a:t>
                      </a:r>
                      <a:r>
                        <a:rPr dirty="0" baseline="3703" sz="1125" spc="-1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al </a:t>
                      </a:r>
                      <a:r>
                        <a:rPr dirty="0" baseline="3703" sz="1125">
                          <a:latin typeface="Arial MT"/>
                          <a:cs typeface="Arial MT"/>
                        </a:rPr>
                        <a:t>com</a:t>
                      </a:r>
                      <a:r>
                        <a:rPr dirty="0" baseline="3703" sz="1125" spc="-44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latin typeface="Arial MT"/>
                          <a:cs typeface="Arial MT"/>
                        </a:rPr>
                        <a:t>INSS</a:t>
                      </a:r>
                      <a:r>
                        <a:rPr dirty="0" baseline="3703" sz="1125" spc="12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 spc="-104">
                          <a:solidFill>
                            <a:srgbClr val="565656"/>
                          </a:solidFill>
                          <a:latin typeface="Arial MT"/>
                          <a:cs typeface="Arial MT"/>
                        </a:rPr>
                        <a:t>’</a:t>
                      </a:r>
                      <a:r>
                        <a:rPr dirty="0" baseline="3703" sz="1125" spc="7">
                          <a:solidFill>
                            <a:srgbClr val="56565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 spc="-15">
                          <a:latin typeface="Arial MT"/>
                          <a:cs typeface="Arial MT"/>
                        </a:rPr>
                        <a:t>PASEP</a:t>
                      </a:r>
                      <a:r>
                        <a:rPr dirty="0" baseline="3703" sz="1125" spc="3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 spc="-15">
                          <a:latin typeface="Arial MT"/>
                          <a:cs typeface="Arial MT"/>
                        </a:rPr>
                        <a:t>Arrecadacáo</a:t>
                      </a:r>
                      <a:r>
                        <a:rPr dirty="0" baseline="3703" sz="1125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75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nâo</a:t>
                      </a:r>
                      <a:r>
                        <a:rPr dirty="0" sz="750" spc="-20">
                          <a:latin typeface="Arial MT"/>
                          <a:cs typeface="Arial MT"/>
                        </a:rPr>
                        <a:t> +/inculados</a:t>
                      </a:r>
                      <a:r>
                        <a:rPr dirty="0" sz="75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Imposto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algn="r" marR="31115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750" spc="-10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3ú0.0G0.G0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</a:tr>
              <a:tr h="1625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61429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750" spc="10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750" spc="1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75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750" spc="1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latin typeface="Arial MT"/>
                          <a:cs typeface="Arial MT"/>
                        </a:rPr>
                        <a:t>R$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algn="r" marR="3365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350.000,00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6510"/>
                </a:tc>
              </a:tr>
              <a:tr h="1625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61747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75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750" spc="30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latin typeface="Arial MT"/>
                          <a:cs typeface="Arial MT"/>
                        </a:rPr>
                        <a:t>RS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  <a:tc>
                  <a:txBody>
                    <a:bodyPr/>
                    <a:lstStyle/>
                    <a:p>
                      <a:pPr algn="r" marR="30480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350.000,00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</a:tr>
              <a:tr h="153035">
                <a:tc>
                  <a:txBody>
                    <a:bodyPr/>
                    <a:lstStyle/>
                    <a:p>
                      <a:pPr marL="3683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01.08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700" spc="20">
                          <a:latin typeface="Arial MT"/>
                          <a:cs typeface="Arial MT"/>
                        </a:rPr>
                        <a:t>Secretaria</a:t>
                      </a:r>
                      <a:r>
                        <a:rPr dirty="0" sz="700" spc="204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2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700" spc="114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2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00" spc="1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10">
                          <a:latin typeface="Arial MT"/>
                          <a:cs typeface="Arial MT"/>
                        </a:rPr>
                        <a:t>Obras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3195">
                <a:tc>
                  <a:txBody>
                    <a:bodyPr/>
                    <a:lstStyle/>
                    <a:p>
                      <a:pPr marL="37465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2.w"05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2225"/>
                </a:tc>
                <a:tc>
                  <a:txBody>
                    <a:bodyPr/>
                    <a:lstStyle/>
                    <a:p>
                      <a:pPr marL="97155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750" spc="-20">
                          <a:latin typeface="Arial MT"/>
                          <a:cs typeface="Arial MT"/>
                        </a:rPr>
                        <a:t>Manu\encão</a:t>
                      </a:r>
                      <a:r>
                        <a:rPr dirty="0" sz="75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750" spc="-15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Operac.onalizacão</a:t>
                      </a:r>
                      <a:r>
                        <a:rPr dirty="0" sz="75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das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Unidades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222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3.3.9.G.39.G'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marL="97155">
                        <a:lnSpc>
                          <a:spcPct val="100000"/>
                        </a:lnSpc>
                        <a:spcBef>
                          <a:spcPts val="180"/>
                        </a:spcBef>
                        <a:tabLst>
                          <a:tab pos="3072130" algn="l"/>
                        </a:tabLst>
                      </a:pPr>
                      <a:r>
                        <a:rPr dirty="0" baseline="3703" sz="1125" spc="-15">
                          <a:latin typeface="Arial MT"/>
                          <a:cs typeface="Arial MT"/>
                        </a:rPr>
                        <a:t>DEMAIS</a:t>
                      </a:r>
                      <a:r>
                        <a:rPr dirty="0" baseline="3703" sz="1125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 spc="-37">
                          <a:latin typeface="Arial MT"/>
                          <a:cs typeface="Arial MT"/>
                        </a:rPr>
                        <a:t>SERVICOS</a:t>
                      </a:r>
                      <a:r>
                        <a:rPr dirty="0" baseline="3703" sz="1125" spc="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baseline="3703" sz="1125" spc="-3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 spc="-15">
                          <a:latin typeface="Arial MT"/>
                          <a:cs typeface="Arial MT"/>
                        </a:rPr>
                        <a:t>TERCE</a:t>
                      </a:r>
                      <a:r>
                        <a:rPr dirty="0" baseline="3703" sz="1125" spc="-15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IROS</a:t>
                      </a:r>
                      <a:r>
                        <a:rPr dirty="0" baseline="3703" sz="1125" spc="7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baseline="3703" sz="1125" spc="-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 spc="-30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baseline="3703" sz="1125" spc="3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 spc="-15">
                          <a:latin typeface="Arial MT"/>
                          <a:cs typeface="Arial MT"/>
                        </a:rPr>
                        <a:t>JURÍDICA</a:t>
                      </a:r>
                      <a:r>
                        <a:rPr dirty="0" baseline="3703" sz="1125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75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nao</a:t>
                      </a:r>
                      <a:r>
                        <a:rPr dirty="0" sz="750" spc="-3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^/incuiados</a:t>
                      </a:r>
                      <a:r>
                        <a:rPr dirty="0" sz="75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Imposto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2860"/>
                </a:tc>
                <a:tc>
                  <a:txBody>
                    <a:bodyPr/>
                    <a:lstStyle/>
                    <a:p>
                      <a:pPr algn="r" marR="3111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30.000.GO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2860"/>
                </a:tc>
              </a:tr>
              <a:tr h="1625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61747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750" spc="1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1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750" spc="1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1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700" spc="1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10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700" spc="150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1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700" spc="1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25">
                          <a:latin typeface="Arial MT"/>
                          <a:cs typeface="Arial MT"/>
                        </a:rPr>
                        <a:t>R$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algn="r" marR="2540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50.000,00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22860"/>
                </a:tc>
              </a:tr>
              <a:tr h="15811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61429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8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750" spc="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700" spc="434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25">
                          <a:latin typeface="Arial MT"/>
                          <a:cs typeface="Arial MT"/>
                        </a:rPr>
                        <a:t>RS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ct val="100000"/>
                        </a:lnSpc>
                        <a:spcBef>
                          <a:spcPts val="219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50.000,00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27939"/>
                </a:tc>
              </a:tr>
              <a:tr h="151765">
                <a:tc>
                  <a:txBody>
                    <a:bodyPr/>
                    <a:lstStyle/>
                    <a:p>
                      <a:pPr marL="3683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01.09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700" spc="10">
                          <a:latin typeface="Arial MT"/>
                          <a:cs typeface="Arial MT"/>
                        </a:rPr>
                        <a:t>Secretaria</a:t>
                      </a:r>
                      <a:r>
                        <a:rPr dirty="0" sz="700" spc="2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1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700" spc="2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1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00" spc="1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10">
                          <a:latin typeface="Arial MT"/>
                          <a:cs typeface="Arial MT"/>
                        </a:rPr>
                        <a:t>Educação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0655">
                <a:tc>
                  <a:txBody>
                    <a:bodyPr/>
                    <a:lstStyle/>
                    <a:p>
                      <a:pPr marL="37465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2.0E6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2225"/>
                </a:tc>
                <a:tc>
                  <a:txBody>
                    <a:bodyPr/>
                    <a:lstStyle/>
                    <a:p>
                      <a:pPr marL="99695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Unidades</a:t>
                      </a:r>
                      <a:r>
                        <a:rPr dirty="0" sz="75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Escolares</a:t>
                      </a:r>
                      <a:r>
                        <a:rPr dirty="0" sz="75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0">
                          <a:latin typeface="Arial MT"/>
                          <a:cs typeface="Arial MT"/>
                        </a:rPr>
                        <a:t>lv'erenda</a:t>
                      </a:r>
                      <a:r>
                        <a:rPr dirty="0" sz="75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Escolera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222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58750">
                <a:tc>
                  <a:txBody>
                    <a:bodyPr/>
                    <a:lstStyle/>
                    <a:p>
                      <a:pPr marL="3683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750" spc="-20">
                          <a:solidFill>
                            <a:srgbClr val="181818"/>
                          </a:solidFill>
                          <a:latin typeface="Times New Roman"/>
                          <a:cs typeface="Times New Roman"/>
                        </a:rPr>
                        <a:t>3.3.9.G.3G.</a:t>
                      </a:r>
                      <a:r>
                        <a:rPr dirty="0" sz="750" spc="-10">
                          <a:solidFill>
                            <a:srgbClr val="181818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sz="750" spc="-25">
                          <a:latin typeface="Times New Roman"/>
                          <a:cs typeface="Times New Roman"/>
                        </a:rPr>
                        <a:t>03</a:t>
                      </a:r>
                      <a:endParaRPr sz="7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marL="100965">
                        <a:lnSpc>
                          <a:spcPct val="100000"/>
                        </a:lnSpc>
                        <a:spcBef>
                          <a:spcPts val="155"/>
                        </a:spcBef>
                        <a:tabLst>
                          <a:tab pos="3072130" algn="l"/>
                        </a:tabLst>
                      </a:pPr>
                      <a:r>
                        <a:rPr dirty="0" baseline="3703" sz="1125" spc="-37">
                          <a:solidFill>
                            <a:srgbClr val="0A0A0A"/>
                          </a:solidFill>
                          <a:latin typeface="Times New Roman"/>
                          <a:cs typeface="Times New Roman"/>
                        </a:rPr>
                        <a:t>OUT</a:t>
                      </a:r>
                      <a:r>
                        <a:rPr dirty="0" baseline="3703" sz="1125" spc="-157">
                          <a:solidFill>
                            <a:srgbClr val="0A0A0A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baseline="3703" sz="1125" spc="-120">
                          <a:solidFill>
                            <a:srgbClr val="0A0A0A"/>
                          </a:solidFill>
                          <a:latin typeface="Times New Roman"/>
                          <a:cs typeface="Times New Roman"/>
                        </a:rPr>
                        <a:t>R</a:t>
                      </a:r>
                      <a:r>
                        <a:rPr dirty="0" baseline="3703" sz="1125" spc="-142">
                          <a:solidFill>
                            <a:srgbClr val="0A0A0A"/>
                          </a:solidFill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baseline="3703" sz="1125">
                          <a:latin typeface="Times New Roman"/>
                          <a:cs typeface="Times New Roman"/>
                        </a:rPr>
                        <a:t>OS</a:t>
                      </a:r>
                      <a:r>
                        <a:rPr dirty="0" baseline="3703" sz="1125" spc="157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baseline="3703" sz="1125" spc="-37">
                          <a:latin typeface="Times New Roman"/>
                          <a:cs typeface="Times New Roman"/>
                        </a:rPr>
                        <a:t>MATERIAIS</a:t>
                      </a:r>
                      <a:r>
                        <a:rPr dirty="0" baseline="3703" sz="1125" spc="165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baseline="3703" sz="1125">
                          <a:latin typeface="Times New Roman"/>
                          <a:cs typeface="Times New Roman"/>
                        </a:rPr>
                        <a:t>OE</a:t>
                      </a:r>
                      <a:r>
                        <a:rPr dirty="0" baseline="3703" sz="1125" spc="142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baseline="3703" sz="1125">
                          <a:latin typeface="Times New Roman"/>
                          <a:cs typeface="Times New Roman"/>
                        </a:rPr>
                        <a:t>CONS</a:t>
                      </a:r>
                      <a:r>
                        <a:rPr dirty="0" baseline="3703" sz="1125" spc="-142">
                          <a:latin typeface="Times New Roman"/>
                          <a:cs typeface="Times New Roman"/>
                        </a:rPr>
                        <a:t> </a:t>
                      </a:r>
                      <a:r>
                        <a:rPr dirty="0" baseline="3703" sz="1125" spc="-30">
                          <a:latin typeface="Times New Roman"/>
                          <a:cs typeface="Times New Roman"/>
                        </a:rPr>
                        <a:t>Th4O</a:t>
                      </a:r>
                      <a:r>
                        <a:rPr dirty="0" baseline="3703" sz="1125">
                          <a:latin typeface="Times New Roman"/>
                          <a:cs typeface="Times New Roman"/>
                        </a:rPr>
                        <a:t>	</a:t>
                      </a:r>
                      <a:r>
                        <a:rPr dirty="0" sz="750" spc="-35">
                          <a:latin typeface="Arial MT"/>
                          <a:cs typeface="Arial MT"/>
                        </a:rPr>
                        <a:t>PNA</a:t>
                      </a:r>
                      <a:r>
                        <a:rPr dirty="0" sz="750" spc="-1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50">
                          <a:latin typeface="Arial MT"/>
                          <a:cs typeface="Arial MT"/>
                        </a:rPr>
                        <a:t>E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 algn="r" marR="3937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00" spc="-10" i="1">
                          <a:latin typeface="Arial"/>
                          <a:cs typeface="Arial"/>
                        </a:rPr>
                        <a:t>836.960,=”7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3335"/>
                </a:tc>
              </a:tr>
              <a:tr h="16637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61747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75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750" spc="1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750" spc="8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750" spc="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latin typeface="Arial MT"/>
                          <a:cs typeface="Arial MT"/>
                        </a:rPr>
                        <a:t>R$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r" marR="29209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836.960,07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22225"/>
                </a:tc>
              </a:tr>
              <a:tr h="167005">
                <a:tc>
                  <a:txBody>
                    <a:bodyPr/>
                    <a:lstStyle/>
                    <a:p>
                      <a:pPr marL="40640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2.809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6034"/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Menutencão</a:t>
                      </a:r>
                      <a:r>
                        <a:rPr dirty="0" sz="75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75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Operacionalização</a:t>
                      </a:r>
                      <a:r>
                        <a:rPr dirty="0" sz="750" spc="-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sz="75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Unidades</a:t>
                      </a:r>
                      <a:r>
                        <a:rPr dirty="0" sz="75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Adm.nistrati‘/as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6034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1290">
                <a:tc>
                  <a:txBody>
                    <a:bodyPr/>
                    <a:lstStyle/>
                    <a:p>
                      <a:pPr marL="3683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3.3.9.0.36.01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marL="96520">
                        <a:lnSpc>
                          <a:spcPct val="100000"/>
                        </a:lnSpc>
                        <a:spcBef>
                          <a:spcPts val="155"/>
                        </a:spcBef>
                        <a:tabLst>
                          <a:tab pos="3072130" algn="l"/>
                        </a:tabLst>
                      </a:pPr>
                      <a:r>
                        <a:rPr dirty="0" sz="750" spc="-2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75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latin typeface="Arial MT"/>
                          <a:cs typeface="Arial MT"/>
                        </a:rPr>
                        <a:t>SERVIGOS</a:t>
                      </a:r>
                      <a:r>
                        <a:rPr dirty="0" sz="75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TERCEIEOS</a:t>
                      </a:r>
                      <a:r>
                        <a:rPr dirty="0" sz="75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750" spc="-35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45">
                          <a:latin typeface="Arial MT"/>
                          <a:cs typeface="Arial MT"/>
                        </a:rPr>
                        <a:t>PESSOA,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 FÍSICA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75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Impostos</a:t>
                      </a:r>
                      <a:r>
                        <a:rPr dirty="0" sz="75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’/insulaüos</a:t>
                      </a:r>
                      <a:r>
                        <a:rPr dirty="0" sz="75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Eõ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 algn="r" marR="2984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12.500.GO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9685"/>
                </a:tc>
              </a:tr>
              <a:tr h="162560">
                <a:tc>
                  <a:txBody>
                    <a:bodyPr/>
                    <a:lstStyle/>
                    <a:p>
                      <a:pPr marL="3937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750" spc="-1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?.3.9.0.39.05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marL="99695">
                        <a:lnSpc>
                          <a:spcPct val="100000"/>
                        </a:lnSpc>
                        <a:spcBef>
                          <a:spcPts val="155"/>
                        </a:spcBef>
                        <a:tabLst>
                          <a:tab pos="3075305" algn="l"/>
                        </a:tabLst>
                      </a:pPr>
                      <a:r>
                        <a:rPr dirty="0" sz="750" spc="-45">
                          <a:latin typeface="Arial MT"/>
                          <a:cs typeface="Arial MT"/>
                        </a:rPr>
                        <a:t>DEI.1AIS</a:t>
                      </a:r>
                      <a:r>
                        <a:rPr dirty="0" sz="75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30">
                          <a:latin typeface="Arial MT"/>
                          <a:cs typeface="Arial MT"/>
                        </a:rPr>
                        <a:t>SERVIR</a:t>
                      </a:r>
                      <a:r>
                        <a:rPr dirty="0" sz="750" spc="-1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OS</a:t>
                      </a:r>
                      <a:r>
                        <a:rPr dirty="0" sz="750" spc="-5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0">
                          <a:latin typeface="Arial MT"/>
                          <a:cs typeface="Arial MT"/>
                        </a:rPr>
                        <a:t>TE</a:t>
                      </a:r>
                      <a:r>
                        <a:rPr dirty="0" sz="750" spc="-2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RC</a:t>
                      </a:r>
                      <a:r>
                        <a:rPr dirty="0" sz="750" spc="-20">
                          <a:latin typeface="Arial MT"/>
                          <a:cs typeface="Arial MT"/>
                        </a:rPr>
                        <a:t>EIROS</a:t>
                      </a:r>
                      <a:r>
                        <a:rPr dirty="0" sz="75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750" spc="-20">
                          <a:latin typeface="Arial MT"/>
                          <a:cs typeface="Arial MT"/>
                        </a:rPr>
                        <a:t> PESSOA</a:t>
                      </a:r>
                      <a:r>
                        <a:rPr dirty="0" sz="75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JURÍDICA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	Re</a:t>
                      </a:r>
                      <a:r>
                        <a:rPr dirty="0" sz="750" spc="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ursos</a:t>
                      </a:r>
                      <a:r>
                        <a:rPr dirty="0" sz="75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-35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Impostos</a:t>
                      </a:r>
                      <a:r>
                        <a:rPr dirty="0" sz="75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750" spc="20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latin typeface="Arial MT"/>
                          <a:cs typeface="Arial MT"/>
                        </a:rPr>
                        <a:t>Em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 algn="r" marR="29209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12t.000.00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9685"/>
                </a:tc>
              </a:tr>
              <a:tr h="1644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62064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75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750" spc="1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750" spc="95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750" spc="1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latin typeface="Arial MT"/>
                          <a:cs typeface="Arial MT"/>
                        </a:rPr>
                        <a:t>R$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304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132.500,00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</a:tr>
              <a:tr h="15811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61747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75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750" spc="3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latin typeface="Arial MT"/>
                          <a:cs typeface="Arial MT"/>
                        </a:rPr>
                        <a:t>R$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969.460,07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</a:tr>
              <a:tr h="148590">
                <a:tc>
                  <a:txBody>
                    <a:bodyPr/>
                    <a:lstStyle/>
                    <a:p>
                      <a:pPr marL="3683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01.11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 marL="10350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700" spc="20">
                          <a:latin typeface="Arial MT"/>
                          <a:cs typeface="Arial MT"/>
                        </a:rPr>
                        <a:t>Secretária</a:t>
                      </a:r>
                      <a:r>
                        <a:rPr dirty="0" sz="700" spc="1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2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700" spc="1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2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00" spc="1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20">
                          <a:latin typeface="Arial MT"/>
                          <a:cs typeface="Arial MT"/>
                        </a:rPr>
                        <a:t>Meio</a:t>
                      </a:r>
                      <a:r>
                        <a:rPr dirty="0" sz="700" spc="1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10">
                          <a:latin typeface="Arial MT"/>
                          <a:cs typeface="Arial MT"/>
                        </a:rPr>
                        <a:t>Ambiente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270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53670">
                <a:tc>
                  <a:txBody>
                    <a:bodyPr/>
                    <a:lstStyle/>
                    <a:p>
                      <a:pPr marL="3810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700" spc="-10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2.</a:t>
                      </a:r>
                      <a:r>
                        <a:rPr dirty="0" sz="700" spc="-1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õ23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 marL="10668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700" spc="-40">
                          <a:latin typeface="Arial MT"/>
                          <a:cs typeface="Arial MT"/>
                        </a:rPr>
                        <a:t>f'Ja?</a:t>
                      </a:r>
                      <a:r>
                        <a:rPr dirty="0" sz="700" spc="-10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u</a:t>
                      </a:r>
                      <a:r>
                        <a:rPr dirty="0" sz="700">
                          <a:latin typeface="Arial MT"/>
                          <a:cs typeface="Arial MT"/>
                        </a:rPr>
                        <a:t>lenNâo</a:t>
                      </a:r>
                      <a:r>
                        <a:rPr dirty="0" sz="700" spc="1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700" spc="9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>
                          <a:latin typeface="Arial MT"/>
                          <a:cs typeface="Arial MT"/>
                        </a:rPr>
                        <a:t>O0eraciotlalizacao</a:t>
                      </a:r>
                      <a:r>
                        <a:rPr dirty="0" sz="700" spc="8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sz="700" spc="1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>
                          <a:latin typeface="Arial MT"/>
                          <a:cs typeface="Arial MT"/>
                        </a:rPr>
                        <a:t>Ul</a:t>
                      </a:r>
                      <a:r>
                        <a:rPr dirty="0" sz="700" spc="8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10">
                          <a:latin typeface="Arial MT"/>
                          <a:cs typeface="Arial MT"/>
                        </a:rPr>
                        <a:t>idaôes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1925">
                <a:tc>
                  <a:txBody>
                    <a:bodyPr/>
                    <a:lstStyle/>
                    <a:p>
                      <a:pPr marL="3619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?.3.0.0.30.03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7780"/>
                </a:tc>
                <a:tc>
                  <a:txBody>
                    <a:bodyPr/>
                    <a:lstStyle/>
                    <a:p>
                      <a:pPr marL="99695">
                        <a:lnSpc>
                          <a:spcPct val="100000"/>
                        </a:lnSpc>
                        <a:spcBef>
                          <a:spcPts val="160"/>
                        </a:spcBef>
                        <a:tabLst>
                          <a:tab pos="3075305" algn="l"/>
                        </a:tabLst>
                      </a:pPr>
                      <a:r>
                        <a:rPr dirty="0" sz="750" spc="-2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75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0"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sz="75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 CONSUMO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Outros </a:t>
                      </a:r>
                      <a:r>
                        <a:rPr dirty="0" sz="750" spc="-20">
                          <a:latin typeface="Arial MT"/>
                          <a:cs typeface="Arial MT"/>
                        </a:rPr>
                        <a:t>RecúrSos</a:t>
                      </a:r>
                      <a:r>
                        <a:rPr dirty="0" sz="75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750" spc="5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Vinculados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algn="r" marR="2984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750" spc="-10" i="1">
                          <a:latin typeface="Arial"/>
                          <a:cs typeface="Arial"/>
                        </a:rPr>
                        <a:t>3.0D0,o”0</a:t>
                      </a:r>
                      <a:endParaRPr sz="750">
                        <a:latin typeface="Arial"/>
                        <a:cs typeface="Arial"/>
                      </a:endParaRPr>
                    </a:p>
                  </a:txBody>
                  <a:tcPr marL="0" marR="0" marB="0" marT="17780"/>
                </a:tc>
              </a:tr>
              <a:tr h="1574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620645">
                        <a:lnSpc>
                          <a:spcPct val="100000"/>
                        </a:lnSpc>
                        <a:spcBef>
                          <a:spcPts val="160"/>
                        </a:spcBef>
                      </a:pPr>
                      <a:r>
                        <a:rPr dirty="0" sz="700" spc="10">
                          <a:latin typeface="Arial MT"/>
                          <a:cs typeface="Arial MT"/>
                        </a:rPr>
                        <a:t>TotaI</a:t>
                      </a:r>
                      <a:r>
                        <a:rPr dirty="0" sz="700" spc="10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1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700" spc="1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1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700" spc="1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1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700" spc="18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1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700" spc="1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25">
                          <a:latin typeface="Arial MT"/>
                          <a:cs typeface="Arial MT"/>
                        </a:rPr>
                        <a:t>R$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20320"/>
                </a:tc>
                <a:tc>
                  <a:txBody>
                    <a:bodyPr/>
                    <a:lstStyle/>
                    <a:p>
                      <a:pPr algn="r" marR="2476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700" spc="-10">
                          <a:latin typeface="Arial MT"/>
                          <a:cs typeface="Arial MT"/>
                        </a:rPr>
                        <a:t>3.000,00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7145"/>
                </a:tc>
              </a:tr>
              <a:tr h="1390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620645">
                        <a:lnSpc>
                          <a:spcPts val="810"/>
                        </a:lnSpc>
                        <a:spcBef>
                          <a:spcPts val="185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75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750" spc="3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latin typeface="Arial MT"/>
                          <a:cs typeface="Arial MT"/>
                        </a:rPr>
                        <a:t>RS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349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33969" y="706932"/>
            <a:ext cx="630422" cy="606377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660877" y="9548166"/>
            <a:ext cx="6167755" cy="0"/>
          </a:xfrm>
          <a:custGeom>
            <a:avLst/>
            <a:gdLst/>
            <a:ahLst/>
            <a:cxnLst/>
            <a:rect l="l" t="t" r="r" b="b"/>
            <a:pathLst>
              <a:path w="6167755" h="0">
                <a:moveTo>
                  <a:pt x="0" y="0"/>
                </a:moveTo>
                <a:lnTo>
                  <a:pt x="6167175" y="0"/>
                </a:lnTo>
              </a:path>
            </a:pathLst>
          </a:custGeom>
          <a:ln w="9141">
            <a:solidFill>
              <a:srgbClr val="44484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645649" y="1474808"/>
            <a:ext cx="6155055" cy="0"/>
          </a:xfrm>
          <a:custGeom>
            <a:avLst/>
            <a:gdLst/>
            <a:ahLst/>
            <a:cxnLst/>
            <a:rect l="l" t="t" r="r" b="b"/>
            <a:pathLst>
              <a:path w="6155055" h="0">
                <a:moveTo>
                  <a:pt x="0" y="0"/>
                </a:moveTo>
                <a:lnTo>
                  <a:pt x="6154993" y="0"/>
                </a:lnTo>
              </a:path>
            </a:pathLst>
          </a:custGeom>
          <a:ln w="12188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5" name="object 5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316403" y="9443040"/>
            <a:ext cx="469009" cy="213298"/>
          </a:xfrm>
          <a:prstGeom prst="rect">
            <a:avLst/>
          </a:prstGeom>
        </p:spPr>
      </p:pic>
      <p:sp>
        <p:nvSpPr>
          <p:cNvPr id="6" name="object 6" descr=""/>
          <p:cNvSpPr txBox="1"/>
          <p:nvPr/>
        </p:nvSpPr>
        <p:spPr>
          <a:xfrm>
            <a:off x="1487023" y="572855"/>
            <a:ext cx="2929890" cy="53784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00">
                <a:latin typeface="Arial MT"/>
                <a:cs typeface="Arial MT"/>
              </a:rPr>
              <a:t>PREFEITURA</a:t>
            </a:r>
            <a:r>
              <a:rPr dirty="0" sz="1100" spc="60">
                <a:latin typeface="Arial MT"/>
                <a:cs typeface="Arial MT"/>
              </a:rPr>
              <a:t> </a:t>
            </a:r>
            <a:r>
              <a:rPr dirty="0" sz="1100" spc="-10" b="1">
                <a:latin typeface="Arial"/>
                <a:cs typeface="Arial"/>
              </a:rPr>
              <a:t>MUNICIPAL</a:t>
            </a:r>
            <a:r>
              <a:rPr dirty="0" sz="1100" spc="55" b="1">
                <a:latin typeface="Arial"/>
                <a:cs typeface="Arial"/>
              </a:rPr>
              <a:t> </a:t>
            </a:r>
            <a:r>
              <a:rPr dirty="0" sz="1100" b="1">
                <a:latin typeface="Arial"/>
                <a:cs typeface="Arial"/>
              </a:rPr>
              <a:t>DE</a:t>
            </a:r>
            <a:r>
              <a:rPr dirty="0" sz="1100" spc="-15" b="1">
                <a:latin typeface="Arial"/>
                <a:cs typeface="Arial"/>
              </a:rPr>
              <a:t> </a:t>
            </a:r>
            <a:r>
              <a:rPr dirty="0" sz="1100" spc="-10">
                <a:latin typeface="Arial MT"/>
                <a:cs typeface="Arial MT"/>
              </a:rPr>
              <a:t>SEROPEDICA</a:t>
            </a:r>
            <a:endParaRPr sz="1100">
              <a:latin typeface="Arial MT"/>
              <a:cs typeface="Arial MT"/>
            </a:endParaRPr>
          </a:p>
          <a:p>
            <a:pPr marL="12700" marR="1848485" indent="3175">
              <a:lnSpc>
                <a:spcPct val="125299"/>
              </a:lnSpc>
              <a:spcBef>
                <a:spcPts val="455"/>
              </a:spcBef>
            </a:pPr>
            <a:r>
              <a:rPr dirty="0" sz="750">
                <a:latin typeface="Arial MT"/>
                <a:cs typeface="Arial MT"/>
              </a:rPr>
              <a:t>Rua</a:t>
            </a:r>
            <a:r>
              <a:rPr dirty="0" sz="750" spc="6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Maria</a:t>
            </a:r>
            <a:r>
              <a:rPr dirty="0" sz="750" spc="9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Lourenço.</a:t>
            </a:r>
            <a:r>
              <a:rPr dirty="0" sz="750" spc="55">
                <a:latin typeface="Arial MT"/>
                <a:cs typeface="Arial MT"/>
              </a:rPr>
              <a:t> </a:t>
            </a:r>
            <a:r>
              <a:rPr dirty="0" sz="750" spc="-25">
                <a:latin typeface="Arial MT"/>
                <a:cs typeface="Arial MT"/>
              </a:rPr>
              <a:t>18</a:t>
            </a:r>
            <a:r>
              <a:rPr dirty="0" sz="750">
                <a:latin typeface="Arial MT"/>
                <a:cs typeface="Arial MT"/>
              </a:rPr>
              <a:t> Fazenda</a:t>
            </a:r>
            <a:r>
              <a:rPr dirty="0" sz="750" spc="10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Caxias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683471" y="2193544"/>
            <a:ext cx="1802130" cy="362585"/>
          </a:xfrm>
          <a:prstGeom prst="rect">
            <a:avLst/>
          </a:prstGeom>
        </p:spPr>
        <p:txBody>
          <a:bodyPr wrap="square" lIns="0" tIns="514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5"/>
              </a:spcBef>
            </a:pPr>
            <a:r>
              <a:rPr dirty="0" u="sng" sz="750">
                <a:uFill>
                  <a:solidFill>
                    <a:srgbClr val="232828"/>
                  </a:solidFill>
                </a:uFill>
                <a:latin typeface="Arial MT"/>
                <a:cs typeface="Arial MT"/>
              </a:rPr>
              <a:t>Dotaç</a:t>
            </a:r>
            <a:r>
              <a:rPr dirty="0" u="sng" sz="750" spc="-110">
                <a:uFill>
                  <a:solidFill>
                    <a:srgbClr val="232828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>
                <a:uFill>
                  <a:solidFill>
                    <a:srgbClr val="232828"/>
                  </a:solidFill>
                </a:uFill>
                <a:latin typeface="Arial MT"/>
                <a:cs typeface="Arial MT"/>
              </a:rPr>
              <a:t>ôes</a:t>
            </a:r>
            <a:r>
              <a:rPr dirty="0" u="sng" sz="750" spc="50">
                <a:uFill>
                  <a:solidFill>
                    <a:srgbClr val="232828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 spc="-10">
                <a:uFill>
                  <a:solidFill>
                    <a:srgbClr val="232828"/>
                  </a:solidFill>
                </a:uFill>
                <a:latin typeface="Arial MT"/>
                <a:cs typeface="Arial MT"/>
              </a:rPr>
              <a:t>Suplementadas</a:t>
            </a:r>
            <a:r>
              <a:rPr dirty="0" u="sng" sz="750" spc="500">
                <a:uFill>
                  <a:solidFill>
                    <a:srgbClr val="232828"/>
                  </a:solidFill>
                </a:uFill>
                <a:latin typeface="Arial MT"/>
                <a:cs typeface="Arial MT"/>
              </a:rPr>
              <a:t> </a:t>
            </a:r>
            <a:endParaRPr sz="750">
              <a:latin typeface="Arial MT"/>
              <a:cs typeface="Arial MT"/>
            </a:endParaRPr>
          </a:p>
          <a:p>
            <a:pPr marL="55880">
              <a:lnSpc>
                <a:spcPct val="100000"/>
              </a:lnSpc>
              <a:spcBef>
                <a:spcPts val="365"/>
              </a:spcBef>
            </a:pPr>
            <a:r>
              <a:rPr dirty="0" sz="900">
                <a:latin typeface="Arial MT"/>
                <a:cs typeface="Arial MT"/>
              </a:rPr>
              <a:t>FUNDO</a:t>
            </a:r>
            <a:r>
              <a:rPr dirty="0" sz="900" spc="60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MUNICIPAL</a:t>
            </a:r>
            <a:r>
              <a:rPr dirty="0" sz="900" spc="125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DE</a:t>
            </a:r>
            <a:r>
              <a:rPr dirty="0" sz="900" spc="50">
                <a:latin typeface="Arial MT"/>
                <a:cs typeface="Arial MT"/>
              </a:rPr>
              <a:t> </a:t>
            </a:r>
            <a:r>
              <a:rPr dirty="0" sz="900" spc="-10">
                <a:latin typeface="Arial MT"/>
                <a:cs typeface="Arial MT"/>
              </a:rPr>
              <a:t>SAÙDE</a:t>
            </a:r>
            <a:endParaRPr sz="900">
              <a:latin typeface="Arial MT"/>
              <a:cs typeface="Arial MT"/>
            </a:endParaRPr>
          </a:p>
        </p:txBody>
      </p:sp>
      <p:graphicFrame>
        <p:nvGraphicFramePr>
          <p:cNvPr id="8" name="object 8" descr=""/>
          <p:cNvGraphicFramePr>
            <a:graphicFrameLocks noGrp="1"/>
          </p:cNvGraphicFramePr>
          <p:nvPr/>
        </p:nvGraphicFramePr>
        <p:xfrm>
          <a:off x="777405" y="2576984"/>
          <a:ext cx="6099810" cy="253301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75640"/>
                <a:gridCol w="4527550"/>
                <a:gridCol w="291464"/>
                <a:gridCol w="528320"/>
              </a:tblGrid>
              <a:tr h="138430">
                <a:tc>
                  <a:txBody>
                    <a:bodyPr/>
                    <a:lstStyle/>
                    <a:p>
                      <a:pPr marL="34290">
                        <a:lnSpc>
                          <a:spcPts val="830"/>
                        </a:lnSpc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05.22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98425">
                        <a:lnSpc>
                          <a:spcPts val="830"/>
                        </a:lnSpc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Fui1do</a:t>
                      </a:r>
                      <a:r>
                        <a:rPr dirty="0" sz="75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750" spc="1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Saúde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750" spc="-1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?.41</a:t>
                      </a:r>
                      <a:r>
                        <a:rPr dirty="0" sz="750" spc="-10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ú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2860"/>
                </a:tc>
                <a:tc gridSpan="2">
                  <a:txBody>
                    <a:bodyPr/>
                    <a:lstStyle/>
                    <a:p>
                      <a:pPr marL="10477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750" spc="-1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fJ+‘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LUTENF</a:t>
                      </a:r>
                      <a:r>
                        <a:rPr dirty="0" sz="750" spc="-1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0">
                          <a:latin typeface="Arial MT"/>
                          <a:cs typeface="Arial MT"/>
                        </a:rPr>
                        <a:t>ÃO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75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0">
                          <a:latin typeface="Arial MT"/>
                          <a:cs typeface="Arial MT"/>
                        </a:rPr>
                        <a:t>OPERACIONALIZACÃO</a:t>
                      </a:r>
                      <a:r>
                        <a:rPr dirty="0" sz="75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75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latin typeface="Arial MT"/>
                          <a:cs typeface="Arial MT"/>
                        </a:rPr>
                        <a:t>ESTRATÉGIA</a:t>
                      </a:r>
                      <a:r>
                        <a:rPr dirty="0" sz="75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DE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SAÜDE</a:t>
                      </a:r>
                      <a:r>
                        <a:rPr dirty="0" sz="75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750" spc="15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FAIJILIA'UBS</a:t>
                      </a:r>
                      <a:r>
                        <a:rPr dirty="0" sz="75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‹PRE</a:t>
                      </a:r>
                      <a:r>
                        <a:rPr dirty="0" sz="75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'I</a:t>
                      </a:r>
                      <a:r>
                        <a:rPr dirty="0" sz="750" spc="3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75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BRASIL)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286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59385"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750" spc="-25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ú.3.</a:t>
                      </a:r>
                      <a:r>
                        <a:rPr dirty="0" sz="750" spc="-114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9.0.30.ú3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6510"/>
                </a:tc>
                <a:tc gridSpan="2">
                  <a:txBody>
                    <a:bodyPr/>
                    <a:lstStyle/>
                    <a:p>
                      <a:pPr marL="95250">
                        <a:lnSpc>
                          <a:spcPct val="100000"/>
                        </a:lnSpc>
                        <a:spcBef>
                          <a:spcPts val="130"/>
                        </a:spcBef>
                        <a:tabLst>
                          <a:tab pos="3074035" algn="l"/>
                        </a:tabLst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75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MATE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RIAIS</a:t>
                      </a:r>
                      <a:r>
                        <a:rPr dirty="0" sz="75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CONSUMO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750" spc="-50">
                          <a:latin typeface="Arial MT"/>
                          <a:cs typeface="Arial MT"/>
                        </a:rPr>
                        <a:t>SMS</a:t>
                      </a:r>
                      <a:r>
                        <a:rPr dirty="0" sz="75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750" spc="-3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40">
                          <a:latin typeface="Arial MT"/>
                          <a:cs typeface="Arial MT"/>
                        </a:rPr>
                        <a:t>àTanute</a:t>
                      </a:r>
                      <a:r>
                        <a:rPr dirty="0" sz="750" spc="204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cáo</a:t>
                      </a:r>
                      <a:r>
                        <a:rPr dirty="0" sz="75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A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SPE</a:t>
                      </a:r>
                      <a:r>
                        <a:rPr dirty="0" sz="75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750" spc="-45">
                          <a:solidFill>
                            <a:srgbClr val="28282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Gove</a:t>
                      </a:r>
                      <a:r>
                        <a:rPr dirty="0" sz="750" spc="-10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rno</a:t>
                      </a:r>
                      <a:r>
                        <a:rPr dirty="0" sz="750" spc="-40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5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I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651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4064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750" spc="-100">
                          <a:latin typeface="Arial MT"/>
                          <a:cs typeface="Arial MT"/>
                        </a:rPr>
                        <a:t>*</a:t>
                      </a:r>
                      <a:r>
                        <a:rPr dirty="0" sz="750" spc="-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40">
                          <a:latin typeface="Arial MT"/>
                          <a:cs typeface="Arial MT"/>
                        </a:rPr>
                        <a:t>ú4.óS0.GO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6510"/>
                </a:tc>
              </a:tr>
              <a:tr h="16891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61620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750" spc="10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750" spc="1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151515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750" spc="75">
                          <a:solidFill>
                            <a:srgbClr val="151515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750" spc="1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latin typeface="Arial MT"/>
                          <a:cs typeface="Arial MT"/>
                        </a:rPr>
                        <a:t>RS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048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154.650.00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</a:tr>
              <a:tr h="165735">
                <a:tc>
                  <a:txBody>
                    <a:bodyPr/>
                    <a:lstStyle/>
                    <a:p>
                      <a:pPr marL="35560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2.020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6034"/>
                </a:tc>
                <a:tc gridSpan="2">
                  <a:txBody>
                    <a:bodyPr/>
                    <a:lstStyle/>
                    <a:p>
                      <a:pPr marL="99060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dirty="0" sz="750" spc="-35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MA</a:t>
                      </a:r>
                      <a:r>
                        <a:rPr dirty="0" sz="750" spc="-35">
                          <a:latin typeface="Arial MT"/>
                          <a:cs typeface="Arial MT"/>
                        </a:rPr>
                        <a:t>NUTENG</a:t>
                      </a:r>
                      <a:r>
                        <a:rPr dirty="0" sz="750" spc="-8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ÃO</a:t>
                      </a:r>
                      <a:r>
                        <a:rPr dirty="0" sz="750" spc="-5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75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0">
                          <a:latin typeface="Arial MT"/>
                          <a:cs typeface="Arial MT"/>
                        </a:rPr>
                        <a:t>OPERACIONALIZAÇÃO</a:t>
                      </a:r>
                      <a:r>
                        <a:rPr dirty="0" sz="75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750" spc="3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0">
                          <a:latin typeface="Arial MT"/>
                          <a:cs typeface="Arial MT"/>
                        </a:rPr>
                        <a:t>FI\4S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6034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58115">
                <a:tc>
                  <a:txBody>
                    <a:bodyPr/>
                    <a:lstStyle/>
                    <a:p>
                      <a:pPr marL="3746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750" spc="-60">
                          <a:latin typeface="Arial MT"/>
                          <a:cs typeface="Arial MT"/>
                        </a:rPr>
                        <a:t>?J.?.ü.ü</a:t>
                      </a:r>
                      <a:r>
                        <a:rPr dirty="0" sz="75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?6</a:t>
                      </a:r>
                      <a:r>
                        <a:rPr dirty="0" sz="750" spc="-20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01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5240"/>
                </a:tc>
                <a:tc gridSpan="2">
                  <a:txBody>
                    <a:bodyPr/>
                    <a:lstStyle/>
                    <a:p>
                      <a:pPr marL="101600">
                        <a:lnSpc>
                          <a:spcPct val="100000"/>
                        </a:lnSpc>
                        <a:spcBef>
                          <a:spcPts val="120"/>
                        </a:spcBef>
                        <a:tabLst>
                          <a:tab pos="3074035" algn="l"/>
                        </a:tabLst>
                      </a:pPr>
                      <a:r>
                        <a:rPr dirty="0" sz="750" spc="-2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750" spc="1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35">
                          <a:latin typeface="Arial MT"/>
                          <a:cs typeface="Arial MT"/>
                        </a:rPr>
                        <a:t>SER‘7IGOS</a:t>
                      </a:r>
                      <a:r>
                        <a:rPr dirty="0" sz="75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151515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5">
                          <a:solidFill>
                            <a:srgbClr val="151515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4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TE</a:t>
                      </a:r>
                      <a:r>
                        <a:rPr dirty="0" sz="750" spc="-40">
                          <a:latin typeface="Arial MT"/>
                          <a:cs typeface="Arial MT"/>
                        </a:rPr>
                        <a:t>RCE</a:t>
                      </a:r>
                      <a:r>
                        <a:rPr dirty="0" sz="750" spc="-1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IROS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75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0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75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85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F</a:t>
                      </a:r>
                      <a:r>
                        <a:rPr dirty="0" sz="750" spc="-13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iSlCA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750" spc="-65">
                          <a:latin typeface="Arial MT"/>
                          <a:cs typeface="Arial MT"/>
                        </a:rPr>
                        <a:t>R</a:t>
                      </a:r>
                      <a:r>
                        <a:rPr dirty="0" sz="750" spc="-1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euurscs</a:t>
                      </a:r>
                      <a:r>
                        <a:rPr dirty="0" sz="75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‹le</a:t>
                      </a:r>
                      <a:r>
                        <a:rPr dirty="0" sz="750" spc="20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35">
                          <a:latin typeface="Arial MT"/>
                          <a:cs typeface="Arial MT"/>
                        </a:rPr>
                        <a:t>l'11l›ostcs</a:t>
                      </a:r>
                      <a:r>
                        <a:rPr dirty="0" sz="75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50">
                          <a:latin typeface="Arial MT"/>
                          <a:cs typeface="Arial MT"/>
                        </a:rPr>
                        <a:t>Vir1r:rlIa‹Jus</a:t>
                      </a:r>
                      <a:r>
                        <a:rPr dirty="0" sz="75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latin typeface="Arial MT"/>
                          <a:cs typeface="Arial MT"/>
                        </a:rPr>
                        <a:t>Sa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524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3716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750" spc="-10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4.000,00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5240"/>
                </a:tc>
              </a:tr>
              <a:tr h="15938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750" spc="-1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3.3.</a:t>
                      </a:r>
                      <a:r>
                        <a:rPr dirty="0" sz="750" spc="-14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9.G.39.GS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  <a:tc gridSpan="2">
                  <a:txBody>
                    <a:bodyPr/>
                    <a:lstStyle/>
                    <a:p>
                      <a:pPr marL="98425">
                        <a:lnSpc>
                          <a:spcPct val="100000"/>
                        </a:lnSpc>
                        <a:spcBef>
                          <a:spcPts val="145"/>
                        </a:spcBef>
                        <a:tabLst>
                          <a:tab pos="3074035" algn="l"/>
                        </a:tabLst>
                      </a:pPr>
                      <a:r>
                        <a:rPr dirty="0" sz="750" spc="-80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-80">
                          <a:latin typeface="Arial MT"/>
                          <a:cs typeface="Arial MT"/>
                        </a:rPr>
                        <a:t>REAIS</a:t>
                      </a:r>
                      <a:r>
                        <a:rPr dirty="0" sz="75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latin typeface="Arial MT"/>
                          <a:cs typeface="Arial MT"/>
                        </a:rPr>
                        <a:t>SERVIG</a:t>
                      </a:r>
                      <a:r>
                        <a:rPr dirty="0" sz="750" spc="-25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OS</a:t>
                      </a:r>
                      <a:r>
                        <a:rPr dirty="0" sz="750" spc="-20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sz="750" spc="8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75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0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75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JURÍDICA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	Recursos</a:t>
                      </a:r>
                      <a:r>
                        <a:rPr dirty="0" sz="75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-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Impostos</a:t>
                      </a:r>
                      <a:r>
                        <a:rPr dirty="0" sz="75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'/insulados</a:t>
                      </a:r>
                      <a:r>
                        <a:rPr dirty="0" sz="75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Sa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162.200,G0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</a:tr>
              <a:tr h="156845">
                <a:tc>
                  <a:txBody>
                    <a:bodyPr/>
                    <a:lstStyle/>
                    <a:p>
                      <a:pPr marL="3746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750" spc="-1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3.3.9.0.39.05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6510"/>
                </a:tc>
                <a:tc gridSpan="2">
                  <a:txBody>
                    <a:bodyPr/>
                    <a:lstStyle/>
                    <a:p>
                      <a:pPr marL="98425">
                        <a:lnSpc>
                          <a:spcPct val="100000"/>
                        </a:lnSpc>
                        <a:spcBef>
                          <a:spcPts val="130"/>
                        </a:spcBef>
                        <a:tabLst>
                          <a:tab pos="3074035" algn="l"/>
                        </a:tabLst>
                      </a:pPr>
                      <a:r>
                        <a:rPr dirty="0" sz="750" spc="-55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-55">
                          <a:latin typeface="Arial MT"/>
                          <a:cs typeface="Arial MT"/>
                        </a:rPr>
                        <a:t>LEAIS</a:t>
                      </a:r>
                      <a:r>
                        <a:rPr dirty="0" sz="75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SER'/IROS</a:t>
                      </a:r>
                      <a:r>
                        <a:rPr dirty="0" sz="75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15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0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TE</a:t>
                      </a:r>
                      <a:r>
                        <a:rPr dirty="0" sz="750" spc="-20">
                          <a:latin typeface="Arial MT"/>
                          <a:cs typeface="Arial MT"/>
                        </a:rPr>
                        <a:t>RCEIROS</a:t>
                      </a:r>
                      <a:r>
                        <a:rPr dirty="0" sz="75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750" spc="-20">
                          <a:latin typeface="Arial MT"/>
                          <a:cs typeface="Arial MT"/>
                        </a:rPr>
                        <a:t> PESSOA</a:t>
                      </a:r>
                      <a:r>
                        <a:rPr dirty="0" sz="75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JURÍDICA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Rovalties</a:t>
                      </a:r>
                      <a:r>
                        <a:rPr dirty="0" sz="75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32323"/>
                          </a:solidFill>
                          <a:latin typeface="Arial MT"/>
                          <a:cs typeface="Arial MT"/>
                        </a:rPr>
                        <a:t>-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Saúse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651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750" spc="-50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13a.9C'0.DO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6510"/>
                </a:tc>
              </a:tr>
              <a:tr h="1657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61937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75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750" spc="1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750" spc="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750" spc="9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R$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524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300.100,00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5240"/>
                </a:tc>
              </a:tr>
              <a:tr h="168910">
                <a:tc>
                  <a:txBody>
                    <a:bodyPr/>
                    <a:lstStyle/>
                    <a:p>
                      <a:pPr marL="38735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dirty="0" sz="750" spc="-1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2.133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6034"/>
                </a:tc>
                <a:tc gridSpan="2">
                  <a:txBody>
                    <a:bodyPr/>
                    <a:lstStyle/>
                    <a:p>
                      <a:pPr marL="102235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dirty="0" sz="750" spc="-35">
                          <a:latin typeface="Arial MT"/>
                          <a:cs typeface="Arial MT"/>
                        </a:rPr>
                        <a:t>MANUTE</a:t>
                      </a:r>
                      <a:r>
                        <a:rPr dirty="0" sz="750" spc="-1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NÇÃO</a:t>
                      </a:r>
                      <a:r>
                        <a:rPr dirty="0" sz="75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6D6D6D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750" spc="5">
                          <a:solidFill>
                            <a:srgbClr val="6D6D6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0">
                          <a:latin typeface="Arial MT"/>
                          <a:cs typeface="Arial MT"/>
                        </a:rPr>
                        <a:t>OPERACIONALIZACÃO</a:t>
                      </a:r>
                      <a:r>
                        <a:rPr dirty="0" sz="75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DAS</a:t>
                      </a:r>
                      <a:r>
                        <a:rPr dirty="0" sz="750" spc="15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0">
                          <a:latin typeface="Arial MT"/>
                          <a:cs typeface="Arial MT"/>
                        </a:rPr>
                        <a:t>UNIDADES</a:t>
                      </a:r>
                      <a:r>
                        <a:rPr dirty="0" sz="75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latin typeface="Arial MT"/>
                          <a:cs typeface="Arial MT"/>
                        </a:rPr>
                        <a:t>SAÚDE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80">
                          <a:solidFill>
                            <a:srgbClr val="595959"/>
                          </a:solidFill>
                          <a:latin typeface="Arial MT"/>
                          <a:cs typeface="Arial MT"/>
                        </a:rPr>
                        <a:t>.’</a:t>
                      </a:r>
                      <a:r>
                        <a:rPr dirty="0" sz="750" spc="10">
                          <a:solidFill>
                            <a:srgbClr val="595959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CEMES</a:t>
                      </a:r>
                      <a:r>
                        <a:rPr dirty="0" sz="75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626262"/>
                          </a:solidFill>
                          <a:latin typeface="Arial MT"/>
                          <a:cs typeface="Arial MT"/>
                        </a:rPr>
                        <a:t>:</a:t>
                      </a:r>
                      <a:r>
                        <a:rPr dirty="0" sz="750" spc="45">
                          <a:solidFill>
                            <a:srgbClr val="626262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55">
                          <a:latin typeface="Arial MT"/>
                          <a:cs typeface="Arial MT"/>
                        </a:rPr>
                        <a:t>SAI\4U</a:t>
                      </a:r>
                      <a:r>
                        <a:rPr dirty="0" sz="75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30">
                          <a:latin typeface="Arial MT"/>
                          <a:cs typeface="Arial MT"/>
                        </a:rPr>
                        <a:t>192*SAÚDE</a:t>
                      </a:r>
                      <a:r>
                        <a:rPr dirty="0" sz="75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11ENTAL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6034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5080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dirty="0" sz="750" spc="-30">
                          <a:latin typeface="Arial MT"/>
                          <a:cs typeface="Arial MT"/>
                        </a:rPr>
                        <a:t>’UPA</a:t>
                      </a:r>
                      <a:r>
                        <a:rPr dirty="0" sz="75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50">
                          <a:latin typeface="Arial MT"/>
                          <a:cs typeface="Arial MT"/>
                        </a:rPr>
                        <a:t>I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6034"/>
                </a:tc>
              </a:tr>
              <a:tr h="162560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750" spc="-25">
                          <a:latin typeface="Arial MT"/>
                          <a:cs typeface="Arial MT"/>
                        </a:rPr>
                        <a:t>3.3.</a:t>
                      </a:r>
                      <a:r>
                        <a:rPr dirty="0" sz="750" spc="-10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9.G.30.03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  <a:tc gridSpan="2">
                  <a:txBody>
                    <a:bodyPr/>
                    <a:lstStyle/>
                    <a:p>
                      <a:pPr marL="101600">
                        <a:lnSpc>
                          <a:spcPct val="100000"/>
                        </a:lnSpc>
                        <a:spcBef>
                          <a:spcPts val="215"/>
                        </a:spcBef>
                        <a:tabLst>
                          <a:tab pos="3077210" algn="l"/>
                        </a:tabLst>
                      </a:pPr>
                      <a:r>
                        <a:rPr dirty="0" baseline="3703" sz="1125" spc="-37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baseline="3703" sz="1125" spc="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 spc="-15">
                          <a:latin typeface="Arial MT"/>
                          <a:cs typeface="Arial MT"/>
                        </a:rPr>
                        <a:t>MATERIAIS</a:t>
                      </a:r>
                      <a:r>
                        <a:rPr dirty="0" baseline="3703" sz="1125" spc="-22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baseline="3703" sz="1125" spc="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 spc="-15">
                          <a:latin typeface="Arial MT"/>
                          <a:cs typeface="Arial MT"/>
                        </a:rPr>
                        <a:t>CONSUt\10</a:t>
                      </a:r>
                      <a:r>
                        <a:rPr dirty="0" baseline="3703" sz="1125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baseline="3703" sz="1125" spc="-52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SMS</a:t>
                      </a:r>
                      <a:r>
                        <a:rPr dirty="0" baseline="3703" sz="1125" spc="-7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baseline="3703" sz="1125" spc="6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 spc="-97">
                          <a:latin typeface="Arial MT"/>
                          <a:cs typeface="Arial MT"/>
                        </a:rPr>
                        <a:t>TvJanuten</a:t>
                      </a:r>
                      <a:r>
                        <a:rPr dirty="0" sz="750" spc="-65">
                          <a:latin typeface="Arial MT"/>
                          <a:cs typeface="Arial MT"/>
                        </a:rPr>
                        <a:t>cã</a:t>
                      </a:r>
                      <a:r>
                        <a:rPr dirty="0" baseline="3703" sz="1125" spc="-97">
                          <a:latin typeface="Arial MT"/>
                          <a:cs typeface="Arial MT"/>
                        </a:rPr>
                        <a:t>o</a:t>
                      </a:r>
                      <a:r>
                        <a:rPr dirty="0" baseline="3703" sz="1125" spc="-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 spc="-15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ASPS</a:t>
                      </a:r>
                      <a:r>
                        <a:rPr dirty="0" baseline="3703" sz="1125" spc="37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baseline="3703" sz="1125" spc="-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 spc="-52">
                          <a:latin typeface="Arial MT"/>
                          <a:cs typeface="Arial MT"/>
                        </a:rPr>
                        <a:t>Go‘zerno</a:t>
                      </a:r>
                      <a:r>
                        <a:rPr dirty="0" baseline="3703" sz="1125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 spc="-75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I</a:t>
                      </a:r>
                      <a:endParaRPr baseline="3703" sz="1125">
                        <a:latin typeface="Arial MT"/>
                        <a:cs typeface="Arial MT"/>
                      </a:endParaRPr>
                    </a:p>
                  </a:txBody>
                  <a:tcPr marL="0" marR="0" marB="0" marT="2730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879.600.ú0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8415"/>
                </a:tc>
              </a:tr>
              <a:tr h="151765">
                <a:tc>
                  <a:txBody>
                    <a:bodyPr/>
                    <a:lstStyle/>
                    <a:p>
                      <a:pPr marL="35560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ü.3.5.0.39.05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0795"/>
                </a:tc>
                <a:tc gridSpan="2">
                  <a:txBody>
                    <a:bodyPr/>
                    <a:lstStyle/>
                    <a:p>
                      <a:pPr marL="98425">
                        <a:lnSpc>
                          <a:spcPct val="100000"/>
                        </a:lnSpc>
                        <a:spcBef>
                          <a:spcPts val="85"/>
                        </a:spcBef>
                        <a:tabLst>
                          <a:tab pos="3077210" algn="l"/>
                        </a:tabLst>
                      </a:pPr>
                      <a:r>
                        <a:rPr dirty="0" sz="750" spc="-75">
                          <a:latin typeface="Arial MT"/>
                          <a:cs typeface="Arial MT"/>
                        </a:rPr>
                        <a:t>DEr.MAIS</a:t>
                      </a:r>
                      <a:r>
                        <a:rPr dirty="0" sz="750" spc="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40">
                          <a:latin typeface="Arial MT"/>
                          <a:cs typeface="Arial MT"/>
                        </a:rPr>
                        <a:t>SER‘7IGOS</a:t>
                      </a:r>
                      <a:r>
                        <a:rPr dirty="0" sz="75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750" spc="-10">
                          <a:solidFill>
                            <a:srgbClr val="3D3D3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0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75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JURÍDICA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SUS</a:t>
                      </a:r>
                      <a:r>
                        <a:rPr dirty="0" sz="75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750" spc="-2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70">
                          <a:latin typeface="Arial MT"/>
                          <a:cs typeface="Arial MT"/>
                        </a:rPr>
                        <a:t>ManU1enGáo</a:t>
                      </a:r>
                      <a:r>
                        <a:rPr dirty="0" sz="75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ASPS</a:t>
                      </a:r>
                      <a:r>
                        <a:rPr dirty="0" sz="750" spc="15">
                          <a:solidFill>
                            <a:srgbClr val="26262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750" spc="-45">
                          <a:solidFill>
                            <a:srgbClr val="363636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Governo</a:t>
                      </a:r>
                      <a:r>
                        <a:rPr dirty="0" sz="75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50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I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079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3655">
                        <a:lnSpc>
                          <a:spcPct val="100000"/>
                        </a:lnSpc>
                        <a:spcBef>
                          <a:spcPts val="85"/>
                        </a:spcBef>
                      </a:pPr>
                      <a:r>
                        <a:rPr dirty="0" sz="750" spc="-30">
                          <a:latin typeface="Arial MT"/>
                          <a:cs typeface="Arial MT"/>
                        </a:rPr>
                        <a:t>335.5G0.G0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0795"/>
                </a:tc>
              </a:tr>
              <a:tr h="132080">
                <a:tc>
                  <a:txBody>
                    <a:bodyPr/>
                    <a:lstStyle/>
                    <a:p>
                      <a:pPr marL="37465">
                        <a:lnSpc>
                          <a:spcPts val="810"/>
                        </a:lnSpc>
                        <a:spcBef>
                          <a:spcPts val="130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3.3.9.0.39.05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6510"/>
                </a:tc>
                <a:tc gridSpan="2">
                  <a:txBody>
                    <a:bodyPr/>
                    <a:lstStyle/>
                    <a:p>
                      <a:pPr marL="98425">
                        <a:lnSpc>
                          <a:spcPts val="810"/>
                        </a:lnSpc>
                        <a:spcBef>
                          <a:spcPts val="130"/>
                        </a:spcBef>
                        <a:tabLst>
                          <a:tab pos="3077210" algn="l"/>
                        </a:tabLst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DEMAIS</a:t>
                      </a:r>
                      <a:r>
                        <a:rPr dirty="0" sz="75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40">
                          <a:latin typeface="Arial MT"/>
                          <a:cs typeface="Arial MT"/>
                        </a:rPr>
                        <a:t>SERV</a:t>
                      </a:r>
                      <a:r>
                        <a:rPr dirty="0" sz="750" spc="-1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0">
                          <a:latin typeface="Arial MT"/>
                          <a:cs typeface="Arial MT"/>
                        </a:rPr>
                        <a:t>IROS</a:t>
                      </a:r>
                      <a:r>
                        <a:rPr dirty="0" sz="75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40">
                          <a:latin typeface="Arial MT"/>
                          <a:cs typeface="Arial MT"/>
                        </a:rPr>
                        <a:t>TERC</a:t>
                      </a:r>
                      <a:r>
                        <a:rPr dirty="0" sz="750" spc="-1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0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750" spc="-20">
                          <a:latin typeface="Arial MT"/>
                          <a:cs typeface="Arial MT"/>
                        </a:rPr>
                        <a:t>IROS</a:t>
                      </a:r>
                      <a:r>
                        <a:rPr dirty="0" sz="75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75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0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75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JURÍDICA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SUS</a:t>
                      </a:r>
                      <a:r>
                        <a:rPr dirty="0" sz="75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750" spc="45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Transferências</a:t>
                      </a:r>
                      <a:r>
                        <a:rPr dirty="0" sz="75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75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fundo</a:t>
                      </a:r>
                      <a:r>
                        <a:rPr dirty="0" sz="75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E*ta‹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651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3020">
                        <a:lnSpc>
                          <a:spcPts val="810"/>
                        </a:lnSpc>
                        <a:spcBef>
                          <a:spcPts val="130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700.400.†0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6510"/>
                </a:tc>
              </a:tr>
              <a:tr h="194945">
                <a:tc gridSpan="2">
                  <a:txBody>
                    <a:bodyPr/>
                    <a:lstStyle/>
                    <a:p>
                      <a:pPr marL="3295015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8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75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750" spc="1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750" spc="9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750" spc="10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latin typeface="Arial MT"/>
                          <a:cs typeface="Arial MT"/>
                        </a:rPr>
                        <a:t>RS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4889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45745">
                        <a:lnSpc>
                          <a:spcPct val="100000"/>
                        </a:lnSpc>
                        <a:spcBef>
                          <a:spcPts val="385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1.915.100,00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4889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58115">
                <a:tc gridSpan="2">
                  <a:txBody>
                    <a:bodyPr/>
                    <a:lstStyle/>
                    <a:p>
                      <a:pPr marL="329501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75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750" spc="3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35">
                          <a:latin typeface="Arial MT"/>
                          <a:cs typeface="Arial MT"/>
                        </a:rPr>
                        <a:t>RS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5019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2.369.850,00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27635">
                <a:tc gridSpan="2">
                  <a:txBody>
                    <a:bodyPr/>
                    <a:lstStyle/>
                    <a:p>
                      <a:pPr algn="r" marR="238125">
                        <a:lnSpc>
                          <a:spcPts val="810"/>
                        </a:lnSpc>
                        <a:spcBef>
                          <a:spcPts val="95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750" spc="1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1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Suplementado</a:t>
                      </a:r>
                      <a:r>
                        <a:rPr dirty="0" sz="750" spc="1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latin typeface="Arial MT"/>
                          <a:cs typeface="Arial MT"/>
                        </a:rPr>
                        <a:t>RS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206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46379">
                        <a:lnSpc>
                          <a:spcPts val="810"/>
                        </a:lnSpc>
                        <a:spcBef>
                          <a:spcPts val="95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3.772.310,07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206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</a:tbl>
          </a:graphicData>
        </a:graphic>
      </p:graphicFrame>
      <p:sp>
        <p:nvSpPr>
          <p:cNvPr id="9" name="object 9" descr=""/>
          <p:cNvSpPr txBox="1"/>
          <p:nvPr/>
        </p:nvSpPr>
        <p:spPr>
          <a:xfrm>
            <a:off x="1111235" y="5175791"/>
            <a:ext cx="5528310" cy="259079"/>
          </a:xfrm>
          <a:prstGeom prst="rect">
            <a:avLst/>
          </a:prstGeom>
        </p:spPr>
        <p:txBody>
          <a:bodyPr wrap="square" lIns="0" tIns="7620" rIns="0" bIns="0" rtlCol="0" vert="horz">
            <a:spAutoFit/>
          </a:bodyPr>
          <a:lstStyle/>
          <a:p>
            <a:pPr marL="446405" marR="5080" indent="-434340">
              <a:lnSpc>
                <a:spcPct val="104000"/>
              </a:lnSpc>
              <a:spcBef>
                <a:spcPts val="60"/>
              </a:spcBef>
            </a:pPr>
            <a:r>
              <a:rPr dirty="0" sz="750" spc="-10">
                <a:solidFill>
                  <a:srgbClr val="0C0C0C"/>
                </a:solidFill>
                <a:latin typeface="Arial MT"/>
                <a:cs typeface="Arial MT"/>
              </a:rPr>
              <a:t>Ar!igo</a:t>
            </a:r>
            <a:r>
              <a:rPr dirty="0" sz="750" spc="-45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080808"/>
                </a:solidFill>
                <a:latin typeface="Arial MT"/>
                <a:cs typeface="Arial MT"/>
              </a:rPr>
              <a:t>2º</a:t>
            </a:r>
            <a:r>
              <a:rPr dirty="0" sz="750" spc="-50">
                <a:solidFill>
                  <a:srgbClr val="080808"/>
                </a:solidFill>
                <a:latin typeface="Arial MT"/>
                <a:cs typeface="Arial MT"/>
              </a:rPr>
              <a:t> </a:t>
            </a:r>
            <a:r>
              <a:rPr dirty="0" sz="750" spc="-20">
                <a:solidFill>
                  <a:srgbClr val="161616"/>
                </a:solidFill>
                <a:latin typeface="Arial MT"/>
                <a:cs typeface="Arial MT"/>
              </a:rPr>
              <a:t>-</a:t>
            </a:r>
            <a:r>
              <a:rPr dirty="0" sz="750" spc="-35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161616"/>
                </a:solidFill>
                <a:latin typeface="Arial MT"/>
                <a:cs typeface="Arial MT"/>
              </a:rPr>
              <a:t>As</a:t>
            </a:r>
            <a:r>
              <a:rPr dirty="0" sz="750" spc="-25">
                <a:solidFill>
                  <a:srgbClr val="161616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aes0esas</a:t>
            </a:r>
            <a:r>
              <a:rPr dirty="0" sz="750" spc="15"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0A0A0A"/>
                </a:solidFill>
                <a:latin typeface="Arial MT"/>
                <a:cs typeface="Arial MT"/>
              </a:rPr>
              <a:t>õessrrentes</a:t>
            </a:r>
            <a:r>
              <a:rPr dirty="0" sz="750" spc="55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da</a:t>
            </a:r>
            <a:r>
              <a:rPr dirty="0" sz="750" spc="-10">
                <a:latin typeface="Arial MT"/>
                <a:cs typeface="Arial MT"/>
              </a:rPr>
              <a:t> abertura</a:t>
            </a:r>
            <a:r>
              <a:rPr dirty="0" sz="750" spc="3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do</a:t>
            </a:r>
            <a:r>
              <a:rPr dirty="0" sz="750" spc="-5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oresen!e</a:t>
            </a:r>
            <a:r>
              <a:rPr dirty="0" sz="750" spc="30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crédito</a:t>
            </a:r>
            <a:r>
              <a:rPr dirty="0" sz="750" spc="5">
                <a:latin typeface="Arial MT"/>
                <a:cs typeface="Arial MT"/>
              </a:rPr>
              <a:t> </a:t>
            </a:r>
            <a:r>
              <a:rPr dirty="0" sz="750" spc="-25">
                <a:latin typeface="Arial MT"/>
                <a:cs typeface="Arial MT"/>
              </a:rPr>
              <a:t>suoIeme*,tar.</a:t>
            </a:r>
            <a:r>
              <a:rPr dirty="0" sz="750" spc="55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serõo</a:t>
            </a:r>
            <a:r>
              <a:rPr dirty="0" sz="750" spc="-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ücbertas</a:t>
            </a:r>
            <a:r>
              <a:rPr dirty="0" sz="750" spc="1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com</a:t>
            </a:r>
            <a:r>
              <a:rPr dirty="0" sz="750" spc="-40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recu°sos</a:t>
            </a:r>
            <a:r>
              <a:rPr dirty="0" sz="750" spc="10"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1C1C1C"/>
                </a:solidFill>
                <a:latin typeface="Arial MT"/>
                <a:cs typeface="Arial MT"/>
              </a:rPr>
              <a:t>de</a:t>
            </a:r>
            <a:r>
              <a:rPr dirty="0" sz="750" spc="-15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750" spc="-50">
                <a:solidFill>
                  <a:srgbClr val="0C0C0C"/>
                </a:solidFill>
                <a:latin typeface="Arial MT"/>
                <a:cs typeface="Arial MT"/>
              </a:rPr>
              <a:t>quE</a:t>
            </a:r>
            <a:r>
              <a:rPr dirty="0" sz="750" spc="-20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!rata </a:t>
            </a:r>
            <a:r>
              <a:rPr dirty="0" sz="750">
                <a:solidFill>
                  <a:srgbClr val="2F2F2F"/>
                </a:solidFill>
                <a:latin typeface="Arial MT"/>
                <a:cs typeface="Arial MT"/>
              </a:rPr>
              <a:t>o</a:t>
            </a:r>
            <a:r>
              <a:rPr dirty="0" sz="750" spc="-10">
                <a:solidFill>
                  <a:srgbClr val="2F2F2F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Ar'.!go 43</a:t>
            </a:r>
            <a:r>
              <a:rPr dirty="0" sz="750" spc="-35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parágrafo</a:t>
            </a:r>
            <a:r>
              <a:rPr dirty="0" sz="750" spc="15"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313131"/>
                </a:solidFill>
                <a:latin typeface="Arial MT"/>
                <a:cs typeface="Arial MT"/>
              </a:rPr>
              <a:t>1'</a:t>
            </a:r>
            <a:r>
              <a:rPr dirty="0" sz="750" spc="75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181818"/>
                </a:solidFill>
                <a:latin typeface="Arial MT"/>
                <a:cs typeface="Arial MT"/>
              </a:rPr>
              <a:t>da</a:t>
            </a:r>
            <a:r>
              <a:rPr dirty="0" sz="750" spc="-20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Lei</a:t>
            </a:r>
            <a:r>
              <a:rPr dirty="0" sz="750" spc="-15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Federal</a:t>
            </a:r>
            <a:r>
              <a:rPr dirty="0" sz="750" spc="-15"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0F0F0F"/>
                </a:solidFill>
                <a:latin typeface="Arial MT"/>
                <a:cs typeface="Arial MT"/>
              </a:rPr>
              <a:t>N*</a:t>
            </a:r>
            <a:r>
              <a:rPr dirty="0" sz="750" spc="-30">
                <a:solidFill>
                  <a:srgbClr val="0F0F0F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4.320.64,</a:t>
            </a:r>
            <a:r>
              <a:rPr dirty="0" sz="750" spc="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Inciso </a:t>
            </a:r>
            <a:r>
              <a:rPr dirty="0" sz="750" spc="-20">
                <a:latin typeface="Arial MT"/>
                <a:cs typeface="Arial MT"/>
              </a:rPr>
              <a:t>III.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924251" y="5491171"/>
            <a:ext cx="1520190" cy="3670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14325" marR="5080" indent="-302260">
              <a:lnSpc>
                <a:spcPct val="149300"/>
              </a:lnSpc>
              <a:spcBef>
                <a:spcPts val="100"/>
              </a:spcBef>
            </a:pPr>
            <a:r>
              <a:rPr dirty="0" sz="750">
                <a:solidFill>
                  <a:srgbClr val="151515"/>
                </a:solidFill>
                <a:latin typeface="Arial MT"/>
                <a:cs typeface="Arial MT"/>
              </a:rPr>
              <a:t>lnciso:</a:t>
            </a:r>
            <a:r>
              <a:rPr dirty="0" sz="750" spc="75">
                <a:solidFill>
                  <a:srgbClr val="151515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0C0C0C"/>
                </a:solidFill>
                <a:latin typeface="Arial MT"/>
                <a:cs typeface="Arial MT"/>
              </a:rPr>
              <a:t>ll</a:t>
            </a:r>
            <a:r>
              <a:rPr dirty="0" sz="750" spc="40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82828"/>
                </a:solidFill>
                <a:latin typeface="Arial MT"/>
                <a:cs typeface="Arial MT"/>
              </a:rPr>
              <a:t>-</a:t>
            </a:r>
            <a:r>
              <a:rPr dirty="0" sz="750" spc="-30">
                <a:solidFill>
                  <a:srgbClr val="282828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1F1F1F"/>
                </a:solidFill>
                <a:latin typeface="Arial MT"/>
                <a:cs typeface="Arial MT"/>
              </a:rPr>
              <a:t>E</a:t>
            </a:r>
            <a:r>
              <a:rPr dirty="0" sz="750" spc="-10">
                <a:latin typeface="Arial MT"/>
                <a:cs typeface="Arial MT"/>
              </a:rPr>
              <a:t>xsesso</a:t>
            </a:r>
            <a:r>
              <a:rPr dirty="0" sz="750" spc="10"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111111"/>
                </a:solidFill>
                <a:latin typeface="Arial MT"/>
                <a:cs typeface="Arial MT"/>
              </a:rPr>
              <a:t>de </a:t>
            </a:r>
            <a:r>
              <a:rPr dirty="0" sz="750" spc="-25">
                <a:latin typeface="Arial MT"/>
                <a:cs typeface="Arial MT"/>
              </a:rPr>
              <a:t>ArrEcadaçâo:</a:t>
            </a:r>
            <a:r>
              <a:rPr dirty="0" sz="750"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1A1A1A"/>
                </a:solidFill>
                <a:latin typeface="Arial MT"/>
                <a:cs typeface="Arial MT"/>
              </a:rPr>
              <a:t>III</a:t>
            </a:r>
            <a:r>
              <a:rPr dirty="0" sz="750" spc="-25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181818"/>
                </a:solidFill>
                <a:latin typeface="Arial MT"/>
                <a:cs typeface="Arial MT"/>
              </a:rPr>
              <a:t>- </a:t>
            </a:r>
            <a:r>
              <a:rPr dirty="0" sz="750" spc="-20">
                <a:latin typeface="Arial MT"/>
                <a:cs typeface="Arial MT"/>
              </a:rPr>
              <a:t>Anu!açäo</a:t>
            </a:r>
            <a:r>
              <a:rPr dirty="0" sz="750" spc="4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de</a:t>
            </a:r>
            <a:r>
              <a:rPr dirty="0" sz="750" spc="-10">
                <a:latin typeface="Arial MT"/>
                <a:cs typeface="Arial MT"/>
              </a:rPr>
              <a:t> Doteçâo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689562" y="5831304"/>
            <a:ext cx="2489200" cy="356870"/>
          </a:xfrm>
          <a:prstGeom prst="rect">
            <a:avLst/>
          </a:prstGeom>
        </p:spPr>
        <p:txBody>
          <a:bodyPr wrap="square" lIns="0" tIns="4889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84"/>
              </a:spcBef>
            </a:pPr>
            <a:r>
              <a:rPr dirty="0" u="sng" sz="750">
                <a:uFill>
                  <a:solidFill>
                    <a:srgbClr val="2F3438"/>
                  </a:solidFill>
                </a:uFill>
                <a:latin typeface="Arial MT"/>
                <a:cs typeface="Arial MT"/>
              </a:rPr>
              <a:t>Dotac</a:t>
            </a:r>
            <a:r>
              <a:rPr dirty="0" u="sng" sz="750" spc="-110">
                <a:uFill>
                  <a:solidFill>
                    <a:srgbClr val="2F3438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>
                <a:uFill>
                  <a:solidFill>
                    <a:srgbClr val="2F3438"/>
                  </a:solidFill>
                </a:uFill>
                <a:latin typeface="Arial MT"/>
                <a:cs typeface="Arial MT"/>
              </a:rPr>
              <a:t>ôes</a:t>
            </a:r>
            <a:r>
              <a:rPr dirty="0" u="sng" sz="750" spc="60">
                <a:uFill>
                  <a:solidFill>
                    <a:srgbClr val="2F3438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 spc="-10">
                <a:uFill>
                  <a:solidFill>
                    <a:srgbClr val="2F3438"/>
                  </a:solidFill>
                </a:uFill>
                <a:latin typeface="Arial MT"/>
                <a:cs typeface="Arial MT"/>
              </a:rPr>
              <a:t>Anuladas</a:t>
            </a:r>
            <a:r>
              <a:rPr dirty="0" u="sng" sz="750" spc="500">
                <a:uFill>
                  <a:solidFill>
                    <a:srgbClr val="2F3438"/>
                  </a:solidFill>
                </a:uFill>
                <a:latin typeface="Arial MT"/>
                <a:cs typeface="Arial MT"/>
              </a:rPr>
              <a:t> </a:t>
            </a:r>
            <a:endParaRPr sz="750">
              <a:latin typeface="Arial MT"/>
              <a:cs typeface="Arial MT"/>
            </a:endParaRPr>
          </a:p>
          <a:p>
            <a:pPr marL="56515">
              <a:lnSpc>
                <a:spcPct val="100000"/>
              </a:lnSpc>
              <a:spcBef>
                <a:spcPts val="340"/>
              </a:spcBef>
            </a:pPr>
            <a:r>
              <a:rPr dirty="0" sz="900">
                <a:latin typeface="Arial MT"/>
                <a:cs typeface="Arial MT"/>
              </a:rPr>
              <a:t>PREFEITURA</a:t>
            </a:r>
            <a:r>
              <a:rPr dirty="0" sz="900" spc="110">
                <a:latin typeface="Arial MT"/>
                <a:cs typeface="Arial MT"/>
              </a:rPr>
              <a:t> </a:t>
            </a:r>
            <a:r>
              <a:rPr dirty="0" sz="900" spc="-35" b="1">
                <a:latin typeface="Arial"/>
                <a:cs typeface="Arial"/>
              </a:rPr>
              <a:t>IYIUNICIPAL</a:t>
            </a:r>
            <a:r>
              <a:rPr dirty="0" sz="900" spc="114" b="1">
                <a:latin typeface="Arial"/>
                <a:cs typeface="Arial"/>
              </a:rPr>
              <a:t> </a:t>
            </a:r>
            <a:r>
              <a:rPr dirty="0" sz="900" b="1">
                <a:latin typeface="Arial"/>
                <a:cs typeface="Arial"/>
              </a:rPr>
              <a:t>DE</a:t>
            </a:r>
            <a:r>
              <a:rPr dirty="0" sz="900" spc="10" b="1">
                <a:latin typeface="Arial"/>
                <a:cs typeface="Arial"/>
              </a:rPr>
              <a:t> </a:t>
            </a:r>
            <a:r>
              <a:rPr dirty="0" sz="900" spc="-10" b="1">
                <a:latin typeface="Arial"/>
                <a:cs typeface="Arial"/>
              </a:rPr>
              <a:t>SEROPEDICA</a:t>
            </a:r>
            <a:endParaRPr sz="900">
              <a:latin typeface="Arial"/>
              <a:cs typeface="Arial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802271" y="6131068"/>
            <a:ext cx="254635" cy="360680"/>
          </a:xfrm>
          <a:prstGeom prst="rect">
            <a:avLst/>
          </a:prstGeom>
        </p:spPr>
        <p:txBody>
          <a:bodyPr wrap="square" lIns="0" tIns="660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20"/>
              </a:spcBef>
            </a:pPr>
            <a:r>
              <a:rPr dirty="0" sz="750" spc="-10">
                <a:latin typeface="Arial MT"/>
                <a:cs typeface="Arial MT"/>
              </a:rPr>
              <a:t>01.07</a:t>
            </a:r>
            <a:endParaRPr sz="7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20"/>
              </a:spcBef>
            </a:pPr>
            <a:r>
              <a:rPr dirty="0" sz="750" spc="-35">
                <a:latin typeface="Arial MT"/>
                <a:cs typeface="Arial MT"/>
              </a:rPr>
              <a:t>1.1C9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1542121" y="6131068"/>
            <a:ext cx="2352675" cy="360680"/>
          </a:xfrm>
          <a:prstGeom prst="rect">
            <a:avLst/>
          </a:prstGeom>
        </p:spPr>
        <p:txBody>
          <a:bodyPr wrap="square" lIns="0" tIns="660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20"/>
              </a:spcBef>
            </a:pPr>
            <a:r>
              <a:rPr dirty="0" sz="750">
                <a:latin typeface="Arial MT"/>
                <a:cs typeface="Arial MT"/>
              </a:rPr>
              <a:t>Secretaria</a:t>
            </a:r>
            <a:r>
              <a:rPr dirty="0" sz="750" spc="14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Municipal</a:t>
            </a:r>
            <a:r>
              <a:rPr dirty="0" sz="750" spc="10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de</a:t>
            </a:r>
            <a:r>
              <a:rPr dirty="0" sz="750" spc="80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Fazei1da</a:t>
            </a:r>
            <a:endParaRPr sz="7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20"/>
              </a:spcBef>
            </a:pPr>
            <a:r>
              <a:rPr dirty="0" sz="750">
                <a:solidFill>
                  <a:srgbClr val="1A1A1A"/>
                </a:solidFill>
                <a:latin typeface="Arial MT"/>
                <a:cs typeface="Arial MT"/>
              </a:rPr>
              <a:t>E</a:t>
            </a:r>
            <a:r>
              <a:rPr dirty="0" sz="750">
                <a:latin typeface="Arial MT"/>
                <a:cs typeface="Arial MT"/>
              </a:rPr>
              <a:t>nsarpcs</a:t>
            </a:r>
            <a:r>
              <a:rPr dirty="0" sz="750" spc="-1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da</a:t>
            </a:r>
            <a:r>
              <a:rPr dirty="0" sz="750" spc="-1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Divida</a:t>
            </a:r>
            <a:r>
              <a:rPr dirty="0" sz="750" spc="15"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0C0C0C"/>
                </a:solidFill>
                <a:latin typeface="Arial MT"/>
                <a:cs typeface="Arial MT"/>
              </a:rPr>
              <a:t>coin</a:t>
            </a:r>
            <a:r>
              <a:rPr dirty="0" sz="750" spc="-10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424242"/>
                </a:solidFill>
                <a:latin typeface="Arial MT"/>
                <a:cs typeface="Arial MT"/>
              </a:rPr>
              <a:t>o</a:t>
            </a:r>
            <a:r>
              <a:rPr dirty="0" sz="750" spc="-5">
                <a:solidFill>
                  <a:srgbClr val="424242"/>
                </a:solidFill>
                <a:latin typeface="Arial MT"/>
                <a:cs typeface="Arial MT"/>
              </a:rPr>
              <a:t> </a:t>
            </a:r>
            <a:r>
              <a:rPr dirty="0" sz="750" spc="-85">
                <a:latin typeface="Arial MT"/>
                <a:cs typeface="Arial MT"/>
              </a:rPr>
              <a:t>UNSS.</a:t>
            </a:r>
            <a:r>
              <a:rPr dirty="0" sz="750" spc="3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Pr°'/idëncia</a:t>
            </a:r>
            <a:r>
              <a:rPr dirty="0" sz="750" spc="21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e</a:t>
            </a:r>
            <a:r>
              <a:rPr dirty="0" sz="750" spc="-10">
                <a:latin typeface="Arial MT"/>
                <a:cs typeface="Arial MT"/>
              </a:rPr>
              <a:t> PASEP</a:t>
            </a:r>
            <a:endParaRPr sz="750">
              <a:latin typeface="Arial MT"/>
              <a:cs typeface="Arial MT"/>
            </a:endParaRPr>
          </a:p>
        </p:txBody>
      </p:sp>
      <p:graphicFrame>
        <p:nvGraphicFramePr>
          <p:cNvPr id="14" name="object 14" descr=""/>
          <p:cNvGraphicFramePr>
            <a:graphicFrameLocks noGrp="1"/>
          </p:cNvGraphicFramePr>
          <p:nvPr/>
        </p:nvGraphicFramePr>
        <p:xfrm>
          <a:off x="783221" y="6529106"/>
          <a:ext cx="6094730" cy="204406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673735"/>
                <a:gridCol w="2480944"/>
                <a:gridCol w="2221865"/>
                <a:gridCol w="640079"/>
              </a:tblGrid>
              <a:tr h="138430">
                <a:tc>
                  <a:txBody>
                    <a:bodyPr/>
                    <a:lstStyle/>
                    <a:p>
                      <a:pPr marL="34290">
                        <a:lnSpc>
                          <a:spcPts val="830"/>
                        </a:lnSpc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4.ô.9.0.71.02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97790">
                        <a:lnSpc>
                          <a:spcPts val="830"/>
                        </a:lnSpc>
                      </a:pPr>
                      <a:r>
                        <a:rPr dirty="0" sz="750" spc="-105">
                          <a:solidFill>
                            <a:srgbClr val="2D2D2D"/>
                          </a:solidFill>
                          <a:latin typeface="Arial MT"/>
                          <a:cs typeface="Arial MT"/>
                        </a:rPr>
                        <a:t>P</a:t>
                      </a:r>
                      <a:r>
                        <a:rPr dirty="0" sz="750" spc="-105">
                          <a:latin typeface="Arial MT"/>
                          <a:cs typeface="Arial MT"/>
                        </a:rPr>
                        <a:t>FiFÏCiDOl</a:t>
                      </a:r>
                      <a:r>
                        <a:rPr dirty="0" sz="75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d0</a:t>
                      </a:r>
                      <a:r>
                        <a:rPr dirty="0" sz="75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35">
                          <a:latin typeface="Arial MT"/>
                          <a:cs typeface="Arial MT"/>
                        </a:rPr>
                        <a:t>Di‘7ido</a:t>
                      </a:r>
                      <a:r>
                        <a:rPr dirty="0" sz="75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C</a:t>
                      </a:r>
                      <a:r>
                        <a:rPr dirty="0" sz="750" spc="-25">
                          <a:latin typeface="Arial MT"/>
                          <a:cs typeface="Arial MT"/>
                        </a:rPr>
                        <a:t>cntratUal</a:t>
                      </a:r>
                      <a:r>
                        <a:rPr dirty="0" sz="75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Resüa!ada</a:t>
                      </a:r>
                      <a:r>
                        <a:rPr dirty="0" sz="750" spc="1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’Previdencia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591820">
                        <a:lnSpc>
                          <a:spcPts val="875"/>
                        </a:lnSpc>
                      </a:pPr>
                      <a:r>
                        <a:rPr dirty="0" sz="750" spc="-20">
                          <a:latin typeface="Arial MT"/>
                          <a:cs typeface="Arial MT"/>
                        </a:rPr>
                        <a:t>Out°os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75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náo</a:t>
                      </a:r>
                      <a:r>
                        <a:rPr dirty="0" sz="75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'Vinculados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27940">
                        <a:lnSpc>
                          <a:spcPts val="875"/>
                        </a:lnSpc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280.0G0,†0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</a:tr>
              <a:tr h="1625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3716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75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750" spc="1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750" spc="80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750" spc="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latin typeface="Arial MT"/>
                          <a:cs typeface="Arial MT"/>
                        </a:rPr>
                        <a:t>R$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algn="r" marR="3048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280.000,00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6510"/>
                </a:tc>
              </a:tr>
              <a:tr h="3181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80"/>
                        </a:spcBef>
                      </a:pPr>
                      <a:endParaRPr sz="750">
                        <a:latin typeface="Times New Roman"/>
                        <a:cs typeface="Times New Roman"/>
                      </a:endParaRPr>
                    </a:p>
                    <a:p>
                      <a:pPr marL="31750">
                        <a:lnSpc>
                          <a:spcPct val="100000"/>
                        </a:lnSpc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01.08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6096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80"/>
                        </a:spcBef>
                      </a:pPr>
                      <a:endParaRPr sz="750">
                        <a:latin typeface="Times New Roman"/>
                        <a:cs typeface="Times New Roman"/>
                      </a:endParaRPr>
                    </a:p>
                    <a:p>
                      <a:pPr marL="97790">
                        <a:lnSpc>
                          <a:spcPct val="100000"/>
                        </a:lnSpc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Secretaria</a:t>
                      </a:r>
                      <a:r>
                        <a:rPr dirty="0" sz="750" spc="10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750" spc="1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Obras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60960"/>
                </a:tc>
                <a:tc>
                  <a:txBody>
                    <a:bodyPr/>
                    <a:lstStyle/>
                    <a:p>
                      <a:pPr marL="13716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Tota!</a:t>
                      </a:r>
                      <a:r>
                        <a:rPr dirty="0" sz="75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75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750" spc="3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35">
                          <a:latin typeface="Arial MT"/>
                          <a:cs typeface="Arial MT"/>
                        </a:rPr>
                        <a:t>R4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280.000,00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</a:tr>
              <a:tr h="16446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1.032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2860"/>
                </a:tc>
                <a:tc>
                  <a:txBody>
                    <a:bodyPr/>
                    <a:lstStyle/>
                    <a:p>
                      <a:pPr marL="9588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IniraestrutUra.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0">
                          <a:latin typeface="Arial MT"/>
                          <a:cs typeface="Arial MT"/>
                        </a:rPr>
                        <a:t>saneamento</a:t>
                      </a:r>
                      <a:r>
                        <a:rPr dirty="0" sz="75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e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oavimentaçäo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286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4465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750" spc="-35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*.</a:t>
                      </a:r>
                      <a:r>
                        <a:rPr dirty="0" sz="750" spc="-15">
                          <a:solidFill>
                            <a:srgbClr val="0F0F0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4.9.G.51.00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204"/>
                        </a:spcBef>
                      </a:pPr>
                      <a:r>
                        <a:rPr dirty="0" baseline="3703" sz="1125" spc="-30">
                          <a:latin typeface="Arial MT"/>
                          <a:cs typeface="Arial MT"/>
                        </a:rPr>
                        <a:t>OBRAS</a:t>
                      </a:r>
                      <a:r>
                        <a:rPr dirty="0" baseline="3703" sz="1125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baseline="3703" sz="1125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 spc="-15">
                          <a:latin typeface="Arial MT"/>
                          <a:cs typeface="Arial MT"/>
                        </a:rPr>
                        <a:t>INSTALA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C</a:t>
                      </a:r>
                      <a:r>
                        <a:rPr dirty="0" baseline="3703" sz="1125" spc="-15">
                          <a:latin typeface="Arial MT"/>
                          <a:cs typeface="Arial MT"/>
                        </a:rPr>
                        <a:t>ÖES</a:t>
                      </a:r>
                      <a:endParaRPr baseline="3703" sz="1125">
                        <a:latin typeface="Arial MT"/>
                        <a:cs typeface="Arial MT"/>
                      </a:endParaRPr>
                    </a:p>
                  </a:txBody>
                  <a:tcPr marL="0" marR="0" marB="0" marT="26034"/>
                </a:tc>
                <a:tc>
                  <a:txBody>
                    <a:bodyPr/>
                    <a:lstStyle/>
                    <a:p>
                      <a:pPr algn="r" marR="7429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75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75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75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-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Imposto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 algn="r" marR="2476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19.256.90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9685"/>
                </a:tc>
              </a:tr>
              <a:tr h="1593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3716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750" spc="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750" spc="1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750" spc="7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750" spc="10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latin typeface="Arial MT"/>
                          <a:cs typeface="Arial MT"/>
                        </a:rPr>
                        <a:t>RS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r" marR="2794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119.256,90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</a:tr>
              <a:tr h="3181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80"/>
                        </a:spcBef>
                      </a:pPr>
                      <a:endParaRPr sz="750">
                        <a:latin typeface="Times New Roman"/>
                        <a:cs typeface="Times New Roman"/>
                      </a:endParaRPr>
                    </a:p>
                    <a:p>
                      <a:pPr marL="34925">
                        <a:lnSpc>
                          <a:spcPct val="100000"/>
                        </a:lnSpc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01.09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6096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80"/>
                        </a:spcBef>
                      </a:pPr>
                      <a:endParaRPr sz="750">
                        <a:latin typeface="Times New Roman"/>
                        <a:cs typeface="Times New Roman"/>
                      </a:endParaRPr>
                    </a:p>
                    <a:p>
                      <a:pPr marL="97790">
                        <a:lnSpc>
                          <a:spcPct val="100000"/>
                        </a:lnSpc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Secretaria</a:t>
                      </a:r>
                      <a:r>
                        <a:rPr dirty="0" sz="750" spc="1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750" spc="16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Educação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60960"/>
                </a:tc>
                <a:tc>
                  <a:txBody>
                    <a:bodyPr/>
                    <a:lstStyle/>
                    <a:p>
                      <a:pPr marL="13716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75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750" spc="3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35">
                          <a:latin typeface="Arial MT"/>
                          <a:cs typeface="Arial MT"/>
                        </a:rPr>
                        <a:t>RS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 algn="r" marR="2984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119.256,90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</a:tr>
              <a:tr h="164465">
                <a:tc>
                  <a:txBody>
                    <a:bodyPr/>
                    <a:lstStyle/>
                    <a:p>
                      <a:pPr marL="3619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2.0E6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2860"/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Unidades</a:t>
                      </a:r>
                      <a:r>
                        <a:rPr dirty="0" sz="75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Escolares</a:t>
                      </a:r>
                      <a:r>
                        <a:rPr dirty="0" sz="75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750" spc="25">
                          <a:solidFill>
                            <a:srgbClr val="1A1A1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35">
                          <a:latin typeface="Arial MT"/>
                          <a:cs typeface="Arial MT"/>
                        </a:rPr>
                        <a:t>tvierenda</a:t>
                      </a:r>
                      <a:r>
                        <a:rPr dirty="0" sz="750" spc="8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scolare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286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59385">
                <a:tc>
                  <a:txBody>
                    <a:bodyPr/>
                    <a:lstStyle/>
                    <a:p>
                      <a:pPr marL="3429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750" spc="-25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?.3.9.</a:t>
                      </a:r>
                      <a:r>
                        <a:rPr dirty="0" sz="750" spc="-85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0E0E0E"/>
                          </a:solidFill>
                          <a:latin typeface="Arial MT"/>
                          <a:cs typeface="Arial MT"/>
                        </a:rPr>
                        <a:t>0.30.03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marL="10033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750" spc="-25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75">
                          <a:latin typeface="Arial MT"/>
                          <a:cs typeface="Arial MT"/>
                        </a:rPr>
                        <a:t>IQAT</a:t>
                      </a:r>
                      <a:r>
                        <a:rPr dirty="0" sz="750" spc="-114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50">
                          <a:latin typeface="Arial MT"/>
                          <a:cs typeface="Arial MT"/>
                        </a:rPr>
                        <a:t>ERIO‘</a:t>
                      </a:r>
                      <a:r>
                        <a:rPr dirty="0" sz="750" spc="-5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IS</a:t>
                      </a:r>
                      <a:r>
                        <a:rPr dirty="0" sz="750" spc="2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C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ONSU\f</a:t>
                      </a:r>
                      <a:r>
                        <a:rPr dirty="0" sz="750" spc="-8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50">
                          <a:solidFill>
                            <a:srgbClr val="1C1C1C"/>
                          </a:solidFill>
                          <a:latin typeface="Arial MT"/>
                          <a:cs typeface="Arial MT"/>
                        </a:rPr>
                        <a:t>O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algn="r" marR="6286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750" spc="-10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750" spc="10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-35">
                          <a:solidFill>
                            <a:srgbClr val="1D1D1D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Impostos</a:t>
                      </a:r>
                      <a:r>
                        <a:rPr dirty="0" sz="75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Vinculados</a:t>
                      </a:r>
                      <a:r>
                        <a:rPr dirty="0" sz="75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latin typeface="Arial MT"/>
                          <a:cs typeface="Arial MT"/>
                        </a:rPr>
                        <a:t>Ed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2.197.203,17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9685"/>
                </a:tc>
              </a:tr>
              <a:tr h="1593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3716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75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750" spc="1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750" spc="11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750" spc="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latin typeface="Arial MT"/>
                          <a:cs typeface="Arial MT"/>
                        </a:rPr>
                        <a:t>R$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2.187.203,17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5240"/>
                </a:tc>
              </a:tr>
              <a:tr h="13525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37160">
                        <a:lnSpc>
                          <a:spcPts val="810"/>
                        </a:lnSpc>
                        <a:spcBef>
                          <a:spcPts val="155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75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750" spc="3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latin typeface="Arial MT"/>
                          <a:cs typeface="Arial MT"/>
                        </a:rPr>
                        <a:t>RS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ts val="810"/>
                        </a:lnSpc>
                        <a:spcBef>
                          <a:spcPts val="155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2.187.203,17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9685"/>
                </a:tc>
              </a:tr>
            </a:tbl>
          </a:graphicData>
        </a:graphic>
      </p:graphicFrame>
      <p:sp>
        <p:nvSpPr>
          <p:cNvPr id="15" name="object 15" descr=""/>
          <p:cNvSpPr txBox="1"/>
          <p:nvPr/>
        </p:nvSpPr>
        <p:spPr>
          <a:xfrm>
            <a:off x="3923763" y="5497264"/>
            <a:ext cx="692785" cy="36068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5875" marR="5080" indent="-3810">
              <a:lnSpc>
                <a:spcPct val="146600"/>
              </a:lnSpc>
              <a:spcBef>
                <a:spcPts val="100"/>
              </a:spcBef>
            </a:pPr>
            <a:r>
              <a:rPr dirty="0" sz="750" spc="-20">
                <a:latin typeface="Arial MT"/>
                <a:cs typeface="Arial MT"/>
              </a:rPr>
              <a:t>RS3.772.310.07</a:t>
            </a:r>
            <a:r>
              <a:rPr dirty="0" sz="750" spc="-10">
                <a:latin typeface="Arial MT"/>
                <a:cs typeface="Arial MT"/>
              </a:rPr>
              <a:t> S3.772.310.07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803501" y="8553529"/>
            <a:ext cx="561975" cy="488950"/>
          </a:xfrm>
          <a:prstGeom prst="rect">
            <a:avLst/>
          </a:prstGeom>
        </p:spPr>
        <p:txBody>
          <a:bodyPr wrap="square" lIns="0" tIns="50800" rIns="0" bIns="0" rtlCol="0" vert="horz">
            <a:spAutoFit/>
          </a:bodyPr>
          <a:lstStyle/>
          <a:p>
            <a:pPr marL="14604">
              <a:lnSpc>
                <a:spcPct val="100000"/>
              </a:lnSpc>
              <a:spcBef>
                <a:spcPts val="400"/>
              </a:spcBef>
            </a:pPr>
            <a:r>
              <a:rPr dirty="0" sz="750" spc="-10">
                <a:latin typeface="Arial MT"/>
                <a:cs typeface="Arial MT"/>
              </a:rPr>
              <a:t>01.13</a:t>
            </a:r>
            <a:endParaRPr sz="750">
              <a:latin typeface="Arial MT"/>
              <a:cs typeface="Arial MT"/>
            </a:endParaRPr>
          </a:p>
          <a:p>
            <a:pPr marL="12700" marR="5080" indent="4445">
              <a:lnSpc>
                <a:spcPts val="1250"/>
              </a:lnSpc>
              <a:spcBef>
                <a:spcPts val="45"/>
              </a:spcBef>
            </a:pPr>
            <a:r>
              <a:rPr dirty="0" sz="750" spc="-10">
                <a:latin typeface="Arial MT"/>
                <a:cs typeface="Arial MT"/>
              </a:rPr>
              <a:t>?</a:t>
            </a:r>
            <a:r>
              <a:rPr dirty="0" sz="750" spc="-10">
                <a:solidFill>
                  <a:srgbClr val="2D2D2D"/>
                </a:solidFill>
                <a:latin typeface="Arial MT"/>
                <a:cs typeface="Arial MT"/>
              </a:rPr>
              <a:t>.03u </a:t>
            </a:r>
            <a:r>
              <a:rPr dirty="0" sz="750" spc="-35">
                <a:latin typeface="Arial MT"/>
                <a:cs typeface="Arial MT"/>
              </a:rPr>
              <a:t>ú.3.9.0.39.G3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1545352" y="8553529"/>
            <a:ext cx="2541905" cy="48895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5240" marR="643890">
              <a:lnSpc>
                <a:spcPct val="133300"/>
              </a:lnSpc>
              <a:spcBef>
                <a:spcPts val="100"/>
              </a:spcBef>
            </a:pPr>
            <a:r>
              <a:rPr dirty="0" sz="750">
                <a:latin typeface="Arial MT"/>
                <a:cs typeface="Arial MT"/>
              </a:rPr>
              <a:t>Secretaria</a:t>
            </a:r>
            <a:r>
              <a:rPr dirty="0" sz="750" spc="12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Municipal</a:t>
            </a:r>
            <a:r>
              <a:rPr dirty="0" sz="750" spc="13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de</a:t>
            </a:r>
            <a:r>
              <a:rPr dirty="0" sz="750" spc="12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Serviços</a:t>
            </a:r>
            <a:r>
              <a:rPr dirty="0" sz="750" spc="130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Públicos Servicos</a:t>
            </a:r>
            <a:r>
              <a:rPr dirty="0" sz="750" spc="3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de</a:t>
            </a:r>
            <a:r>
              <a:rPr dirty="0" sz="750" spc="-10">
                <a:latin typeface="Arial MT"/>
                <a:cs typeface="Arial MT"/>
              </a:rPr>
              <a:t> </a:t>
            </a:r>
            <a:r>
              <a:rPr dirty="0" sz="750" spc="-40">
                <a:latin typeface="Arial MT"/>
                <a:cs typeface="Arial MT"/>
              </a:rPr>
              <a:t>LinJoeza</a:t>
            </a:r>
            <a:r>
              <a:rPr dirty="0" sz="750" spc="55"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050505"/>
                </a:solidFill>
                <a:latin typeface="Arial MT"/>
                <a:cs typeface="Arial MT"/>
              </a:rPr>
              <a:t>Púlica</a:t>
            </a:r>
            <a:endParaRPr sz="7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45"/>
              </a:spcBef>
            </a:pPr>
            <a:r>
              <a:rPr dirty="0" sz="750" spc="-70">
                <a:latin typeface="Arial MT"/>
                <a:cs typeface="Arial MT"/>
              </a:rPr>
              <a:t>DEI.MAIS</a:t>
            </a:r>
            <a:r>
              <a:rPr dirty="0" sz="750" spc="50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SER‘/ICOS</a:t>
            </a:r>
            <a:r>
              <a:rPr dirty="0" sz="750" spc="40"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1A1A1A"/>
                </a:solidFill>
                <a:latin typeface="Arial MT"/>
                <a:cs typeface="Arial MT"/>
              </a:rPr>
              <a:t>DE</a:t>
            </a:r>
            <a:r>
              <a:rPr dirty="0" sz="750" spc="5">
                <a:solidFill>
                  <a:srgbClr val="1A1A1A"/>
                </a:solidFill>
                <a:latin typeface="Arial MT"/>
                <a:cs typeface="Arial MT"/>
              </a:rPr>
              <a:t> </a:t>
            </a:r>
            <a:r>
              <a:rPr dirty="0" sz="750" spc="-40">
                <a:solidFill>
                  <a:srgbClr val="2A2A2A"/>
                </a:solidFill>
                <a:latin typeface="Arial MT"/>
                <a:cs typeface="Arial MT"/>
              </a:rPr>
              <a:t>T</a:t>
            </a:r>
            <a:r>
              <a:rPr dirty="0" sz="750" spc="-40">
                <a:solidFill>
                  <a:srgbClr val="131313"/>
                </a:solidFill>
                <a:latin typeface="Arial MT"/>
                <a:cs typeface="Arial MT"/>
              </a:rPr>
              <a:t>ERC</a:t>
            </a:r>
            <a:r>
              <a:rPr dirty="0" sz="750" spc="-140">
                <a:solidFill>
                  <a:srgbClr val="131313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EIROS</a:t>
            </a:r>
            <a:r>
              <a:rPr dirty="0" sz="750" spc="2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-</a:t>
            </a:r>
            <a:r>
              <a:rPr dirty="0" sz="750" spc="-30">
                <a:latin typeface="Arial MT"/>
                <a:cs typeface="Arial MT"/>
              </a:rPr>
              <a:t> </a:t>
            </a:r>
            <a:r>
              <a:rPr dirty="0" sz="750" spc="-20">
                <a:latin typeface="Arial MT"/>
                <a:cs typeface="Arial MT"/>
              </a:rPr>
              <a:t>PESSOA</a:t>
            </a:r>
            <a:r>
              <a:rPr dirty="0" sz="750" spc="65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JURÍDICA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4520685" y="8902426"/>
            <a:ext cx="730885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-10">
                <a:latin typeface="Arial MT"/>
                <a:cs typeface="Arial MT"/>
              </a:rPr>
              <a:t>Rovalties</a:t>
            </a:r>
            <a:r>
              <a:rPr dirty="0" sz="750" spc="3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-</a:t>
            </a:r>
            <a:r>
              <a:rPr dirty="0" sz="750" spc="-5"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1C1C1C"/>
                </a:solidFill>
                <a:latin typeface="Arial MT"/>
                <a:cs typeface="Arial MT"/>
              </a:rPr>
              <a:t>Uniáo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4066063" y="9066971"/>
            <a:ext cx="1382395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>
                <a:latin typeface="Arial MT"/>
                <a:cs typeface="Arial MT"/>
              </a:rPr>
              <a:t>Total</a:t>
            </a:r>
            <a:r>
              <a:rPr dirty="0" sz="750" spc="6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do</a:t>
            </a:r>
            <a:r>
              <a:rPr dirty="0" sz="750" spc="6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Projeto</a:t>
            </a:r>
            <a:r>
              <a:rPr dirty="0" sz="750" spc="100"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2D2D2D"/>
                </a:solidFill>
                <a:latin typeface="Arial MT"/>
                <a:cs typeface="Arial MT"/>
              </a:rPr>
              <a:t>/</a:t>
            </a:r>
            <a:r>
              <a:rPr dirty="0" sz="750" spc="95">
                <a:solidFill>
                  <a:srgbClr val="2D2D2D"/>
                </a:solidFill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Atividade</a:t>
            </a:r>
            <a:r>
              <a:rPr dirty="0" sz="750" spc="110">
                <a:latin typeface="Arial MT"/>
                <a:cs typeface="Arial MT"/>
              </a:rPr>
              <a:t> </a:t>
            </a:r>
            <a:r>
              <a:rPr dirty="0" sz="750" spc="-25">
                <a:latin typeface="Arial MT"/>
                <a:cs typeface="Arial MT"/>
              </a:rPr>
              <a:t>R$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809815" y="9193426"/>
            <a:ext cx="569595" cy="348615"/>
          </a:xfrm>
          <a:prstGeom prst="rect">
            <a:avLst/>
          </a:prstGeom>
        </p:spPr>
        <p:txBody>
          <a:bodyPr wrap="square" lIns="0" tIns="5969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70"/>
              </a:spcBef>
            </a:pPr>
            <a:r>
              <a:rPr dirty="0" sz="750">
                <a:latin typeface="Arial MT"/>
                <a:cs typeface="Arial MT"/>
              </a:rPr>
              <a:t>2</a:t>
            </a:r>
            <a:r>
              <a:rPr dirty="0" sz="750" spc="-15">
                <a:latin typeface="Arial MT"/>
                <a:cs typeface="Arial MT"/>
              </a:rPr>
              <a:t> </a:t>
            </a:r>
            <a:r>
              <a:rPr dirty="0" sz="750" spc="-25">
                <a:latin typeface="Arial MT"/>
                <a:cs typeface="Arial MT"/>
              </a:rPr>
              <a:t>925</a:t>
            </a:r>
            <a:endParaRPr sz="750">
              <a:latin typeface="Arial MT"/>
              <a:cs typeface="Arial MT"/>
            </a:endParaRPr>
          </a:p>
          <a:p>
            <a:pPr marL="13970">
              <a:lnSpc>
                <a:spcPct val="100000"/>
              </a:lnSpc>
              <a:spcBef>
                <a:spcPts val="370"/>
              </a:spcBef>
            </a:pPr>
            <a:r>
              <a:rPr dirty="0" sz="750">
                <a:latin typeface="Arial MT"/>
                <a:cs typeface="Arial MT"/>
              </a:rPr>
              <a:t>3</a:t>
            </a:r>
            <a:r>
              <a:rPr dirty="0" sz="750" spc="-4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3.9.0</a:t>
            </a:r>
            <a:r>
              <a:rPr dirty="0" sz="750" spc="-2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30</a:t>
            </a:r>
            <a:r>
              <a:rPr dirty="0" sz="750" spc="-50">
                <a:latin typeface="Arial MT"/>
                <a:cs typeface="Arial MT"/>
              </a:rPr>
              <a:t> </a:t>
            </a:r>
            <a:r>
              <a:rPr dirty="0" sz="750" spc="-25">
                <a:latin typeface="Arial MT"/>
                <a:cs typeface="Arial MT"/>
              </a:rPr>
              <a:t>03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21" name="object 21" descr=""/>
          <p:cNvSpPr txBox="1"/>
          <p:nvPr/>
        </p:nvSpPr>
        <p:spPr>
          <a:xfrm>
            <a:off x="1545633" y="9193426"/>
            <a:ext cx="2000885" cy="3486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4604" marR="5080" indent="-2540">
              <a:lnSpc>
                <a:spcPct val="141300"/>
              </a:lnSpc>
              <a:spcBef>
                <a:spcPts val="100"/>
              </a:spcBef>
            </a:pPr>
            <a:r>
              <a:rPr dirty="0" sz="750" spc="-30">
                <a:latin typeface="Arial MT"/>
                <a:cs typeface="Arial MT"/>
              </a:rPr>
              <a:t>Manu\enÇäo</a:t>
            </a:r>
            <a:r>
              <a:rPr dirty="0" sz="750" spc="75"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1C1C1C"/>
                </a:solidFill>
                <a:latin typeface="Arial MT"/>
                <a:cs typeface="Arial MT"/>
              </a:rPr>
              <a:t>e</a:t>
            </a:r>
            <a:r>
              <a:rPr dirty="0" sz="750" spc="10">
                <a:solidFill>
                  <a:srgbClr val="1C1C1C"/>
                </a:solidFill>
                <a:latin typeface="Arial MT"/>
                <a:cs typeface="Arial MT"/>
              </a:rPr>
              <a:t> </a:t>
            </a:r>
            <a:r>
              <a:rPr dirty="0" sz="750" spc="-20">
                <a:latin typeface="Arial MT"/>
                <a:cs typeface="Arial MT"/>
              </a:rPr>
              <a:t>OpcracionatizaçÊo</a:t>
            </a:r>
            <a:r>
              <a:rPr dirty="0" sz="750" spc="-1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da</a:t>
            </a:r>
            <a:r>
              <a:rPr dirty="0" sz="750" spc="45">
                <a:latin typeface="Arial MT"/>
                <a:cs typeface="Arial MT"/>
              </a:rPr>
              <a:t> </a:t>
            </a:r>
            <a:r>
              <a:rPr dirty="0" sz="750" spc="-25">
                <a:latin typeface="Arial MT"/>
                <a:cs typeface="Arial MT"/>
              </a:rPr>
              <a:t>Secr=.tarin</a:t>
            </a:r>
            <a:r>
              <a:rPr dirty="0" sz="750" spc="500">
                <a:latin typeface="Arial MT"/>
                <a:cs typeface="Arial MT"/>
              </a:rPr>
              <a:t> </a:t>
            </a:r>
            <a:r>
              <a:rPr dirty="0" sz="750" spc="-20">
                <a:solidFill>
                  <a:srgbClr val="050505"/>
                </a:solidFill>
                <a:latin typeface="Arial MT"/>
                <a:cs typeface="Arial MT"/>
              </a:rPr>
              <a:t>OUTROS</a:t>
            </a:r>
            <a:r>
              <a:rPr dirty="0" sz="750" spc="20">
                <a:solidFill>
                  <a:srgbClr val="050505"/>
                </a:solidFill>
                <a:latin typeface="Arial MT"/>
                <a:cs typeface="Arial MT"/>
              </a:rPr>
              <a:t> </a:t>
            </a:r>
            <a:r>
              <a:rPr dirty="0" sz="750" spc="-20">
                <a:latin typeface="Arial MT"/>
                <a:cs typeface="Arial MT"/>
              </a:rPr>
              <a:t>MATERIAIS</a:t>
            </a:r>
            <a:r>
              <a:rPr dirty="0" sz="750" spc="2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DE </a:t>
            </a:r>
            <a:r>
              <a:rPr dirty="0" sz="750" spc="-10">
                <a:latin typeface="Arial MT"/>
                <a:cs typeface="Arial MT"/>
              </a:rPr>
              <a:t>CONSUL1O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22" name="object 22" descr=""/>
          <p:cNvSpPr txBox="1"/>
          <p:nvPr/>
        </p:nvSpPr>
        <p:spPr>
          <a:xfrm>
            <a:off x="4523731" y="9402154"/>
            <a:ext cx="730885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-125">
                <a:solidFill>
                  <a:srgbClr val="0C0C0C"/>
                </a:solidFill>
                <a:latin typeface="Arial MT"/>
                <a:cs typeface="Arial MT"/>
              </a:rPr>
              <a:t>Rom</a:t>
            </a:r>
            <a:r>
              <a:rPr dirty="0" sz="750" spc="-120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alties</a:t>
            </a:r>
            <a:r>
              <a:rPr dirty="0" sz="750" spc="-2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-</a:t>
            </a:r>
            <a:r>
              <a:rPr dirty="0" sz="750" spc="-10">
                <a:latin typeface="Arial MT"/>
                <a:cs typeface="Arial MT"/>
              </a:rPr>
              <a:t> </a:t>
            </a:r>
            <a:r>
              <a:rPr dirty="0" sz="750" spc="-10">
                <a:solidFill>
                  <a:srgbClr val="111111"/>
                </a:solidFill>
                <a:latin typeface="Arial MT"/>
                <a:cs typeface="Arial MT"/>
              </a:rPr>
              <a:t>Uniäo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23" name="object 23" descr=""/>
          <p:cNvSpPr txBox="1"/>
          <p:nvPr/>
        </p:nvSpPr>
        <p:spPr>
          <a:xfrm>
            <a:off x="6299706" y="8858241"/>
            <a:ext cx="483234" cy="348615"/>
          </a:xfrm>
          <a:prstGeom prst="rect">
            <a:avLst/>
          </a:prstGeom>
        </p:spPr>
        <p:txBody>
          <a:bodyPr wrap="square" lIns="0" tIns="5969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70"/>
              </a:spcBef>
            </a:pPr>
            <a:r>
              <a:rPr dirty="0" sz="750" spc="-30">
                <a:latin typeface="Arial MT"/>
                <a:cs typeface="Arial MT"/>
              </a:rPr>
              <a:t>300.000,G0</a:t>
            </a:r>
            <a:endParaRPr sz="7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70"/>
              </a:spcBef>
            </a:pPr>
            <a:r>
              <a:rPr dirty="0" sz="750" spc="-10">
                <a:latin typeface="Arial MT"/>
                <a:cs typeface="Arial MT"/>
              </a:rPr>
              <a:t>300.000,00</a:t>
            </a:r>
            <a:endParaRPr sz="7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24833" y="722168"/>
            <a:ext cx="645649" cy="597236"/>
          </a:xfrm>
          <a:prstGeom prst="rect">
            <a:avLst/>
          </a:prstGeom>
        </p:spPr>
      </p:pic>
      <p:sp>
        <p:nvSpPr>
          <p:cNvPr id="3" name="object 3" descr=""/>
          <p:cNvSpPr/>
          <p:nvPr/>
        </p:nvSpPr>
        <p:spPr>
          <a:xfrm>
            <a:off x="660877" y="9566449"/>
            <a:ext cx="6167755" cy="0"/>
          </a:xfrm>
          <a:custGeom>
            <a:avLst/>
            <a:gdLst/>
            <a:ahLst/>
            <a:cxnLst/>
            <a:rect l="l" t="t" r="r" b="b"/>
            <a:pathLst>
              <a:path w="6167755" h="0">
                <a:moveTo>
                  <a:pt x="0" y="0"/>
                </a:moveTo>
                <a:lnTo>
                  <a:pt x="6167175" y="0"/>
                </a:lnTo>
              </a:path>
            </a:pathLst>
          </a:custGeom>
          <a:ln w="9141">
            <a:solidFill>
              <a:srgbClr val="44484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4" name="object 4" descr=""/>
          <p:cNvSpPr/>
          <p:nvPr/>
        </p:nvSpPr>
        <p:spPr>
          <a:xfrm>
            <a:off x="2841468" y="7061713"/>
            <a:ext cx="1809114" cy="0"/>
          </a:xfrm>
          <a:custGeom>
            <a:avLst/>
            <a:gdLst/>
            <a:ahLst/>
            <a:cxnLst/>
            <a:rect l="l" t="t" r="r" b="b"/>
            <a:pathLst>
              <a:path w="1809114" h="0">
                <a:moveTo>
                  <a:pt x="0" y="0"/>
                </a:moveTo>
                <a:lnTo>
                  <a:pt x="1809038" y="0"/>
                </a:lnTo>
              </a:path>
            </a:pathLst>
          </a:custGeom>
          <a:ln w="9141">
            <a:solidFill>
              <a:srgbClr val="282B2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645649" y="1486996"/>
            <a:ext cx="6152515" cy="0"/>
          </a:xfrm>
          <a:custGeom>
            <a:avLst/>
            <a:gdLst/>
            <a:ahLst/>
            <a:cxnLst/>
            <a:rect l="l" t="t" r="r" b="b"/>
            <a:pathLst>
              <a:path w="6152515" h="0">
                <a:moveTo>
                  <a:pt x="0" y="0"/>
                </a:moveTo>
                <a:lnTo>
                  <a:pt x="6151948" y="0"/>
                </a:lnTo>
              </a:path>
            </a:pathLst>
          </a:custGeom>
          <a:ln w="12188">
            <a:solidFill>
              <a:srgbClr val="000000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6" name="object 6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786649" y="6566554"/>
            <a:ext cx="4001810" cy="3092831"/>
          </a:xfrm>
          <a:prstGeom prst="rect">
            <a:avLst/>
          </a:prstGeom>
        </p:spPr>
      </p:pic>
      <p:sp>
        <p:nvSpPr>
          <p:cNvPr id="7" name="object 7" descr=""/>
          <p:cNvSpPr txBox="1"/>
          <p:nvPr/>
        </p:nvSpPr>
        <p:spPr>
          <a:xfrm>
            <a:off x="1490893" y="591138"/>
            <a:ext cx="2929255" cy="53022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4604">
              <a:lnSpc>
                <a:spcPct val="100000"/>
              </a:lnSpc>
              <a:spcBef>
                <a:spcPts val="100"/>
              </a:spcBef>
            </a:pPr>
            <a:r>
              <a:rPr dirty="0" sz="1100" spc="-10">
                <a:latin typeface="Arial MT"/>
                <a:cs typeface="Arial MT"/>
              </a:rPr>
              <a:t>PREFEITURA</a:t>
            </a:r>
            <a:r>
              <a:rPr dirty="0" sz="1100" spc="135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MUNICIPAL</a:t>
            </a:r>
            <a:r>
              <a:rPr dirty="0" sz="1100" spc="30">
                <a:latin typeface="Arial MT"/>
                <a:cs typeface="Arial MT"/>
              </a:rPr>
              <a:t> </a:t>
            </a:r>
            <a:r>
              <a:rPr dirty="0" sz="1100">
                <a:latin typeface="Arial MT"/>
                <a:cs typeface="Arial MT"/>
              </a:rPr>
              <a:t>DE</a:t>
            </a:r>
            <a:r>
              <a:rPr dirty="0" sz="1100" spc="25">
                <a:latin typeface="Arial MT"/>
                <a:cs typeface="Arial MT"/>
              </a:rPr>
              <a:t> </a:t>
            </a:r>
            <a:r>
              <a:rPr dirty="0" sz="1100" spc="-10">
                <a:latin typeface="Arial MT"/>
                <a:cs typeface="Arial MT"/>
              </a:rPr>
              <a:t>SEROPEDICA</a:t>
            </a:r>
            <a:endParaRPr sz="1100">
              <a:latin typeface="Arial MT"/>
              <a:cs typeface="Arial MT"/>
            </a:endParaRPr>
          </a:p>
          <a:p>
            <a:pPr marL="15240" marR="1849755" indent="-3175">
              <a:lnSpc>
                <a:spcPct val="131400"/>
              </a:lnSpc>
              <a:spcBef>
                <a:spcPts val="445"/>
              </a:spcBef>
            </a:pPr>
            <a:r>
              <a:rPr dirty="0" sz="700" spc="-15">
                <a:latin typeface="Arial MT"/>
                <a:cs typeface="Arial MT"/>
              </a:rPr>
              <a:t>R</a:t>
            </a:r>
            <a:r>
              <a:rPr dirty="0" sz="700" spc="-80">
                <a:latin typeface="Arial MT"/>
                <a:cs typeface="Arial MT"/>
              </a:rPr>
              <a:t> </a:t>
            </a:r>
            <a:r>
              <a:rPr dirty="0" sz="700">
                <a:latin typeface="Arial MT"/>
                <a:cs typeface="Arial MT"/>
              </a:rPr>
              <a:t>ua</a:t>
            </a:r>
            <a:r>
              <a:rPr dirty="0" sz="700" spc="160">
                <a:latin typeface="Arial MT"/>
                <a:cs typeface="Arial MT"/>
              </a:rPr>
              <a:t> </a:t>
            </a:r>
            <a:r>
              <a:rPr dirty="0" sz="700">
                <a:latin typeface="Arial MT"/>
                <a:cs typeface="Arial MT"/>
              </a:rPr>
              <a:t>Maria</a:t>
            </a:r>
            <a:r>
              <a:rPr dirty="0" sz="700" spc="229">
                <a:latin typeface="Arial MT"/>
                <a:cs typeface="Arial MT"/>
              </a:rPr>
              <a:t> </a:t>
            </a:r>
            <a:r>
              <a:rPr dirty="0" sz="700">
                <a:latin typeface="Arial MT"/>
                <a:cs typeface="Arial MT"/>
              </a:rPr>
              <a:t>Lourenço,</a:t>
            </a:r>
            <a:r>
              <a:rPr dirty="0" sz="700" spc="155">
                <a:latin typeface="Arial MT"/>
                <a:cs typeface="Arial MT"/>
              </a:rPr>
              <a:t> </a:t>
            </a:r>
            <a:r>
              <a:rPr dirty="0" sz="700" spc="-25">
                <a:latin typeface="Arial MT"/>
                <a:cs typeface="Arial MT"/>
              </a:rPr>
              <a:t>18</a:t>
            </a:r>
            <a:r>
              <a:rPr dirty="0" sz="700" spc="500">
                <a:latin typeface="Arial MT"/>
                <a:cs typeface="Arial MT"/>
              </a:rPr>
              <a:t> </a:t>
            </a:r>
            <a:r>
              <a:rPr dirty="0" sz="700">
                <a:latin typeface="Arial MT"/>
                <a:cs typeface="Arial MT"/>
              </a:rPr>
              <a:t>Fazenda</a:t>
            </a:r>
            <a:r>
              <a:rPr dirty="0" sz="700" spc="190">
                <a:latin typeface="Arial MT"/>
                <a:cs typeface="Arial MT"/>
              </a:rPr>
              <a:t> </a:t>
            </a:r>
            <a:r>
              <a:rPr dirty="0" sz="700" spc="-10">
                <a:latin typeface="Arial MT"/>
                <a:cs typeface="Arial MT"/>
              </a:rPr>
              <a:t>Caxias</a:t>
            </a:r>
            <a:endParaRPr sz="700">
              <a:latin typeface="Arial MT"/>
              <a:cs typeface="Arial MT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686517" y="2223508"/>
            <a:ext cx="2488565" cy="356870"/>
          </a:xfrm>
          <a:prstGeom prst="rect">
            <a:avLst/>
          </a:prstGeom>
        </p:spPr>
        <p:txBody>
          <a:bodyPr wrap="square" lIns="0" tIns="48894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84"/>
              </a:spcBef>
            </a:pPr>
            <a:r>
              <a:rPr dirty="0" u="sng" sz="750">
                <a:uFill>
                  <a:solidFill>
                    <a:srgbClr val="23282B"/>
                  </a:solidFill>
                </a:uFill>
                <a:latin typeface="Arial MT"/>
                <a:cs typeface="Arial MT"/>
              </a:rPr>
              <a:t>Dotações</a:t>
            </a:r>
            <a:r>
              <a:rPr dirty="0" u="sng" sz="750" spc="150">
                <a:uFill>
                  <a:solidFill>
                    <a:srgbClr val="23282B"/>
                  </a:solidFill>
                </a:uFill>
                <a:latin typeface="Arial MT"/>
                <a:cs typeface="Arial MT"/>
              </a:rPr>
              <a:t> </a:t>
            </a:r>
            <a:r>
              <a:rPr dirty="0" u="sng" sz="750" spc="-10">
                <a:uFill>
                  <a:solidFill>
                    <a:srgbClr val="23282B"/>
                  </a:solidFill>
                </a:uFill>
                <a:latin typeface="Arial MT"/>
                <a:cs typeface="Arial MT"/>
              </a:rPr>
              <a:t>Anuladas</a:t>
            </a:r>
            <a:r>
              <a:rPr dirty="0" u="sng" sz="750" spc="500">
                <a:uFill>
                  <a:solidFill>
                    <a:srgbClr val="23282B"/>
                  </a:solidFill>
                </a:uFill>
                <a:latin typeface="Arial MT"/>
                <a:cs typeface="Arial MT"/>
              </a:rPr>
              <a:t> </a:t>
            </a:r>
            <a:endParaRPr sz="750">
              <a:latin typeface="Arial MT"/>
              <a:cs typeface="Arial MT"/>
            </a:endParaRPr>
          </a:p>
          <a:p>
            <a:pPr marL="56515">
              <a:lnSpc>
                <a:spcPct val="100000"/>
              </a:lnSpc>
              <a:spcBef>
                <a:spcPts val="340"/>
              </a:spcBef>
            </a:pPr>
            <a:r>
              <a:rPr dirty="0" sz="900">
                <a:latin typeface="Arial MT"/>
                <a:cs typeface="Arial MT"/>
              </a:rPr>
              <a:t>PREFEITURA</a:t>
            </a:r>
            <a:r>
              <a:rPr dirty="0" sz="900" spc="175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MUNICIPAL</a:t>
            </a:r>
            <a:r>
              <a:rPr dirty="0" sz="900" spc="80">
                <a:latin typeface="Arial MT"/>
                <a:cs typeface="Arial MT"/>
              </a:rPr>
              <a:t> </a:t>
            </a:r>
            <a:r>
              <a:rPr dirty="0" sz="900">
                <a:latin typeface="Arial MT"/>
                <a:cs typeface="Arial MT"/>
              </a:rPr>
              <a:t>DE</a:t>
            </a:r>
            <a:r>
              <a:rPr dirty="0" sz="900" spc="50">
                <a:latin typeface="Arial MT"/>
                <a:cs typeface="Arial MT"/>
              </a:rPr>
              <a:t> </a:t>
            </a:r>
            <a:r>
              <a:rPr dirty="0" sz="900" spc="-10">
                <a:latin typeface="Arial MT"/>
                <a:cs typeface="Arial MT"/>
              </a:rPr>
              <a:t>SEROPEDICA</a:t>
            </a:r>
            <a:endParaRPr sz="900">
              <a:latin typeface="Arial MT"/>
              <a:cs typeface="Arial MT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799812" y="2529144"/>
            <a:ext cx="260350" cy="358140"/>
          </a:xfrm>
          <a:prstGeom prst="rect">
            <a:avLst/>
          </a:prstGeom>
        </p:spPr>
        <p:txBody>
          <a:bodyPr wrap="square" lIns="0" tIns="660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20"/>
              </a:spcBef>
            </a:pPr>
            <a:r>
              <a:rPr dirty="0" sz="700" spc="-10">
                <a:latin typeface="Arial MT"/>
                <a:cs typeface="Arial MT"/>
              </a:rPr>
              <a:t>01.13</a:t>
            </a:r>
            <a:endParaRPr sz="700">
              <a:latin typeface="Arial MT"/>
              <a:cs typeface="Arial MT"/>
            </a:endParaRPr>
          </a:p>
          <a:p>
            <a:pPr marL="16510">
              <a:lnSpc>
                <a:spcPct val="100000"/>
              </a:lnSpc>
              <a:spcBef>
                <a:spcPts val="455"/>
              </a:spcBef>
            </a:pPr>
            <a:r>
              <a:rPr dirty="0" sz="750" spc="-10">
                <a:solidFill>
                  <a:srgbClr val="0C0C0C"/>
                </a:solidFill>
                <a:latin typeface="Arial MT"/>
                <a:cs typeface="Arial MT"/>
              </a:rPr>
              <a:t>2.32ú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1542614" y="2529144"/>
            <a:ext cx="1995170" cy="358140"/>
          </a:xfrm>
          <a:prstGeom prst="rect">
            <a:avLst/>
          </a:prstGeom>
        </p:spPr>
        <p:txBody>
          <a:bodyPr wrap="square" lIns="0" tIns="660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520"/>
              </a:spcBef>
            </a:pPr>
            <a:r>
              <a:rPr dirty="0" sz="700" spc="20">
                <a:latin typeface="Arial MT"/>
                <a:cs typeface="Arial MT"/>
              </a:rPr>
              <a:t>Secretaria</a:t>
            </a:r>
            <a:r>
              <a:rPr dirty="0" sz="700" spc="175">
                <a:latin typeface="Arial MT"/>
                <a:cs typeface="Arial MT"/>
              </a:rPr>
              <a:t> </a:t>
            </a:r>
            <a:r>
              <a:rPr dirty="0" sz="700" spc="20">
                <a:latin typeface="Arial MT"/>
                <a:cs typeface="Arial MT"/>
              </a:rPr>
              <a:t>Municipal</a:t>
            </a:r>
            <a:r>
              <a:rPr dirty="0" sz="700" spc="160">
                <a:latin typeface="Arial MT"/>
                <a:cs typeface="Arial MT"/>
              </a:rPr>
              <a:t> </a:t>
            </a:r>
            <a:r>
              <a:rPr dirty="0" sz="700" spc="20">
                <a:latin typeface="Arial MT"/>
                <a:cs typeface="Arial MT"/>
              </a:rPr>
              <a:t>de</a:t>
            </a:r>
            <a:r>
              <a:rPr dirty="0" sz="700" spc="130">
                <a:latin typeface="Arial MT"/>
                <a:cs typeface="Arial MT"/>
              </a:rPr>
              <a:t> </a:t>
            </a:r>
            <a:r>
              <a:rPr dirty="0" sz="700" spc="20">
                <a:latin typeface="Arial MT"/>
                <a:cs typeface="Arial MT"/>
              </a:rPr>
              <a:t>Serviços</a:t>
            </a:r>
            <a:r>
              <a:rPr dirty="0" sz="700" spc="195">
                <a:latin typeface="Arial MT"/>
                <a:cs typeface="Arial MT"/>
              </a:rPr>
              <a:t> </a:t>
            </a:r>
            <a:r>
              <a:rPr dirty="0" sz="700" spc="-10">
                <a:latin typeface="Arial MT"/>
                <a:cs typeface="Arial MT"/>
              </a:rPr>
              <a:t>Públicos</a:t>
            </a:r>
            <a:endParaRPr sz="700">
              <a:latin typeface="Arial MT"/>
              <a:cs typeface="Arial MT"/>
            </a:endParaRPr>
          </a:p>
          <a:p>
            <a:pPr marL="15240">
              <a:lnSpc>
                <a:spcPct val="100000"/>
              </a:lnSpc>
              <a:spcBef>
                <a:spcPts val="455"/>
              </a:spcBef>
            </a:pPr>
            <a:r>
              <a:rPr dirty="0" sz="750" spc="-10">
                <a:latin typeface="Arial MT"/>
                <a:cs typeface="Arial MT"/>
              </a:rPr>
              <a:t>fJanutencác</a:t>
            </a:r>
            <a:r>
              <a:rPr dirty="0" sz="750" spc="80"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181818"/>
                </a:solidFill>
                <a:latin typeface="Arial MT"/>
                <a:cs typeface="Arial MT"/>
              </a:rPr>
              <a:t>e</a:t>
            </a:r>
            <a:r>
              <a:rPr dirty="0" sz="750" spc="-10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Operacioaaiizacão</a:t>
            </a:r>
            <a:r>
              <a:rPr dirty="0" sz="750">
                <a:latin typeface="Arial MT"/>
                <a:cs typeface="Arial MT"/>
              </a:rPr>
              <a:t> da </a:t>
            </a:r>
            <a:r>
              <a:rPr dirty="0" sz="750" spc="-10">
                <a:latin typeface="Arial MT"/>
                <a:cs typeface="Arial MT"/>
              </a:rPr>
              <a:t>Secretária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1540774" y="2858032"/>
            <a:ext cx="3902075" cy="662940"/>
          </a:xfrm>
          <a:prstGeom prst="rect">
            <a:avLst/>
          </a:prstGeom>
        </p:spPr>
        <p:txBody>
          <a:bodyPr wrap="square" lIns="0" tIns="63500" rIns="0" bIns="0" rtlCol="0" vert="horz">
            <a:spAutoFit/>
          </a:bodyPr>
          <a:lstStyle/>
          <a:p>
            <a:pPr marL="2531745">
              <a:lnSpc>
                <a:spcPct val="100000"/>
              </a:lnSpc>
              <a:spcBef>
                <a:spcPts val="500"/>
              </a:spcBef>
            </a:pPr>
            <a:r>
              <a:rPr dirty="0" sz="700" spc="10">
                <a:latin typeface="Arial MT"/>
                <a:cs typeface="Arial MT"/>
              </a:rPr>
              <a:t>TotaI</a:t>
            </a:r>
            <a:r>
              <a:rPr dirty="0" sz="700" spc="105">
                <a:latin typeface="Arial MT"/>
                <a:cs typeface="Arial MT"/>
              </a:rPr>
              <a:t> </a:t>
            </a:r>
            <a:r>
              <a:rPr dirty="0" sz="700" spc="10">
                <a:latin typeface="Arial MT"/>
                <a:cs typeface="Arial MT"/>
              </a:rPr>
              <a:t>do</a:t>
            </a:r>
            <a:r>
              <a:rPr dirty="0" sz="700" spc="140">
                <a:latin typeface="Arial MT"/>
                <a:cs typeface="Arial MT"/>
              </a:rPr>
              <a:t> </a:t>
            </a:r>
            <a:r>
              <a:rPr dirty="0" sz="700" spc="10">
                <a:latin typeface="Arial MT"/>
                <a:cs typeface="Arial MT"/>
              </a:rPr>
              <a:t>Projeto</a:t>
            </a:r>
            <a:r>
              <a:rPr dirty="0" sz="700" spc="170">
                <a:latin typeface="Arial MT"/>
                <a:cs typeface="Arial MT"/>
              </a:rPr>
              <a:t> </a:t>
            </a:r>
            <a:r>
              <a:rPr dirty="0" sz="700" spc="10">
                <a:solidFill>
                  <a:srgbClr val="313131"/>
                </a:solidFill>
                <a:latin typeface="Arial MT"/>
                <a:cs typeface="Arial MT"/>
              </a:rPr>
              <a:t>/</a:t>
            </a:r>
            <a:r>
              <a:rPr dirty="0" sz="700" spc="185">
                <a:solidFill>
                  <a:srgbClr val="313131"/>
                </a:solidFill>
                <a:latin typeface="Arial MT"/>
                <a:cs typeface="Arial MT"/>
              </a:rPr>
              <a:t> </a:t>
            </a:r>
            <a:r>
              <a:rPr dirty="0" sz="700" spc="10">
                <a:latin typeface="Arial MT"/>
                <a:cs typeface="Arial MT"/>
              </a:rPr>
              <a:t>Atividade</a:t>
            </a:r>
            <a:r>
              <a:rPr dirty="0" sz="700" spc="145">
                <a:latin typeface="Arial MT"/>
                <a:cs typeface="Arial MT"/>
              </a:rPr>
              <a:t> </a:t>
            </a:r>
            <a:r>
              <a:rPr dirty="0" sz="700" spc="-25">
                <a:latin typeface="Arial MT"/>
                <a:cs typeface="Arial MT"/>
              </a:rPr>
              <a:t>R$</a:t>
            </a:r>
            <a:endParaRPr sz="700">
              <a:latin typeface="Arial MT"/>
              <a:cs typeface="Arial MT"/>
            </a:endParaRPr>
          </a:p>
          <a:p>
            <a:pPr marL="13970" marR="441959" indent="2514600">
              <a:lnSpc>
                <a:spcPct val="128000"/>
              </a:lnSpc>
              <a:spcBef>
                <a:spcPts val="175"/>
              </a:spcBef>
            </a:pPr>
            <a:r>
              <a:rPr dirty="0" sz="750">
                <a:latin typeface="Arial MT"/>
                <a:cs typeface="Arial MT"/>
              </a:rPr>
              <a:t>Total</a:t>
            </a:r>
            <a:r>
              <a:rPr dirty="0" sz="750" spc="4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da</a:t>
            </a:r>
            <a:r>
              <a:rPr dirty="0" sz="750" spc="5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Unidade</a:t>
            </a:r>
            <a:r>
              <a:rPr dirty="0" sz="750" spc="320">
                <a:latin typeface="Arial MT"/>
                <a:cs typeface="Arial MT"/>
              </a:rPr>
              <a:t> </a:t>
            </a:r>
            <a:r>
              <a:rPr dirty="0" sz="750" spc="-60">
                <a:solidFill>
                  <a:srgbClr val="010101"/>
                </a:solidFill>
                <a:latin typeface="Arial MT"/>
                <a:cs typeface="Arial MT"/>
              </a:rPr>
              <a:t>RS</a:t>
            </a:r>
            <a:r>
              <a:rPr dirty="0" sz="750">
                <a:solidFill>
                  <a:srgbClr val="010101"/>
                </a:solidFill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Secretária</a:t>
            </a:r>
            <a:r>
              <a:rPr dirty="0" sz="750" spc="14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Municipal</a:t>
            </a:r>
            <a:r>
              <a:rPr dirty="0" sz="750" spc="16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de</a:t>
            </a:r>
            <a:r>
              <a:rPr dirty="0" sz="750" spc="10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Assistência</a:t>
            </a:r>
            <a:r>
              <a:rPr dirty="0" sz="750" spc="16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Social</a:t>
            </a:r>
            <a:r>
              <a:rPr dirty="0" sz="750" spc="114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e</a:t>
            </a:r>
            <a:r>
              <a:rPr dirty="0" sz="750" spc="110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Direitos</a:t>
            </a:r>
            <a:r>
              <a:rPr dirty="0" sz="750" spc="75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Humanos</a:t>
            </a:r>
            <a:endParaRPr sz="7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400"/>
              </a:spcBef>
            </a:pPr>
            <a:r>
              <a:rPr dirty="0" sz="750" spc="-45">
                <a:latin typeface="Arial MT"/>
                <a:cs typeface="Arial MT"/>
              </a:rPr>
              <a:t>I•1anUtencáo.</a:t>
            </a:r>
            <a:r>
              <a:rPr dirty="0" sz="750" spc="110">
                <a:latin typeface="Arial MT"/>
                <a:cs typeface="Arial MT"/>
              </a:rPr>
              <a:t> </a:t>
            </a:r>
            <a:r>
              <a:rPr dirty="0" sz="750" spc="-25">
                <a:latin typeface="Arial MT"/>
                <a:cs typeface="Arial MT"/>
              </a:rPr>
              <a:t>Aclministracáo</a:t>
            </a:r>
            <a:r>
              <a:rPr dirty="0" sz="750" spc="-5">
                <a:latin typeface="Arial MT"/>
                <a:cs typeface="Arial MT"/>
              </a:rPr>
              <a:t> </a:t>
            </a:r>
            <a:r>
              <a:rPr dirty="0" sz="750" spc="-145">
                <a:solidFill>
                  <a:srgbClr val="0A0A0A"/>
                </a:solidFill>
                <a:latin typeface="Arial MT"/>
                <a:cs typeface="Arial MT"/>
              </a:rPr>
              <a:t>=.</a:t>
            </a:r>
            <a:r>
              <a:rPr dirty="0" sz="750" spc="35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Operasionalizacáo</a:t>
            </a:r>
            <a:r>
              <a:rPr dirty="0" sz="750" spc="3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das </a:t>
            </a:r>
            <a:r>
              <a:rPr dirty="0" sz="750" spc="-10" i="1">
                <a:latin typeface="Arial"/>
                <a:cs typeface="Arial"/>
              </a:rPr>
              <a:t>Urióace</a:t>
            </a:r>
            <a:endParaRPr sz="750">
              <a:latin typeface="Arial"/>
              <a:cs typeface="Arial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800456" y="3166212"/>
            <a:ext cx="570865" cy="513080"/>
          </a:xfrm>
          <a:prstGeom prst="rect">
            <a:avLst/>
          </a:prstGeom>
        </p:spPr>
        <p:txBody>
          <a:bodyPr wrap="square" lIns="0" tIns="62865" rIns="0" bIns="0" rtlCol="0" vert="horz">
            <a:spAutoFit/>
          </a:bodyPr>
          <a:lstStyle/>
          <a:p>
            <a:pPr marL="14604">
              <a:lnSpc>
                <a:spcPct val="100000"/>
              </a:lnSpc>
              <a:spcBef>
                <a:spcPts val="495"/>
              </a:spcBef>
            </a:pPr>
            <a:r>
              <a:rPr dirty="0" sz="750" spc="-10">
                <a:latin typeface="Arial MT"/>
                <a:cs typeface="Arial MT"/>
              </a:rPr>
              <a:t>01.15</a:t>
            </a:r>
            <a:endParaRPr sz="750">
              <a:latin typeface="Arial MT"/>
              <a:cs typeface="Arial MT"/>
            </a:endParaRPr>
          </a:p>
          <a:p>
            <a:pPr marL="18415">
              <a:lnSpc>
                <a:spcPct val="100000"/>
              </a:lnSpc>
              <a:spcBef>
                <a:spcPts val="395"/>
              </a:spcBef>
            </a:pPr>
            <a:r>
              <a:rPr dirty="0" sz="750" spc="-10">
                <a:solidFill>
                  <a:srgbClr val="131313"/>
                </a:solidFill>
                <a:latin typeface="Arial MT"/>
                <a:cs typeface="Arial MT"/>
              </a:rPr>
              <a:t>2.ó49</a:t>
            </a:r>
            <a:endParaRPr sz="750">
              <a:latin typeface="Arial MT"/>
              <a:cs typeface="Arial MT"/>
            </a:endParaRPr>
          </a:p>
          <a:p>
            <a:pPr marL="12700">
              <a:lnSpc>
                <a:spcPct val="100000"/>
              </a:lnSpc>
              <a:spcBef>
                <a:spcPts val="345"/>
              </a:spcBef>
            </a:pPr>
            <a:r>
              <a:rPr dirty="0" sz="750">
                <a:solidFill>
                  <a:srgbClr val="2F2F2F"/>
                </a:solidFill>
                <a:latin typeface="Arial MT"/>
                <a:cs typeface="Arial MT"/>
              </a:rPr>
              <a:t>ü.</a:t>
            </a:r>
            <a:r>
              <a:rPr dirty="0" sz="750">
                <a:solidFill>
                  <a:srgbClr val="181818"/>
                </a:solidFill>
                <a:latin typeface="Arial MT"/>
                <a:cs typeface="Arial MT"/>
              </a:rPr>
              <a:t>1.9.0.</a:t>
            </a:r>
            <a:r>
              <a:rPr dirty="0" sz="750" spc="155">
                <a:solidFill>
                  <a:srgbClr val="181818"/>
                </a:solidFill>
                <a:latin typeface="Arial MT"/>
                <a:cs typeface="Arial MT"/>
              </a:rPr>
              <a:t> </a:t>
            </a:r>
            <a:r>
              <a:rPr dirty="0" sz="750" spc="-20">
                <a:solidFill>
                  <a:srgbClr val="0C0C0C"/>
                </a:solidFill>
                <a:latin typeface="Arial MT"/>
                <a:cs typeface="Arial MT"/>
              </a:rPr>
              <a:t>3.04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1542003" y="3542533"/>
            <a:ext cx="4363085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2987675" algn="l"/>
              </a:tabLst>
            </a:pPr>
            <a:r>
              <a:rPr dirty="0" sz="750">
                <a:solidFill>
                  <a:srgbClr val="0A0A0A"/>
                </a:solidFill>
                <a:latin typeface="Arial MT"/>
                <a:cs typeface="Arial MT"/>
              </a:rPr>
              <a:t>Obr.galões</a:t>
            </a:r>
            <a:r>
              <a:rPr dirty="0" sz="750" spc="40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Palrcnais</a:t>
            </a:r>
            <a:r>
              <a:rPr dirty="0" sz="750" spc="40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Regime</a:t>
            </a:r>
            <a:r>
              <a:rPr dirty="0" sz="750" spc="15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Próprio</a:t>
            </a:r>
            <a:r>
              <a:rPr dirty="0" sz="750" spc="45">
                <a:latin typeface="Arial MT"/>
                <a:cs typeface="Arial MT"/>
              </a:rPr>
              <a:t> </a:t>
            </a:r>
            <a:r>
              <a:rPr dirty="0" sz="750">
                <a:solidFill>
                  <a:srgbClr val="0C0C0C"/>
                </a:solidFill>
                <a:latin typeface="Arial MT"/>
                <a:cs typeface="Arial MT"/>
              </a:rPr>
              <a:t>de</a:t>
            </a:r>
            <a:r>
              <a:rPr dirty="0" sz="750" spc="5">
                <a:solidFill>
                  <a:srgbClr val="0C0C0C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Previdercia</a:t>
            </a:r>
            <a:r>
              <a:rPr dirty="0" sz="750">
                <a:latin typeface="Arial MT"/>
                <a:cs typeface="Arial MT"/>
              </a:rPr>
              <a:t>	</a:t>
            </a:r>
            <a:r>
              <a:rPr dirty="0" sz="750" spc="-10">
                <a:solidFill>
                  <a:srgbClr val="0A0A0A"/>
                </a:solidFill>
                <a:latin typeface="Arial MT"/>
                <a:cs typeface="Arial MT"/>
              </a:rPr>
              <a:t>Outros</a:t>
            </a:r>
            <a:r>
              <a:rPr dirty="0" sz="750" spc="-5">
                <a:solidFill>
                  <a:srgbClr val="0A0A0A"/>
                </a:solidFill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Recursos</a:t>
            </a:r>
            <a:r>
              <a:rPr dirty="0" sz="750" spc="35">
                <a:latin typeface="Arial MT"/>
                <a:cs typeface="Arial MT"/>
              </a:rPr>
              <a:t> </a:t>
            </a:r>
            <a:r>
              <a:rPr dirty="0" sz="750">
                <a:latin typeface="Arial MT"/>
                <a:cs typeface="Arial MT"/>
              </a:rPr>
              <a:t>náo</a:t>
            </a:r>
            <a:r>
              <a:rPr dirty="0" sz="750" spc="-5">
                <a:latin typeface="Arial MT"/>
                <a:cs typeface="Arial MT"/>
              </a:rPr>
              <a:t> </a:t>
            </a:r>
            <a:r>
              <a:rPr dirty="0" sz="750" spc="-10">
                <a:latin typeface="Arial MT"/>
                <a:cs typeface="Arial MT"/>
              </a:rPr>
              <a:t>Vinculados</a:t>
            </a:r>
            <a:endParaRPr sz="750">
              <a:latin typeface="Arial MT"/>
              <a:cs typeface="Arial MT"/>
            </a:endParaRPr>
          </a:p>
        </p:txBody>
      </p:sp>
      <p:graphicFrame>
        <p:nvGraphicFramePr>
          <p:cNvPr id="14" name="object 14" descr=""/>
          <p:cNvGraphicFramePr>
            <a:graphicFrameLocks noGrp="1"/>
          </p:cNvGraphicFramePr>
          <p:nvPr/>
        </p:nvGraphicFramePr>
        <p:xfrm>
          <a:off x="783221" y="3722703"/>
          <a:ext cx="6097270" cy="221424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04850"/>
                <a:gridCol w="4672330"/>
                <a:gridCol w="645160"/>
              </a:tblGrid>
              <a:tr h="139700"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584450">
                        <a:lnSpc>
                          <a:spcPts val="855"/>
                        </a:lnSpc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75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750" spc="1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750" spc="9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750" spc="9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latin typeface="Arial MT"/>
                          <a:cs typeface="Arial MT"/>
                        </a:rPr>
                        <a:t>RS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34925">
                        <a:lnSpc>
                          <a:spcPts val="830"/>
                        </a:lnSpc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10.541,18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0"/>
                </a:tc>
              </a:tr>
              <a:tr h="159385"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58762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75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750" spc="30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latin typeface="Arial MT"/>
                          <a:cs typeface="Arial MT"/>
                        </a:rPr>
                        <a:t>RS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 algn="r" marR="3048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10.541,18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</a:tr>
              <a:tr h="161290">
                <a:tc>
                  <a:txBody>
                    <a:bodyPr/>
                    <a:lstStyle/>
                    <a:p>
                      <a:pPr marL="34925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01.35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Secretária</a:t>
                      </a:r>
                      <a:r>
                        <a:rPr dirty="0" sz="750" spc="10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750" spc="9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5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Defesa</a:t>
                      </a:r>
                      <a:r>
                        <a:rPr dirty="0" sz="750" spc="1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Civil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8910">
                <a:tc>
                  <a:txBody>
                    <a:bodyPr/>
                    <a:lstStyle/>
                    <a:p>
                      <a:pPr marL="3302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2.018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2860"/>
                </a:tc>
                <a:tc>
                  <a:txBody>
                    <a:bodyPr/>
                    <a:lstStyle/>
                    <a:p>
                      <a:pPr marL="67310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dirty="0" baseline="3703" sz="1125" spc="-52">
                          <a:latin typeface="Arial MT"/>
                          <a:cs typeface="Arial MT"/>
                        </a:rPr>
                        <a:t>MANUTE</a:t>
                      </a:r>
                      <a:r>
                        <a:rPr dirty="0" baseline="3703" sz="1125" spc="-19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 spc="-75">
                          <a:latin typeface="Arial MT"/>
                          <a:cs typeface="Arial MT"/>
                        </a:rPr>
                        <a:t>NGÃO</a:t>
                      </a:r>
                      <a:r>
                        <a:rPr dirty="0" baseline="3703" sz="1125" spc="-15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,</a:t>
                      </a:r>
                      <a:r>
                        <a:rPr dirty="0" baseline="3703" sz="1125" spc="37">
                          <a:solidFill>
                            <a:srgbClr val="424242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 spc="-75">
                          <a:latin typeface="Arial MT"/>
                          <a:cs typeface="Arial MT"/>
                        </a:rPr>
                        <a:t>ADL,4INISTRAGÃO</a:t>
                      </a:r>
                      <a:r>
                        <a:rPr dirty="0" baseline="3703" sz="1125" spc="-44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baseline="3703" sz="1125" spc="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 spc="-30">
                          <a:latin typeface="Arial MT"/>
                          <a:cs typeface="Arial MT"/>
                        </a:rPr>
                        <a:t>OPERACIONALIZA</a:t>
                      </a:r>
                      <a:r>
                        <a:rPr dirty="0" sz="750" spc="-20">
                          <a:latin typeface="Arial MT"/>
                          <a:cs typeface="Arial MT"/>
                        </a:rPr>
                        <a:t>C</a:t>
                      </a:r>
                      <a:r>
                        <a:rPr dirty="0" baseline="3703" sz="1125" spc="-30">
                          <a:latin typeface="Arial MT"/>
                          <a:cs typeface="Arial MT"/>
                        </a:rPr>
                        <a:t>ÃO</a:t>
                      </a:r>
                      <a:r>
                        <a:rPr dirty="0" baseline="3703" sz="1125" spc="22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baseline="3703" sz="1125" spc="82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 spc="-30">
                          <a:solidFill>
                            <a:srgbClr val="111111"/>
                          </a:solidFill>
                          <a:latin typeface="Arial MT"/>
                          <a:cs typeface="Arial MT"/>
                        </a:rPr>
                        <a:t>SUBS</a:t>
                      </a:r>
                      <a:r>
                        <a:rPr dirty="0" baseline="3703" sz="1125" spc="-30">
                          <a:solidFill>
                            <a:srgbClr val="131313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baseline="3703" sz="1125" spc="-30">
                          <a:latin typeface="Arial MT"/>
                          <a:cs typeface="Arial MT"/>
                        </a:rPr>
                        <a:t>CRETARIA</a:t>
                      </a:r>
                      <a:r>
                        <a:rPr dirty="0" baseline="3703" sz="1125" spc="67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baseline="3703" sz="1125" spc="15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 spc="-30">
                          <a:latin typeface="Arial MT"/>
                          <a:cs typeface="Arial MT"/>
                        </a:rPr>
                        <a:t>DEFESA</a:t>
                      </a:r>
                      <a:r>
                        <a:rPr dirty="0" baseline="3703" sz="1125" spc="172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baseline="3703" sz="1125" spc="-15">
                          <a:latin typeface="Arial MT"/>
                          <a:cs typeface="Arial MT"/>
                        </a:rPr>
                        <a:t>CIVIL</a:t>
                      </a:r>
                      <a:endParaRPr baseline="3703" sz="1125">
                        <a:latin typeface="Arial MT"/>
                        <a:cs typeface="Arial MT"/>
                      </a:endParaRPr>
                    </a:p>
                  </a:txBody>
                  <a:tcPr marL="0" marR="0" marB="0" marT="3175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56845">
                <a:tc>
                  <a:txBody>
                    <a:bodyPr/>
                    <a:lstStyle/>
                    <a:p>
                      <a:pPr marL="34925">
                        <a:lnSpc>
                          <a:spcPct val="100000"/>
                        </a:lnSpc>
                        <a:spcBef>
                          <a:spcPts val="95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3.3.9.0.39.G5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marL="66675">
                        <a:lnSpc>
                          <a:spcPct val="100000"/>
                        </a:lnSpc>
                        <a:spcBef>
                          <a:spcPts val="95"/>
                        </a:spcBef>
                        <a:tabLst>
                          <a:tab pos="3042285" algn="l"/>
                        </a:tabLst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DEMAIS</a:t>
                      </a:r>
                      <a:r>
                        <a:rPr dirty="0" sz="750" spc="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latin typeface="Arial MT"/>
                          <a:cs typeface="Arial MT"/>
                        </a:rPr>
                        <a:t>SERVICOS</a:t>
                      </a:r>
                      <a:r>
                        <a:rPr dirty="0" sz="75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TERCEIROS</a:t>
                      </a:r>
                      <a:r>
                        <a:rPr dirty="0" sz="750" spc="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750" spc="-20">
                          <a:latin typeface="Arial MT"/>
                          <a:cs typeface="Arial MT"/>
                        </a:rPr>
                        <a:t> PESSOA</a:t>
                      </a:r>
                      <a:r>
                        <a:rPr dirty="0" sz="75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JURÍDICA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	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750" spc="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Impostos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 ‘/inculadcs</a:t>
                      </a:r>
                      <a:r>
                        <a:rPr dirty="0" sz="750" spc="8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solidFill>
                            <a:srgbClr val="161616"/>
                          </a:solidFill>
                          <a:latin typeface="Arial MT"/>
                          <a:cs typeface="Arial MT"/>
                        </a:rPr>
                        <a:t>Sü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2065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7.0?8,82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5240"/>
                </a:tc>
              </a:tr>
              <a:tr h="16573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587625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75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750" spc="1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750" spc="10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750" spc="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latin typeface="Arial MT"/>
                          <a:cs typeface="Arial MT"/>
                        </a:rPr>
                        <a:t>RS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7.058,82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9685"/>
                </a:tc>
              </a:tr>
              <a:tr h="3117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55"/>
                        </a:spcBef>
                      </a:pPr>
                      <a:endParaRPr sz="750">
                        <a:latin typeface="Times New Roman"/>
                        <a:cs typeface="Times New Roman"/>
                      </a:endParaRPr>
                    </a:p>
                    <a:p>
                      <a:pPr marL="31750">
                        <a:lnSpc>
                          <a:spcPct val="100000"/>
                        </a:lnSpc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01.36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57785"/>
                </a:tc>
                <a:tc>
                  <a:txBody>
                    <a:bodyPr/>
                    <a:lstStyle/>
                    <a:p>
                      <a:pPr marL="258762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75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750" spc="3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latin typeface="Arial MT"/>
                          <a:cs typeface="Arial MT"/>
                        </a:rPr>
                        <a:t>RS</a:t>
                      </a:r>
                      <a:endParaRPr sz="750">
                        <a:latin typeface="Arial MT"/>
                        <a:cs typeface="Arial MT"/>
                      </a:endParaRPr>
                    </a:p>
                    <a:p>
                      <a:pPr marL="66675">
                        <a:lnSpc>
                          <a:spcPct val="100000"/>
                        </a:lnSpc>
                        <a:spcBef>
                          <a:spcPts val="250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Secretária</a:t>
                      </a:r>
                      <a:r>
                        <a:rPr dirty="0" sz="750" spc="1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Municipal</a:t>
                      </a:r>
                      <a:r>
                        <a:rPr dirty="0" sz="750" spc="1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1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Agronegócios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 algn="r" marR="27305">
                        <a:lnSpc>
                          <a:spcPct val="100000"/>
                        </a:lnSpc>
                        <a:spcBef>
                          <a:spcPts val="190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7.058,82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4130"/>
                </a:tc>
              </a:tr>
              <a:tr h="16129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750" spc="-1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1.932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 marL="70485">
                        <a:lnSpc>
                          <a:spcPct val="100000"/>
                        </a:lnSpc>
                        <a:spcBef>
                          <a:spcPts val="155"/>
                        </a:spcBef>
                      </a:pPr>
                      <a:r>
                        <a:rPr dirty="0" sz="750" spc="-35">
                          <a:latin typeface="Arial MT"/>
                          <a:cs typeface="Arial MT"/>
                        </a:rPr>
                        <a:t>ManutenCáo</a:t>
                      </a:r>
                      <a:r>
                        <a:rPr dirty="0" sz="750" spc="10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75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latin typeface="Arial MT"/>
                          <a:cs typeface="Arial MT"/>
                        </a:rPr>
                        <a:t>OperacioiJa!ização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 da</a:t>
                      </a:r>
                      <a:r>
                        <a:rPr dirty="0" sz="75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30">
                          <a:latin typeface="Arial MT"/>
                          <a:cs typeface="Arial MT"/>
                        </a:rPr>
                        <a:t>Secret</a:t>
                      </a:r>
                      <a:r>
                        <a:rPr dirty="0" sz="750" spc="-9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0">
                          <a:latin typeface="Arial MT"/>
                          <a:cs typeface="Arial MT"/>
                        </a:rPr>
                        <a:t>ária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1925">
                <a:tc>
                  <a:txBody>
                    <a:bodyPr/>
                    <a:lstStyle/>
                    <a:p>
                      <a:pPr marL="38100">
                        <a:lnSpc>
                          <a:spcPct val="100000"/>
                        </a:lnSpc>
                        <a:spcBef>
                          <a:spcPts val="130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3.3.9.G.36.01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6510"/>
                </a:tc>
                <a:tc>
                  <a:txBody>
                    <a:bodyPr/>
                    <a:lstStyle/>
                    <a:p>
                      <a:pPr marL="69850">
                        <a:lnSpc>
                          <a:spcPct val="100000"/>
                        </a:lnSpc>
                        <a:spcBef>
                          <a:spcPts val="155"/>
                        </a:spcBef>
                        <a:tabLst>
                          <a:tab pos="3042285" algn="l"/>
                        </a:tabLst>
                      </a:pPr>
                      <a:r>
                        <a:rPr dirty="0" sz="750" spc="-20">
                          <a:latin typeface="Arial MT"/>
                          <a:cs typeface="Arial MT"/>
                        </a:rPr>
                        <a:t>OUTROS</a:t>
                      </a:r>
                      <a:r>
                        <a:rPr dirty="0" sz="75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35">
                          <a:latin typeface="Arial MT"/>
                          <a:cs typeface="Arial MT"/>
                        </a:rPr>
                        <a:t>SERV</a:t>
                      </a:r>
                      <a:r>
                        <a:rPr dirty="0" sz="750" spc="-1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latin typeface="Arial MT"/>
                          <a:cs typeface="Arial MT"/>
                        </a:rPr>
                        <a:t>IGOS</a:t>
                      </a:r>
                      <a:r>
                        <a:rPr dirty="0" sz="750" spc="-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DE</a:t>
                      </a:r>
                      <a:r>
                        <a:rPr dirty="0" sz="750" spc="5">
                          <a:solidFill>
                            <a:srgbClr val="18181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TERCEI</a:t>
                      </a:r>
                      <a:r>
                        <a:rPr dirty="0" sz="750" spc="2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OS</a:t>
                      </a:r>
                      <a:r>
                        <a:rPr dirty="0" sz="750" spc="-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-</a:t>
                      </a:r>
                      <a:r>
                        <a:rPr dirty="0" sz="750" spc="-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0">
                          <a:latin typeface="Arial MT"/>
                          <a:cs typeface="Arial MT"/>
                        </a:rPr>
                        <a:t>PESSOA</a:t>
                      </a:r>
                      <a:r>
                        <a:rPr dirty="0" sz="750" spc="2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FÍSICA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	Outros</a:t>
                      </a:r>
                      <a:r>
                        <a:rPr dirty="0" sz="750" spc="-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Recursos</a:t>
                      </a:r>
                      <a:r>
                        <a:rPr dirty="0" sz="750" spc="1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não</a:t>
                      </a:r>
                      <a:r>
                        <a:rPr dirty="0" sz="750" spc="-45">
                          <a:solidFill>
                            <a:srgbClr val="080808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‘Vinculados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9685"/>
                </a:tc>
                <a:tc>
                  <a:txBody>
                    <a:bodyPr/>
                    <a:lstStyle/>
                    <a:p>
                      <a:pPr algn="r" marR="27940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750" spc="-10">
                          <a:latin typeface="Times New Roman"/>
                          <a:cs typeface="Times New Roman"/>
                        </a:rPr>
                        <a:t>2.400,†0</a:t>
                      </a:r>
                      <a:endParaRPr sz="7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22860"/>
                </a:tc>
              </a:tr>
              <a:tr h="15557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584450">
                        <a:lnSpc>
                          <a:spcPct val="100000"/>
                        </a:lnSpc>
                        <a:spcBef>
                          <a:spcPts val="150"/>
                        </a:spcBef>
                      </a:pPr>
                      <a:r>
                        <a:rPr dirty="0" sz="700" spc="10">
                          <a:latin typeface="Arial MT"/>
                          <a:cs typeface="Arial MT"/>
                        </a:rPr>
                        <a:t>TotaI</a:t>
                      </a:r>
                      <a:r>
                        <a:rPr dirty="0" sz="700" spc="1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10">
                          <a:latin typeface="Arial MT"/>
                          <a:cs typeface="Arial MT"/>
                        </a:rPr>
                        <a:t>do</a:t>
                      </a:r>
                      <a:r>
                        <a:rPr dirty="0" sz="700" spc="1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10">
                          <a:latin typeface="Arial MT"/>
                          <a:cs typeface="Arial MT"/>
                        </a:rPr>
                        <a:t>Projeto</a:t>
                      </a:r>
                      <a:r>
                        <a:rPr dirty="0" sz="700" spc="18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10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/</a:t>
                      </a:r>
                      <a:r>
                        <a:rPr dirty="0" sz="700" spc="155">
                          <a:solidFill>
                            <a:srgbClr val="1F1F1F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10">
                          <a:latin typeface="Arial MT"/>
                          <a:cs typeface="Arial MT"/>
                        </a:rPr>
                        <a:t>Atividade</a:t>
                      </a:r>
                      <a:r>
                        <a:rPr dirty="0" sz="700" spc="18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25">
                          <a:latin typeface="Arial MT"/>
                          <a:cs typeface="Arial MT"/>
                        </a:rPr>
                        <a:t>R$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19050"/>
                </a:tc>
                <a:tc>
                  <a:txBody>
                    <a:bodyPr/>
                    <a:lstStyle/>
                    <a:p>
                      <a:pPr algn="r" marR="27940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750" spc="-10" b="1">
                          <a:latin typeface="Times New Roman"/>
                          <a:cs typeface="Times New Roman"/>
                        </a:rPr>
                        <a:t>2.400,00</a:t>
                      </a:r>
                      <a:endParaRPr sz="750">
                        <a:latin typeface="Times New Roman"/>
                        <a:cs typeface="Times New Roman"/>
                      </a:endParaRPr>
                    </a:p>
                  </a:txBody>
                  <a:tcPr marL="0" marR="0" marB="0" marT="12700"/>
                </a:tc>
              </a:tr>
              <a:tr h="16065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584450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70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00" spc="16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>
                          <a:latin typeface="Arial MT"/>
                          <a:cs typeface="Arial MT"/>
                        </a:rPr>
                        <a:t>da</a:t>
                      </a:r>
                      <a:r>
                        <a:rPr dirty="0" sz="700" spc="15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>
                          <a:latin typeface="Arial MT"/>
                          <a:cs typeface="Arial MT"/>
                        </a:rPr>
                        <a:t>Unidade</a:t>
                      </a:r>
                      <a:r>
                        <a:rPr dirty="0" sz="700" spc="47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00" spc="-25">
                          <a:latin typeface="Arial MT"/>
                          <a:cs typeface="Arial MT"/>
                        </a:rPr>
                        <a:t>R$</a:t>
                      </a:r>
                      <a:endParaRPr sz="700">
                        <a:latin typeface="Arial MT"/>
                        <a:cs typeface="Arial MT"/>
                      </a:endParaRPr>
                    </a:p>
                  </a:txBody>
                  <a:tcPr marL="0" marR="0" marB="0" marT="24765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750" spc="-10">
                          <a:latin typeface="Cambria"/>
                          <a:cs typeface="Cambria"/>
                        </a:rPr>
                        <a:t>2.400,00</a:t>
                      </a:r>
                      <a:endParaRPr sz="750">
                        <a:latin typeface="Cambria"/>
                        <a:cs typeface="Cambria"/>
                      </a:endParaRPr>
                    </a:p>
                  </a:txBody>
                  <a:tcPr marL="0" marR="0" marB="0" marT="21590"/>
                </a:tc>
              </a:tr>
              <a:tr h="16700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410209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Valor</a:t>
                      </a:r>
                      <a:r>
                        <a:rPr dirty="0" sz="750" spc="1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Total</a:t>
                      </a:r>
                      <a:r>
                        <a:rPr dirty="0" sz="750" spc="9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Anulado</a:t>
                      </a:r>
                      <a:r>
                        <a:rPr dirty="0" sz="750" spc="1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5">
                          <a:latin typeface="Arial MT"/>
                          <a:cs typeface="Arial MT"/>
                        </a:rPr>
                        <a:t>RS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algn="r" marR="27305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750" spc="-10">
                          <a:latin typeface="Arial MT"/>
                          <a:cs typeface="Arial MT"/>
                        </a:rPr>
                        <a:t>3.772.310,07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13335"/>
                </a:tc>
              </a:tr>
              <a:tr h="144145">
                <a:tc>
                  <a:txBody>
                    <a:bodyPr/>
                    <a:lstStyle/>
                    <a:p>
                      <a:pPr marL="230504">
                        <a:lnSpc>
                          <a:spcPts val="810"/>
                        </a:lnSpc>
                        <a:spcBef>
                          <a:spcPts val="229"/>
                        </a:spcBef>
                      </a:pPr>
                      <a:r>
                        <a:rPr dirty="0" sz="75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Ar'igo</a:t>
                      </a:r>
                      <a:r>
                        <a:rPr dirty="0" sz="750" spc="40">
                          <a:solidFill>
                            <a:srgbClr val="0C0C0C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3A3A3A"/>
                          </a:solidFill>
                          <a:latin typeface="Arial MT"/>
                          <a:cs typeface="Arial MT"/>
                        </a:rPr>
                        <a:t>3“</a:t>
                      </a:r>
                      <a:r>
                        <a:rPr dirty="0" sz="750" spc="-50">
                          <a:solidFill>
                            <a:srgbClr val="3A3A3A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50">
                          <a:solidFill>
                            <a:srgbClr val="0A0A0A"/>
                          </a:solidFill>
                          <a:latin typeface="Arial MT"/>
                          <a:cs typeface="Arial MT"/>
                        </a:rPr>
                        <a:t>-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9209"/>
                </a:tc>
                <a:tc>
                  <a:txBody>
                    <a:bodyPr/>
                    <a:lstStyle/>
                    <a:p>
                      <a:pPr marL="85090">
                        <a:lnSpc>
                          <a:spcPts val="810"/>
                        </a:lnSpc>
                        <a:spcBef>
                          <a:spcPts val="229"/>
                        </a:spcBef>
                      </a:pPr>
                      <a:r>
                        <a:rPr dirty="0" sz="750">
                          <a:latin typeface="Arial MT"/>
                          <a:cs typeface="Arial MT"/>
                        </a:rPr>
                        <a:t>Re</a:t>
                      </a:r>
                      <a:r>
                        <a:rPr dirty="0" sz="750" spc="13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ogaôas</a:t>
                      </a:r>
                      <a:r>
                        <a:rPr dirty="0" sz="750" spc="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212121"/>
                          </a:solidFill>
                          <a:latin typeface="Arial MT"/>
                          <a:cs typeface="Arial MT"/>
                        </a:rPr>
                        <a:t>as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dispos.cões</a:t>
                      </a:r>
                      <a:r>
                        <a:rPr dirty="0" sz="750" spc="4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750" spc="-2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35">
                          <a:latin typeface="Arial MT"/>
                          <a:cs typeface="Arial MT"/>
                        </a:rPr>
                        <a:t>tá</a:t>
                      </a:r>
                      <a:r>
                        <a:rPr dirty="0" sz="750" spc="7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cor</a:t>
                      </a:r>
                      <a:r>
                        <a:rPr dirty="0" sz="750" spc="-11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10">
                          <a:latin typeface="Arial MT"/>
                          <a:cs typeface="Arial MT"/>
                        </a:rPr>
                        <a:t>Irário.</a:t>
                      </a:r>
                      <a:r>
                        <a:rPr dirty="0" sz="750" spc="35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35">
                          <a:latin typeface="Arial MT"/>
                          <a:cs typeface="Arial MT"/>
                        </a:rPr>
                        <a:t>Publtque-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s°..</a:t>
                      </a:r>
                      <a:r>
                        <a:rPr dirty="0" sz="750" spc="10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20">
                          <a:latin typeface="Arial MT"/>
                          <a:cs typeface="Arial MT"/>
                        </a:rPr>
                        <a:t>alixe-</a:t>
                      </a:r>
                      <a:r>
                        <a:rPr dirty="0" sz="750">
                          <a:latin typeface="Arial MT"/>
                          <a:cs typeface="Arial MT"/>
                        </a:rPr>
                        <a:t>se</a:t>
                      </a:r>
                      <a:r>
                        <a:rPr dirty="0" sz="750" spc="40"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>
                          <a:solidFill>
                            <a:srgbClr val="151515"/>
                          </a:solidFill>
                          <a:latin typeface="Arial MT"/>
                          <a:cs typeface="Arial MT"/>
                        </a:rPr>
                        <a:t>e</a:t>
                      </a:r>
                      <a:r>
                        <a:rPr dirty="0" sz="750" spc="10">
                          <a:solidFill>
                            <a:srgbClr val="151515"/>
                          </a:solidFill>
                          <a:latin typeface="Arial MT"/>
                          <a:cs typeface="Arial MT"/>
                        </a:rPr>
                        <a:t> </a:t>
                      </a:r>
                      <a:r>
                        <a:rPr dirty="0" sz="750" spc="-55">
                          <a:latin typeface="Arial MT"/>
                          <a:cs typeface="Arial MT"/>
                        </a:rPr>
                        <a:t>cui1Jpra-</a:t>
                      </a:r>
                      <a:r>
                        <a:rPr dirty="0" sz="750" spc="-25">
                          <a:latin typeface="Arial MT"/>
                          <a:cs typeface="Arial MT"/>
                        </a:rPr>
                        <a:t>se.</a:t>
                      </a:r>
                      <a:endParaRPr sz="750">
                        <a:latin typeface="Arial MT"/>
                        <a:cs typeface="Arial MT"/>
                      </a:endParaRPr>
                    </a:p>
                  </a:txBody>
                  <a:tcPr marL="0" marR="0" marB="0" marT="29209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</a:tbl>
          </a:graphicData>
        </a:graphic>
      </p:graphicFrame>
      <p:sp>
        <p:nvSpPr>
          <p:cNvPr id="15" name="object 15" descr=""/>
          <p:cNvSpPr txBox="1"/>
          <p:nvPr/>
        </p:nvSpPr>
        <p:spPr>
          <a:xfrm>
            <a:off x="6208066" y="2852361"/>
            <a:ext cx="568325" cy="354965"/>
          </a:xfrm>
          <a:prstGeom prst="rect">
            <a:avLst/>
          </a:prstGeom>
        </p:spPr>
        <p:txBody>
          <a:bodyPr wrap="square" lIns="0" tIns="62865" rIns="0" bIns="0" rtlCol="0" vert="horz">
            <a:spAutoFit/>
          </a:bodyPr>
          <a:lstStyle/>
          <a:p>
            <a:pPr algn="r" marR="5080">
              <a:lnSpc>
                <a:spcPct val="100000"/>
              </a:lnSpc>
              <a:spcBef>
                <a:spcPts val="495"/>
              </a:spcBef>
            </a:pPr>
            <a:r>
              <a:rPr dirty="0" sz="750" spc="-10">
                <a:latin typeface="Arial MT"/>
                <a:cs typeface="Arial MT"/>
              </a:rPr>
              <a:t>865.850,00</a:t>
            </a:r>
            <a:endParaRPr sz="750">
              <a:latin typeface="Arial MT"/>
              <a:cs typeface="Arial MT"/>
            </a:endParaRPr>
          </a:p>
          <a:p>
            <a:pPr algn="r" marR="8890">
              <a:lnSpc>
                <a:spcPct val="100000"/>
              </a:lnSpc>
              <a:spcBef>
                <a:spcPts val="395"/>
              </a:spcBef>
            </a:pPr>
            <a:r>
              <a:rPr dirty="0" sz="750" spc="-10">
                <a:latin typeface="Arial MT"/>
                <a:cs typeface="Arial MT"/>
              </a:rPr>
              <a:t>1.165.850,00</a:t>
            </a:r>
            <a:endParaRPr sz="750">
              <a:latin typeface="Arial MT"/>
              <a:cs typeface="Arial MT"/>
            </a:endParaRPr>
          </a:p>
        </p:txBody>
      </p:sp>
      <p:sp>
        <p:nvSpPr>
          <p:cNvPr id="16" name="object 16" descr=""/>
          <p:cNvSpPr txBox="1"/>
          <p:nvPr/>
        </p:nvSpPr>
        <p:spPr>
          <a:xfrm>
            <a:off x="6345114" y="3539485"/>
            <a:ext cx="439420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 spc="-10">
                <a:solidFill>
                  <a:srgbClr val="0C0C0C"/>
                </a:solidFill>
                <a:latin typeface="Arial MT"/>
                <a:cs typeface="Arial MT"/>
              </a:rPr>
              <a:t>10.54” </a:t>
            </a:r>
            <a:r>
              <a:rPr dirty="0" sz="750" spc="-25">
                <a:solidFill>
                  <a:srgbClr val="080808"/>
                </a:solidFill>
                <a:latin typeface="Arial MT"/>
                <a:cs typeface="Arial MT"/>
              </a:rPr>
              <a:t>.18</a:t>
            </a:r>
            <a:endParaRPr sz="750">
              <a:latin typeface="Arial MT"/>
              <a:cs typeface="Arial M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2025-07-23T18:36:52Z</dcterms:created>
  <dcterms:modified xsi:type="dcterms:W3CDTF">2025-07-23T18:36:52Z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2024-09-26T00:00:00Z</vt:filetime>
  </property>
  <property fmtid="{D5CDD505-2E9C-101B-9397-08002B2CF9AE}" pid="3" name="Creator">
    <vt:lpwstr>Scanner System</vt:lpwstr>
  </property>
  <property fmtid="{D5CDD505-2E9C-101B-9397-08002B2CF9AE}" pid="4" name="LastSaved">
    <vt:filetime>2025-07-23T00:00:00Z</vt:filetime>
  </property>
  <property fmtid="{D5CDD505-2E9C-101B-9397-08002B2CF9AE}" pid="5" name="Producer">
    <vt:lpwstr>Scanner System Image Conversion</vt:lpwstr>
  </property>
</Properties>
</file>