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9558" y="740450"/>
            <a:ext cx="630422" cy="59418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87784" y="9584732"/>
            <a:ext cx="6176645" cy="0"/>
          </a:xfrm>
          <a:custGeom>
            <a:avLst/>
            <a:gdLst/>
            <a:ahLst/>
            <a:cxnLst/>
            <a:rect l="l" t="t" r="r" b="b"/>
            <a:pathLst>
              <a:path w="6176645" h="0">
                <a:moveTo>
                  <a:pt x="0" y="0"/>
                </a:moveTo>
                <a:lnTo>
                  <a:pt x="6176312" y="0"/>
                </a:lnTo>
              </a:path>
            </a:pathLst>
          </a:custGeom>
          <a:ln w="9141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57329" y="1482426"/>
            <a:ext cx="6173470" cy="0"/>
          </a:xfrm>
          <a:custGeom>
            <a:avLst/>
            <a:gdLst/>
            <a:ahLst/>
            <a:cxnLst/>
            <a:rect l="l" t="t" r="r" b="b"/>
            <a:pathLst>
              <a:path w="6173470" h="0">
                <a:moveTo>
                  <a:pt x="0" y="0"/>
                </a:moveTo>
                <a:lnTo>
                  <a:pt x="6173266" y="0"/>
                </a:lnTo>
              </a:path>
            </a:pathLst>
          </a:custGeom>
          <a:ln w="9141">
            <a:solidFill>
              <a:srgbClr val="34383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05926" y="7946901"/>
            <a:ext cx="3715532" cy="1718578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436721" y="560921"/>
            <a:ext cx="2936875" cy="534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85">
                <a:latin typeface="Lucida Sans Unicode"/>
                <a:cs typeface="Lucida Sans Unicode"/>
              </a:rPr>
              <a:t>PREFEITURA</a:t>
            </a:r>
            <a:r>
              <a:rPr dirty="0" sz="1050" spc="80">
                <a:latin typeface="Lucida Sans Unicode"/>
                <a:cs typeface="Lucida Sans Unicode"/>
              </a:rPr>
              <a:t> </a:t>
            </a:r>
            <a:r>
              <a:rPr dirty="0" sz="1050" spc="50">
                <a:latin typeface="Lucida Sans Unicode"/>
                <a:cs typeface="Lucida Sans Unicode"/>
              </a:rPr>
              <a:t>MUNICIPAL DE</a:t>
            </a:r>
            <a:r>
              <a:rPr dirty="0" sz="1050" spc="95">
                <a:latin typeface="Lucida Sans Unicode"/>
                <a:cs typeface="Lucida Sans Unicode"/>
              </a:rPr>
              <a:t> </a:t>
            </a:r>
            <a:r>
              <a:rPr dirty="0" sz="1050" spc="70">
                <a:latin typeface="Lucida Sans Unicode"/>
                <a:cs typeface="Lucida Sans Unicode"/>
              </a:rPr>
              <a:t>SEROPEDICA</a:t>
            </a:r>
            <a:endParaRPr sz="1050">
              <a:latin typeface="Lucida Sans Unicode"/>
              <a:cs typeface="Lucida Sans Unicode"/>
            </a:endParaRPr>
          </a:p>
          <a:p>
            <a:pPr marL="12700" marR="1854200" indent="2540">
              <a:lnSpc>
                <a:spcPct val="128000"/>
              </a:lnSpc>
              <a:spcBef>
                <a:spcPts val="440"/>
              </a:spcBef>
            </a:pPr>
            <a:r>
              <a:rPr dirty="0" sz="750">
                <a:latin typeface="Lucida Sans Unicode"/>
                <a:cs typeface="Lucida Sans Unicode"/>
              </a:rPr>
              <a:t>Rua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Maria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Lourenço,</a:t>
            </a:r>
            <a:r>
              <a:rPr dirty="0" sz="750" spc="-25">
                <a:latin typeface="Lucida Sans Unicode"/>
                <a:cs typeface="Lucida Sans Unicode"/>
              </a:rPr>
              <a:t> 18 </a:t>
            </a:r>
            <a:r>
              <a:rPr dirty="0" sz="750" spc="-10">
                <a:latin typeface="Lucida Sans Unicode"/>
                <a:cs typeface="Lucida Sans Unicode"/>
              </a:rPr>
              <a:t>Fazenda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63969" y="1686579"/>
            <a:ext cx="2734945" cy="671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87094">
              <a:lnSpc>
                <a:spcPct val="100000"/>
              </a:lnSpc>
              <a:spcBef>
                <a:spcPts val="100"/>
              </a:spcBef>
            </a:pPr>
            <a:r>
              <a:rPr dirty="0" sz="800" spc="-90">
                <a:solidFill>
                  <a:srgbClr val="0C0C0C"/>
                </a:solidFill>
                <a:latin typeface="Lucida Sans Unicode"/>
                <a:cs typeface="Lucida Sans Unicode"/>
              </a:rPr>
              <a:t>Decre*o</a:t>
            </a:r>
            <a:r>
              <a:rPr dirty="0" sz="800" spc="-1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C1C1C"/>
                </a:solidFill>
                <a:latin typeface="Lucida Sans Unicode"/>
                <a:cs typeface="Lucida Sans Unicode"/>
              </a:rPr>
              <a:t>N”</a:t>
            </a:r>
            <a:r>
              <a:rPr dirty="0" sz="800" spc="-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latin typeface="Lucida Sans Unicode"/>
                <a:cs typeface="Lucida Sans Unicode"/>
              </a:rPr>
              <a:t>2743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8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20</a:t>
            </a:r>
            <a:r>
              <a:rPr dirty="0" sz="800" spc="210"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81818"/>
                </a:solidFill>
                <a:latin typeface="Lucida Sans Unicode"/>
                <a:cs typeface="Lucida Sans Unicode"/>
              </a:rPr>
              <a:t>cïe</a:t>
            </a:r>
            <a:r>
              <a:rPr dirty="0" sz="800" spc="1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seternbro.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2û2^.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3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 marR="113030" indent="8890">
              <a:lnSpc>
                <a:spcPts val="890"/>
              </a:lnSpc>
            </a:pPr>
            <a:r>
              <a:rPr dirty="0" sz="800" spc="-95">
                <a:latin typeface="Lucida Sans Unicode"/>
                <a:cs typeface="Lucida Sans Unicode"/>
              </a:rPr>
              <a:t>Abre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crédifo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suulementar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A2A2A"/>
                </a:solidFill>
                <a:latin typeface="Lucida Sans Unicode"/>
                <a:cs typeface="Lucida Sans Unicode"/>
              </a:rPr>
              <a:t>:.o</a:t>
            </a:r>
            <a:r>
              <a:rPr dirty="0" sz="800" spc="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valor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1A1A1A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de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RU</a:t>
            </a:r>
            <a:r>
              <a:rPr dirty="0" sz="800" spc="204">
                <a:latin typeface="Lucida Sans Unicode"/>
                <a:cs typeface="Lucida Sans Unicode"/>
              </a:rPr>
              <a:t> </a:t>
            </a:r>
            <a:r>
              <a:rPr dirty="0" sz="800" spc="-150">
                <a:latin typeface="Lucida Sans Unicode"/>
                <a:cs typeface="Lucida Sans Unicode"/>
              </a:rPr>
              <a:t>4G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000.00.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0A0A0A"/>
                </a:solidFill>
                <a:latin typeface="Lucida Sans Unicode"/>
                <a:cs typeface="Lucida Sans Unicode"/>
              </a:rPr>
              <a:t>para </a:t>
            </a:r>
            <a:r>
              <a:rPr dirty="0" sz="800" spc="-65">
                <a:solidFill>
                  <a:srgbClr val="0A0A0A"/>
                </a:solidFill>
                <a:latin typeface="Lucida Sans Unicode"/>
                <a:cs typeface="Lucida Sans Unicode"/>
              </a:rPr>
              <a:t>‘ins</a:t>
            </a:r>
            <a:r>
              <a:rPr dirty="0" sz="80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que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F1F1F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31313"/>
                </a:solidFill>
                <a:latin typeface="Lucida Sans Unicode"/>
                <a:cs typeface="Lucida Sans Unicode"/>
              </a:rPr>
              <a:t>esoec</a:t>
            </a:r>
            <a:r>
              <a:rPr dirty="0" sz="800" spc="-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31313"/>
                </a:solidFill>
                <a:latin typeface="Lucida Sans Unicode"/>
                <a:cs typeface="Lucida Sans Unicode"/>
              </a:rPr>
              <a:t>fica</a:t>
            </a:r>
            <a:r>
              <a:rPr dirty="0" sz="800" spc="2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B3B3B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3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81818"/>
                </a:solidFill>
                <a:latin typeface="Lucida Sans Unicode"/>
                <a:cs typeface="Lucida Sans Unicode"/>
              </a:rPr>
              <a:t>aa</a:t>
            </a:r>
            <a:r>
              <a:rPr dirty="0" sz="800" spc="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ou'ras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pro‘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idêrc\as.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29646" y="2812743"/>
            <a:ext cx="6019165" cy="916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115" marR="17780" indent="762000">
              <a:lnSpc>
                <a:spcPct val="154600"/>
              </a:lnSpc>
              <a:spcBef>
                <a:spcPts val="100"/>
              </a:spcBef>
            </a:pPr>
            <a:r>
              <a:rPr dirty="0" sz="750" spc="-30">
                <a:solidFill>
                  <a:srgbClr val="262626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7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31313"/>
                </a:solidFill>
                <a:latin typeface="Lucida Sans Unicode"/>
                <a:cs typeface="Lucida Sans Unicode"/>
              </a:rPr>
              <a:t>PRE</a:t>
            </a:r>
            <a:r>
              <a:rPr dirty="0" sz="750" spc="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FE</a:t>
            </a:r>
            <a:r>
              <a:rPr dirty="0" sz="750" spc="-65"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1A1A1A"/>
                </a:solidFill>
                <a:latin typeface="Lucida Sans Unicode"/>
                <a:cs typeface="Lucida Sans Unicode"/>
              </a:rPr>
              <a:t>ITO</a:t>
            </a:r>
            <a:r>
              <a:rPr dirty="0" sz="750" spc="-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\4UNICIPAL.</a:t>
            </a:r>
            <a:r>
              <a:rPr dirty="0" sz="750" spc="65"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131313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-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62626"/>
                </a:solidFill>
                <a:latin typeface="Lucida Sans Unicode"/>
                <a:cs typeface="Lucida Sans Unicode"/>
              </a:rPr>
              <a:t>uso</a:t>
            </a:r>
            <a:r>
              <a:rPr dirty="0" sz="750" spc="-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6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suas </a:t>
            </a:r>
            <a:r>
              <a:rPr dirty="0" sz="750" spc="-50">
                <a:latin typeface="Lucida Sans Unicode"/>
                <a:cs typeface="Lucida Sans Unicode"/>
              </a:rPr>
              <a:t>atribuicões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legais,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consiitucio*ais</a:t>
            </a:r>
            <a:r>
              <a:rPr dirty="0" sz="750" spc="-5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11111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6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de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acordo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1A1A1A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-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1F1F1F"/>
                </a:solidFill>
                <a:latin typeface="Lucida Sans Unicode"/>
                <a:cs typeface="Lucida Sans Unicode"/>
              </a:rPr>
              <a:t>o </a:t>
            </a:r>
            <a:r>
              <a:rPr dirty="0" sz="750" spc="-45">
                <a:solidFill>
                  <a:srgbClr val="0A0A0A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1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0E0E0E"/>
                </a:solidFill>
                <a:latin typeface="Lucida Sans Unicode"/>
                <a:cs typeface="Lucida Sans Unicode"/>
              </a:rPr>
              <a:t>Ihe</a:t>
            </a:r>
            <a:r>
              <a:rPr dirty="0" sz="750" spc="-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confEre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12121"/>
                </a:solidFill>
                <a:latin typeface="Lucida Sans Unicode"/>
                <a:cs typeface="Lucida Sans Unicode"/>
              </a:rPr>
              <a:t>o </a:t>
            </a:r>
            <a:r>
              <a:rPr dirty="0" sz="750">
                <a:latin typeface="Lucida Sans Unicode"/>
                <a:cs typeface="Lucida Sans Unicode"/>
              </a:rPr>
              <a:t>at.</a:t>
            </a:r>
            <a:r>
              <a:rPr dirty="0" sz="750" spc="13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A1A1A"/>
                </a:solidFill>
                <a:latin typeface="Lucida Sans Unicode"/>
                <a:cs typeface="Lucida Sans Unicode"/>
              </a:rPr>
              <a:t>8’</a:t>
            </a:r>
            <a:r>
              <a:rPr dirty="0" sz="750" spc="1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oa </a:t>
            </a:r>
            <a:r>
              <a:rPr dirty="0" sz="750">
                <a:latin typeface="Lucida Sans Unicode"/>
                <a:cs typeface="Lucida Sans Unicode"/>
              </a:rPr>
              <a:t>LEI</a:t>
            </a:r>
            <a:r>
              <a:rPr dirty="0" sz="750" spc="6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31313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-6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080808"/>
                </a:solidFill>
                <a:latin typeface="Lucida Sans Unicode"/>
                <a:cs typeface="Lucida Sans Unicode"/>
              </a:rPr>
              <a:t>823.</a:t>
            </a:r>
            <a:r>
              <a:rPr dirty="0" sz="750" spc="-70">
                <a:latin typeface="Lucida Sans Unicode"/>
                <a:cs typeface="Lucida Sans Unicode"/>
              </a:rPr>
              <a:t>2023</a:t>
            </a:r>
            <a:r>
              <a:rPr dirty="0" sz="750" spc="-4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čatada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100">
                <a:latin typeface="Lucida Sans Unicode"/>
                <a:cs typeface="Lucida Sans Unicode"/>
              </a:rPr>
              <a:t>21*12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75">
                <a:latin typeface="Lucida Sans Unicode"/>
                <a:cs typeface="Lucida Sans Unicode"/>
              </a:rPr>
              <a:t>2023.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75">
                <a:solidFill>
                  <a:srgbClr val="1C1C1C"/>
                </a:solidFill>
                <a:latin typeface="Lucida Sans Unicode"/>
                <a:cs typeface="Lucida Sans Unicode"/>
              </a:rPr>
              <a:t>pebł</a:t>
            </a:r>
            <a:r>
              <a:rPr dirty="0" sz="750" spc="1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cada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C1C1C"/>
                </a:solidFill>
                <a:latin typeface="Lucida Sans Unicode"/>
                <a:cs typeface="Lucida Sans Unicode"/>
              </a:rPr>
              <a:t>en</a:t>
            </a:r>
            <a:r>
              <a:rPr dirty="0" sz="750" spc="38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21!12*2C23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25400">
              <a:lnSpc>
                <a:spcPct val="100000"/>
              </a:lnSpc>
            </a:pPr>
            <a:r>
              <a:rPr dirty="0" u="sng" sz="750" spc="-50">
                <a:uFill>
                  <a:solidFill>
                    <a:srgbClr val="2F383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750" spc="-20">
                <a:uFill>
                  <a:solidFill>
                    <a:srgbClr val="2F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1A1A1A"/>
                </a:solidFill>
                <a:uFill>
                  <a:solidFill>
                    <a:srgbClr val="2F38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65">
                <a:solidFill>
                  <a:srgbClr val="1A1A1A"/>
                </a:solidFill>
                <a:uFill>
                  <a:solidFill>
                    <a:srgbClr val="2F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464646"/>
                </a:solidFill>
                <a:uFill>
                  <a:solidFill>
                    <a:srgbClr val="2F383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750" spc="200">
                <a:solidFill>
                  <a:srgbClr val="464646"/>
                </a:solidFill>
                <a:uFill>
                  <a:solidFill>
                    <a:srgbClr val="2F383B"/>
                  </a:solidFill>
                </a:uFill>
                <a:latin typeface="Lucida Sans Unicode"/>
                <a:cs typeface="Lucida Sans Unicode"/>
              </a:rPr>
              <a:t>  </a:t>
            </a:r>
            <a:r>
              <a:rPr dirty="0" u="sng" sz="750">
                <a:solidFill>
                  <a:srgbClr val="262626"/>
                </a:solidFill>
                <a:uFill>
                  <a:solidFill>
                    <a:srgbClr val="2F38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60">
                <a:solidFill>
                  <a:srgbClr val="262626"/>
                </a:solidFill>
                <a:uFill>
                  <a:solidFill>
                    <a:srgbClr val="2F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161616"/>
                </a:solidFill>
                <a:uFill>
                  <a:solidFill>
                    <a:srgbClr val="2F383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750" spc="5">
                <a:solidFill>
                  <a:srgbClr val="161616"/>
                </a:solidFill>
                <a:uFill>
                  <a:solidFill>
                    <a:srgbClr val="2F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25">
                <a:solidFill>
                  <a:srgbClr val="080808"/>
                </a:solidFill>
                <a:uFill>
                  <a:solidFill>
                    <a:srgbClr val="2F383B"/>
                  </a:solidFill>
                </a:uFill>
                <a:latin typeface="Lucida Sans Unicode"/>
                <a:cs typeface="Lucida Sans Unicode"/>
              </a:rPr>
              <a:t>A: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322580">
              <a:lnSpc>
                <a:spcPct val="100000"/>
              </a:lnSpc>
            </a:pPr>
            <a:r>
              <a:rPr dirty="0" baseline="7936" sz="1050" spc="-44">
                <a:solidFill>
                  <a:srgbClr val="2A2A2A"/>
                </a:solidFill>
                <a:latin typeface="Lucida Sans Unicode"/>
                <a:cs typeface="Lucida Sans Unicode"/>
              </a:rPr>
              <a:t>A</a:t>
            </a:r>
            <a:r>
              <a:rPr dirty="0" baseline="7936" sz="1050" spc="-44">
                <a:solidFill>
                  <a:srgbClr val="080808"/>
                </a:solidFill>
                <a:latin typeface="Lucida Sans Unicode"/>
                <a:cs typeface="Lucida Sans Unicode"/>
              </a:rPr>
              <a:t>riigo</a:t>
            </a:r>
            <a:r>
              <a:rPr dirty="0" baseline="7936" sz="1050" spc="-7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baseline="7936" sz="1050" spc="-30">
                <a:solidFill>
                  <a:srgbClr val="181818"/>
                </a:solidFill>
                <a:latin typeface="Lucida Sans Unicode"/>
                <a:cs typeface="Lucida Sans Unicode"/>
              </a:rPr>
              <a:t>1º</a:t>
            </a:r>
            <a:r>
              <a:rPr dirty="0" baseline="7936" sz="1050" spc="-7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7936" sz="1050" spc="-247">
                <a:solidFill>
                  <a:srgbClr val="232323"/>
                </a:solidFill>
                <a:latin typeface="Lucida Sans Unicode"/>
                <a:cs typeface="Lucida Sans Unicode"/>
              </a:rPr>
              <a:t>-</a:t>
            </a:r>
            <a:r>
              <a:rPr dirty="0" baseline="7936" sz="1050" spc="7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7936" sz="1050">
                <a:solidFill>
                  <a:srgbClr val="0A0A0A"/>
                </a:solidFill>
                <a:latin typeface="Lucida Sans Unicode"/>
                <a:cs typeface="Lucida Sans Unicode"/>
              </a:rPr>
              <a:t>Fica</a:t>
            </a:r>
            <a:r>
              <a:rPr dirty="0" baseline="7936" sz="1050" spc="6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baseline="7936" sz="1050">
                <a:latin typeface="Lucida Sans Unicode"/>
                <a:cs typeface="Lucida Sans Unicode"/>
              </a:rPr>
              <a:t>ab.rto</a:t>
            </a:r>
            <a:r>
              <a:rPr dirty="0" baseline="7936" sz="1050" spc="60">
                <a:latin typeface="Lucida Sans Unicode"/>
                <a:cs typeface="Lucida Sans Unicode"/>
              </a:rPr>
              <a:t> </a:t>
            </a:r>
            <a:r>
              <a:rPr dirty="0" baseline="7936" sz="1050">
                <a:solidFill>
                  <a:srgbClr val="1A1A1A"/>
                </a:solidFill>
                <a:latin typeface="Lucida Sans Unicode"/>
                <a:cs typeface="Lucida Sans Unicode"/>
              </a:rPr>
              <a:t>créći'o</a:t>
            </a:r>
            <a:r>
              <a:rPr dirty="0" baseline="7936" sz="1050" spc="-22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baseline="7936" sz="1050" spc="-44">
                <a:solidFill>
                  <a:srgbClr val="1A1A1A"/>
                </a:solidFill>
                <a:latin typeface="Lucida Sans Unicode"/>
                <a:cs typeface="Lucida Sans Unicode"/>
              </a:rPr>
              <a:t>su</a:t>
            </a:r>
            <a:r>
              <a:rPr dirty="0" baseline="7936" sz="1050" spc="-44">
                <a:latin typeface="Lucida Sans Unicode"/>
                <a:cs typeface="Lucida Sans Unicode"/>
              </a:rPr>
              <a:t>piei1:eiJîar</a:t>
            </a:r>
            <a:r>
              <a:rPr dirty="0" baseline="7936" sz="1050" spc="112">
                <a:latin typeface="Lucida Sans Unicode"/>
                <a:cs typeface="Lucida Sans Unicode"/>
              </a:rPr>
              <a:t> </a:t>
            </a:r>
            <a:r>
              <a:rPr dirty="0" baseline="7936" sz="1050">
                <a:solidFill>
                  <a:srgbClr val="0C0C0C"/>
                </a:solidFill>
                <a:latin typeface="Lucida Sans Unicode"/>
                <a:cs typeface="Lucida Sans Unicode"/>
              </a:rPr>
              <a:t>as</a:t>
            </a:r>
            <a:r>
              <a:rPr dirty="0" baseline="7936" sz="1050" spc="-37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baseline="11904" sz="1050" spc="-30">
                <a:solidFill>
                  <a:srgbClr val="0A0A0A"/>
                </a:solidFill>
                <a:latin typeface="Lucida Sans Unicode"/>
                <a:cs typeface="Lucida Sans Unicode"/>
              </a:rPr>
              <a:t>s</a:t>
            </a:r>
            <a:r>
              <a:rPr dirty="0" sz="700" spc="-20">
                <a:solidFill>
                  <a:srgbClr val="0A0A0A"/>
                </a:solidFill>
                <a:latin typeface="Lucida Sans Unicode"/>
                <a:cs typeface="Lucida Sans Unicode"/>
              </a:rPr>
              <a:t>•9•</a:t>
            </a:r>
            <a:r>
              <a:rPr dirty="0" sz="700" spc="-20">
                <a:solidFill>
                  <a:srgbClr val="050505"/>
                </a:solidFill>
                <a:latin typeface="Lucida Sans Unicode"/>
                <a:cs typeface="Lucida Sans Unicode"/>
              </a:rPr>
              <a:t>'</a:t>
            </a:r>
            <a:r>
              <a:rPr dirty="0" baseline="11904" sz="1050" spc="-30">
                <a:solidFill>
                  <a:srgbClr val="050505"/>
                </a:solidFill>
                <a:latin typeface="Lucida Sans Unicode"/>
                <a:cs typeface="Lucida Sans Unicode"/>
              </a:rPr>
              <a:t>Ules</a:t>
            </a:r>
            <a:r>
              <a:rPr dirty="0" baseline="11904" sz="1050" spc="-97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baseline="7936" sz="1050" spc="-15">
                <a:latin typeface="Lucida Sans Unicode"/>
                <a:cs typeface="Lucida Sans Unicode"/>
              </a:rPr>
              <a:t>dolações</a:t>
            </a:r>
            <a:endParaRPr baseline="7936" sz="10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03346" y="4415851"/>
            <a:ext cx="2275840" cy="361950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u="sng" sz="700">
                <a:uFill>
                  <a:solidFill>
                    <a:srgbClr val="1F2328"/>
                  </a:solidFill>
                </a:uFill>
                <a:latin typeface="Lucida Sans Unicode"/>
                <a:cs typeface="Lucida Sans Unicode"/>
              </a:rPr>
              <a:t>Dotaçöes</a:t>
            </a:r>
            <a:r>
              <a:rPr dirty="0" u="sng" sz="700" spc="155">
                <a:uFill>
                  <a:solidFill>
                    <a:srgbClr val="1F23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 spc="-10">
                <a:uFill>
                  <a:solidFill>
                    <a:srgbClr val="1F2328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700" spc="500">
                <a:uFill>
                  <a:solidFill>
                    <a:srgbClr val="1F2328"/>
                  </a:solidFill>
                </a:uFill>
                <a:latin typeface="Lucida Sans Unicode"/>
                <a:cs typeface="Lucida Sans Unicode"/>
              </a:rPr>
              <a:t> </a:t>
            </a:r>
            <a:endParaRPr sz="700">
              <a:latin typeface="Lucida Sans Unicode"/>
              <a:cs typeface="Lucida Sans Unicode"/>
            </a:endParaRPr>
          </a:p>
          <a:p>
            <a:pPr marL="60960">
              <a:lnSpc>
                <a:spcPct val="100000"/>
              </a:lnSpc>
              <a:spcBef>
                <a:spcPts val="450"/>
              </a:spcBef>
            </a:pPr>
            <a:r>
              <a:rPr dirty="0" sz="800" spc="95">
                <a:solidFill>
                  <a:srgbClr val="080808"/>
                </a:solidFill>
                <a:latin typeface="Lucida Sans Unicode"/>
                <a:cs typeface="Lucida Sans Unicode"/>
              </a:rPr>
              <a:t>CAMARA </a:t>
            </a:r>
            <a:r>
              <a:rPr dirty="0" sz="800" spc="85">
                <a:latin typeface="Lucida Sans Unicode"/>
                <a:cs typeface="Lucida Sans Unicode"/>
              </a:rPr>
              <a:t>MUNICIPAL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90">
                <a:latin typeface="Lucida Sans Unicode"/>
                <a:cs typeface="Lucida Sans Unicode"/>
              </a:rPr>
              <a:t>DE</a:t>
            </a:r>
            <a:r>
              <a:rPr dirty="0" sz="800" spc="135">
                <a:latin typeface="Lucida Sans Unicode"/>
                <a:cs typeface="Lucida Sans Unicode"/>
              </a:rPr>
              <a:t> </a:t>
            </a:r>
            <a:r>
              <a:rPr dirty="0" sz="800" spc="100">
                <a:latin typeface="Lucida Sans Unicode"/>
                <a:cs typeface="Lucida Sans Unicode"/>
              </a:rPr>
              <a:t>SEROPÉDICA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697364" y="4795037"/>
          <a:ext cx="6103620" cy="9124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3260"/>
                <a:gridCol w="2426335"/>
                <a:gridCol w="2308225"/>
                <a:gridCol w="609600"/>
              </a:tblGrid>
              <a:tr h="139700">
                <a:tc>
                  <a:txBody>
                    <a:bodyPr/>
                    <a:lstStyle/>
                    <a:p>
                      <a:pPr marL="36195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02.01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ts val="855"/>
                        </a:lnSpc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Câmara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Seropédica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2.0G^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95">
                          <a:latin typeface="Lucida Sans Unicode"/>
                          <a:cs typeface="Lucida Sans Unicode"/>
                        </a:rPr>
                        <a:t>f/1anutenCáo</a:t>
                      </a:r>
                      <a:r>
                        <a:rPr dirty="0" sz="75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°.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Funcicnarnen!o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3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Počer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LEQiSlãtİVG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2766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3.1..+.0.13.02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OBRICA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G</a:t>
                      </a:r>
                      <a:r>
                        <a:rPr dirty="0" baseline="3703" sz="11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ÖES</a:t>
                      </a:r>
                      <a:r>
                        <a:rPr dirty="0" baseline="3703" sz="1125" spc="27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PATBOhîAIS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marL="64198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Re</a:t>
                      </a:r>
                      <a:r>
                        <a:rPr dirty="0" sz="80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ursos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9113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do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14C'.000.00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140.000,00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56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da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140.000,00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</a:tr>
              <a:tr h="1276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61975">
                        <a:lnSpc>
                          <a:spcPts val="810"/>
                        </a:lnSpc>
                        <a:spcBef>
                          <a:spcPts val="10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10"/>
                        </a:lnSpc>
                        <a:spcBef>
                          <a:spcPts val="10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140.000,00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1034115" y="5757538"/>
            <a:ext cx="5530850" cy="266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50"/>
              </a:lnSpc>
              <a:spcBef>
                <a:spcPts val="100"/>
              </a:spcBef>
            </a:pPr>
            <a:r>
              <a:rPr dirty="0" sz="800" spc="-90">
                <a:latin typeface="Lucida Sans Unicode"/>
                <a:cs typeface="Lucida Sans Unicode"/>
              </a:rPr>
              <a:t>Ariigo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81818"/>
                </a:solidFill>
                <a:latin typeface="Lucida Sans Unicode"/>
                <a:cs typeface="Lucida Sans Unicode"/>
              </a:rPr>
              <a:t>2”</a:t>
            </a:r>
            <a:r>
              <a:rPr dirty="0" sz="800" spc="-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0">
                <a:solidFill>
                  <a:srgbClr val="444444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2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51515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5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despesas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desorrentes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da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abertura</a:t>
            </a:r>
            <a:r>
              <a:rPr dirty="0" sz="800" spc="95">
                <a:latin typeface="Lucida Sans Unicode"/>
                <a:cs typeface="Lucida Sans Unicode"/>
              </a:rPr>
              <a:t> </a:t>
            </a:r>
            <a:r>
              <a:rPr dirty="0" sz="800" spc="-110">
                <a:latin typeface="Lucida Sans Unicode"/>
                <a:cs typeface="Lucida Sans Unicode"/>
              </a:rPr>
              <a:t>do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presume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crédito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suplementar,</a:t>
            </a:r>
            <a:r>
              <a:rPr dirty="0" sz="800" spc="12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s.ráo </a:t>
            </a:r>
            <a:r>
              <a:rPr dirty="0" sz="800" spc="-90">
                <a:latin typeface="Lucida Sans Unicode"/>
                <a:cs typeface="Lucida Sans Unicode"/>
              </a:rPr>
              <a:t>Robertas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105">
                <a:latin typeface="Lucida Sans Unicode"/>
                <a:cs typeface="Lucida Sans Unicode"/>
              </a:rPr>
              <a:t>com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recursos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1C1C1C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4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trata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242424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1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Anigo</a:t>
            </a:r>
            <a:endParaRPr sz="800">
              <a:latin typeface="Lucida Sans Unicode"/>
              <a:cs typeface="Lucida Sans Unicode"/>
            </a:endParaRPr>
          </a:p>
          <a:p>
            <a:pPr marL="440690">
              <a:lnSpc>
                <a:spcPts val="950"/>
              </a:lnSpc>
            </a:pPr>
            <a:r>
              <a:rPr dirty="0" sz="800" spc="-85">
                <a:latin typeface="Lucida Sans Unicode"/>
                <a:cs typeface="Lucida Sans Unicode"/>
              </a:rPr>
              <a:t>^3 parágrafo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1'</a:t>
            </a:r>
            <a:r>
              <a:rPr dirty="0" sz="800" spc="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latin typeface="Lucida Sans Unicode"/>
                <a:cs typeface="Lucida Sans Unicode"/>
              </a:rPr>
              <a:t>da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0C0C0C"/>
                </a:solidFill>
                <a:latin typeface="Lucida Sans Unicode"/>
                <a:cs typeface="Lucida Sans Unicode"/>
              </a:rPr>
              <a:t>Let</a:t>
            </a:r>
            <a:r>
              <a:rPr dirty="0" sz="800" spc="2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Federal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4.320.'64.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Inciso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847482" y="6083582"/>
            <a:ext cx="152844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7500" marR="5080" indent="-305435">
              <a:lnSpc>
                <a:spcPct val="140000"/>
              </a:lnSpc>
              <a:spcBef>
                <a:spcPts val="100"/>
              </a:spcBef>
            </a:pPr>
            <a:r>
              <a:rPr dirty="0" sz="800" spc="-65">
                <a:latin typeface="Lucida Sans Unicode"/>
                <a:cs typeface="Lucida Sans Unicode"/>
              </a:rPr>
              <a:t>lnoiso</a:t>
            </a:r>
            <a:r>
              <a:rPr dirty="0" sz="800" spc="225"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62626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2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70">
                <a:solidFill>
                  <a:srgbClr val="181818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Excesso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Arrecadaçao: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31313"/>
                </a:solidFill>
                <a:latin typeface="Lucida Sans Unicode"/>
                <a:cs typeface="Lucida Sans Unicode"/>
              </a:rPr>
              <a:t>III</a:t>
            </a:r>
            <a:r>
              <a:rPr dirty="0" sz="800" spc="-5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25">
                <a:solidFill>
                  <a:srgbClr val="131313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Anulacáo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Doteção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08845" y="6422955"/>
            <a:ext cx="2272030" cy="36258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750" spc="-10">
                <a:uFill>
                  <a:solidFill>
                    <a:srgbClr val="2B2F2F"/>
                  </a:solidFill>
                </a:uFill>
                <a:latin typeface="Lucida Sans Unicode"/>
                <a:cs typeface="Lucida Sans Unicode"/>
              </a:rPr>
              <a:t>Dotaçôes</a:t>
            </a:r>
            <a:r>
              <a:rPr dirty="0" u="sng" sz="750" spc="30">
                <a:uFill>
                  <a:solidFill>
                    <a:srgbClr val="2B2F2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2B2F2F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sng" sz="750" spc="500">
                <a:uFill>
                  <a:solidFill>
                    <a:srgbClr val="2B2F2F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60960">
              <a:lnSpc>
                <a:spcPct val="100000"/>
              </a:lnSpc>
              <a:spcBef>
                <a:spcPts val="365"/>
              </a:spcBef>
            </a:pPr>
            <a:r>
              <a:rPr dirty="0" sz="900">
                <a:latin typeface="Lucida Sans Unicode"/>
                <a:cs typeface="Lucida Sans Unicode"/>
              </a:rPr>
              <a:t>CAMARA</a:t>
            </a:r>
            <a:r>
              <a:rPr dirty="0" sz="900" spc="170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MUNICIPAL</a:t>
            </a:r>
            <a:r>
              <a:rPr dirty="0" sz="900" spc="200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DE</a:t>
            </a:r>
            <a:r>
              <a:rPr dirty="0" sz="900" spc="140"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Lucida Sans Unicode"/>
                <a:cs typeface="Lucida Sans Unicode"/>
              </a:rPr>
              <a:t>SEROPÉDICA</a:t>
            </a:r>
            <a:endParaRPr sz="900">
              <a:latin typeface="Lucida Sans Unicode"/>
              <a:cs typeface="Lucida Sans Unicode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704735" y="6803093"/>
          <a:ext cx="6104890" cy="1069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6910"/>
                <a:gridCol w="2434590"/>
                <a:gridCol w="2310129"/>
                <a:gridCol w="607695"/>
              </a:tblGrid>
              <a:tr h="138430">
                <a:tc>
                  <a:txBody>
                    <a:bodyPr/>
                    <a:lstStyle/>
                    <a:p>
                      <a:pPr marL="34925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02.01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855"/>
                        </a:lnSpc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Câmara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4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Seropédica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2.00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80">
                          <a:latin typeface="Lucida Sans Unicode"/>
                          <a:cs typeface="Lucida Sans Unicode"/>
                        </a:rPr>
                        <a:t>ív1aüu*encăc</a:t>
                      </a:r>
                      <a:r>
                        <a:rPr dirty="0" sz="75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4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Func.cnansento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Poder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Leoislati</a:t>
                      </a:r>
                      <a:r>
                        <a:rPr dirty="0" sz="750" spc="-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zo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3.3.9.C.14.00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DIÁKIAS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29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R°cursos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0">
                          <a:latin typeface="Lucida Sans Unicode"/>
                          <a:cs typeface="Lucida Sans Unicode"/>
                        </a:rPr>
                        <a:t>nüo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35">
                          <a:latin typeface="Lucida Sans Unicode"/>
                          <a:cs typeface="Lucida Sans Unicode"/>
                        </a:rPr>
                        <a:t>*.+incuiados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Imoosto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TO.000,C0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593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OUTÛOS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5">
                          <a:latin typeface="Lucida Sans Unicode"/>
                          <a:cs typeface="Lucida Sans Unicode"/>
                        </a:rPr>
                        <a:t>i^JATE</a:t>
                      </a:r>
                      <a:r>
                        <a:rPr dirty="0" sz="750" spc="-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RIAIS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CONSUł\10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náo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Vincu!ados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20.000.TO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</a:tr>
              <a:tr h="15684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3.3.9.C.35.00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sz="750" spc="3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R’\*I?OS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COh1SUL</a:t>
                      </a:r>
                      <a:r>
                        <a:rPr dirty="0" sz="750" spc="-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TO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RIA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10350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nao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V'nculados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Imoosto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5.500.†0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</a:tr>
              <a:tr h="291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EQUIPAME</a:t>
                      </a:r>
                      <a:r>
                        <a:rPr dirty="0" sz="750" spc="-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NTOS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14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Ł'ATERIAL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65">
                          <a:latin typeface="Lucida Sans Unicode"/>
                          <a:cs typeface="Lucida Sans Unicode"/>
                        </a:rPr>
                        <a:t>PERT</a:t>
                      </a:r>
                      <a:r>
                        <a:rPr dirty="0" sz="750" spc="-1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ANEN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TE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64198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6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náo</a:t>
                      </a:r>
                      <a:r>
                        <a:rPr dirty="0" sz="800" spc="1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'inculados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lmuosto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9050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3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14.5G0.ú0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11125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140.000,00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3850491" y="6083582"/>
            <a:ext cx="60198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80"/>
              </a:spcBef>
            </a:pPr>
            <a:r>
              <a:rPr dirty="0" sz="800" spc="-90">
                <a:latin typeface="Lucida Sans Unicode"/>
                <a:cs typeface="Lucida Sans Unicode"/>
              </a:rPr>
              <a:t>R$140.00G.00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45">
                <a:latin typeface="Lucida Sans Unicode"/>
                <a:cs typeface="Lucida Sans Unicode"/>
              </a:rPr>
              <a:t>$140.000.00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0422" y="731310"/>
            <a:ext cx="633467" cy="60637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63420" y="9590826"/>
            <a:ext cx="6173470" cy="0"/>
          </a:xfrm>
          <a:custGeom>
            <a:avLst/>
            <a:gdLst/>
            <a:ahLst/>
            <a:cxnLst/>
            <a:rect l="l" t="t" r="r" b="b"/>
            <a:pathLst>
              <a:path w="6173470" h="0">
                <a:moveTo>
                  <a:pt x="0" y="0"/>
                </a:moveTo>
                <a:lnTo>
                  <a:pt x="6173266" y="0"/>
                </a:lnTo>
              </a:path>
            </a:pathLst>
          </a:custGeom>
          <a:ln w="9141">
            <a:solidFill>
              <a:srgbClr val="4448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44011" y="2807925"/>
            <a:ext cx="1806575" cy="0"/>
          </a:xfrm>
          <a:custGeom>
            <a:avLst/>
            <a:gdLst/>
            <a:ahLst/>
            <a:cxnLst/>
            <a:rect l="l" t="t" r="r" b="b"/>
            <a:pathLst>
              <a:path w="1806575" h="0">
                <a:moveTo>
                  <a:pt x="0" y="0"/>
                </a:moveTo>
                <a:lnTo>
                  <a:pt x="1805992" y="0"/>
                </a:lnTo>
              </a:path>
            </a:pathLst>
          </a:custGeom>
          <a:ln w="9141">
            <a:solidFill>
              <a:srgbClr val="3438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42102" y="1500708"/>
            <a:ext cx="6164580" cy="0"/>
          </a:xfrm>
          <a:custGeom>
            <a:avLst/>
            <a:gdLst/>
            <a:ahLst/>
            <a:cxnLst/>
            <a:rect l="l" t="t" r="r" b="b"/>
            <a:pathLst>
              <a:path w="6164580" h="0">
                <a:moveTo>
                  <a:pt x="0" y="0"/>
                </a:moveTo>
                <a:lnTo>
                  <a:pt x="6164130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86184" y="606628"/>
            <a:ext cx="2943225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165">
                <a:latin typeface="Calibri"/>
                <a:cs typeface="Calibri"/>
              </a:rPr>
              <a:t>PREFEITURA</a:t>
            </a:r>
            <a:r>
              <a:rPr dirty="0" sz="1050" spc="165">
                <a:latin typeface="Calibri"/>
                <a:cs typeface="Calibri"/>
              </a:rPr>
              <a:t> </a:t>
            </a:r>
            <a:r>
              <a:rPr dirty="0" sz="1050" spc="120">
                <a:latin typeface="Calibri"/>
                <a:cs typeface="Calibri"/>
              </a:rPr>
              <a:t>MUNICIPAL</a:t>
            </a:r>
            <a:r>
              <a:rPr dirty="0" sz="1050" spc="170">
                <a:latin typeface="Calibri"/>
                <a:cs typeface="Calibri"/>
              </a:rPr>
              <a:t> </a:t>
            </a:r>
            <a:r>
              <a:rPr dirty="0" sz="1050" spc="125">
                <a:latin typeface="Calibri"/>
                <a:cs typeface="Calibri"/>
              </a:rPr>
              <a:t>DE</a:t>
            </a:r>
            <a:r>
              <a:rPr dirty="0" sz="1050" spc="254">
                <a:latin typeface="Calibri"/>
                <a:cs typeface="Calibri"/>
              </a:rPr>
              <a:t> </a:t>
            </a:r>
            <a:r>
              <a:rPr dirty="0" sz="1050" spc="160">
                <a:latin typeface="Calibri"/>
                <a:cs typeface="Calibri"/>
              </a:rPr>
              <a:t>SEROPEDICA</a:t>
            </a:r>
            <a:endParaRPr sz="1050">
              <a:latin typeface="Calibri"/>
              <a:cs typeface="Calibri"/>
            </a:endParaRPr>
          </a:p>
          <a:p>
            <a:pPr marL="12700" marR="1860550">
              <a:lnSpc>
                <a:spcPct val="125299"/>
              </a:lnSpc>
              <a:spcBef>
                <a:spcPts val="440"/>
              </a:spcBef>
            </a:pPr>
            <a:r>
              <a:rPr dirty="0" sz="750" spc="65">
                <a:latin typeface="Calibri"/>
                <a:cs typeface="Calibri"/>
              </a:rPr>
              <a:t>RuaMaria</a:t>
            </a:r>
            <a:r>
              <a:rPr dirty="0" sz="750" spc="165">
                <a:latin typeface="Calibri"/>
                <a:cs typeface="Calibri"/>
              </a:rPr>
              <a:t> </a:t>
            </a:r>
            <a:r>
              <a:rPr dirty="0" sz="750" spc="20">
                <a:latin typeface="Calibri"/>
                <a:cs typeface="Calibri"/>
              </a:rPr>
              <a:t>Lourenço,</a:t>
            </a:r>
            <a:r>
              <a:rPr dirty="0" sz="750" spc="265">
                <a:latin typeface="Calibri"/>
                <a:cs typeface="Calibri"/>
              </a:rPr>
              <a:t> </a:t>
            </a:r>
            <a:r>
              <a:rPr dirty="0" sz="750" spc="-25">
                <a:latin typeface="Calibri"/>
                <a:cs typeface="Calibri"/>
              </a:rPr>
              <a:t>18</a:t>
            </a:r>
            <a:r>
              <a:rPr dirty="0" sz="750" spc="50">
                <a:latin typeface="Calibri"/>
                <a:cs typeface="Calibri"/>
              </a:rPr>
              <a:t> Fazenda</a:t>
            </a:r>
            <a:r>
              <a:rPr dirty="0" sz="750" spc="105">
                <a:latin typeface="Calibri"/>
                <a:cs typeface="Calibri"/>
              </a:rPr>
              <a:t> </a:t>
            </a:r>
            <a:r>
              <a:rPr dirty="0" sz="750" spc="55">
                <a:latin typeface="Calibri"/>
                <a:cs typeface="Calibri"/>
              </a:rPr>
              <a:t>Caxias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93012" y="1555299"/>
            <a:ext cx="374522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1500" algn="l"/>
              </a:tabLst>
            </a:pPr>
            <a:r>
              <a:rPr dirty="0" sz="850" spc="-30">
                <a:latin typeface="Calibri"/>
                <a:cs typeface="Calibri"/>
              </a:rPr>
              <a:t>Ani9o</a:t>
            </a:r>
            <a:r>
              <a:rPr dirty="0" sz="850" spc="55"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2D2D2D"/>
                </a:solidFill>
                <a:latin typeface="Calibri"/>
                <a:cs typeface="Calibri"/>
              </a:rPr>
              <a:t>3‘</a:t>
            </a:r>
            <a:r>
              <a:rPr dirty="0" sz="850" spc="15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dirty="0" sz="850" spc="-50">
                <a:solidFill>
                  <a:srgbClr val="363636"/>
                </a:solidFill>
                <a:latin typeface="Calibri"/>
                <a:cs typeface="Calibri"/>
              </a:rPr>
              <a:t>-</a:t>
            </a:r>
            <a:r>
              <a:rPr dirty="0" sz="850">
                <a:solidFill>
                  <a:srgbClr val="363636"/>
                </a:solidFill>
                <a:latin typeface="Calibri"/>
                <a:cs typeface="Calibri"/>
              </a:rPr>
              <a:t>	</a:t>
            </a:r>
            <a:r>
              <a:rPr dirty="0" sz="850" spc="-10">
                <a:latin typeface="Calibri"/>
                <a:cs typeface="Calibri"/>
              </a:rPr>
              <a:t>Revogadas</a:t>
            </a:r>
            <a:r>
              <a:rPr dirty="0" sz="850" spc="65"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1C1C1C"/>
                </a:solidFill>
                <a:latin typeface="Calibri"/>
                <a:cs typeface="Calibri"/>
              </a:rPr>
              <a:t>as</a:t>
            </a:r>
            <a:r>
              <a:rPr dirty="0" sz="850" spc="-5">
                <a:solidFill>
                  <a:srgbClr val="1C1C1C"/>
                </a:solidFill>
                <a:latin typeface="Calibri"/>
                <a:cs typeface="Calibri"/>
              </a:rPr>
              <a:t> </a:t>
            </a:r>
            <a:r>
              <a:rPr dirty="0" sz="850" spc="-20">
                <a:latin typeface="Calibri"/>
                <a:cs typeface="Calibri"/>
              </a:rPr>
              <a:t>d.sposiçóes</a:t>
            </a:r>
            <a:r>
              <a:rPr dirty="0" sz="850" spc="60">
                <a:latin typeface="Calibri"/>
                <a:cs typeface="Calibri"/>
              </a:rPr>
              <a:t> </a:t>
            </a:r>
            <a:r>
              <a:rPr dirty="0" sz="850">
                <a:latin typeface="Calibri"/>
                <a:cs typeface="Calibri"/>
              </a:rPr>
              <a:t>em</a:t>
            </a:r>
            <a:r>
              <a:rPr dirty="0" sz="850" spc="15">
                <a:latin typeface="Calibri"/>
                <a:cs typeface="Calibri"/>
              </a:rPr>
              <a:t> </a:t>
            </a:r>
            <a:r>
              <a:rPr dirty="0" sz="850" spc="-45">
                <a:latin typeface="Calibri"/>
                <a:cs typeface="Calibri"/>
              </a:rPr>
              <a:t>sontrãr.o.</a:t>
            </a:r>
            <a:r>
              <a:rPr dirty="0" sz="850" spc="85">
                <a:latin typeface="Calibri"/>
                <a:cs typeface="Calibri"/>
              </a:rPr>
              <a:t> </a:t>
            </a:r>
            <a:r>
              <a:rPr dirty="0" sz="850" spc="-45">
                <a:latin typeface="Calibri"/>
                <a:cs typeface="Calibri"/>
              </a:rPr>
              <a:t>Publ!que-</a:t>
            </a:r>
            <a:r>
              <a:rPr dirty="0" sz="850">
                <a:latin typeface="Calibri"/>
                <a:cs typeface="Calibri"/>
              </a:rPr>
              <a:t>se,</a:t>
            </a:r>
            <a:r>
              <a:rPr dirty="0" sz="850" spc="75">
                <a:latin typeface="Calibri"/>
                <a:cs typeface="Calibri"/>
              </a:rPr>
              <a:t> </a:t>
            </a:r>
            <a:r>
              <a:rPr dirty="0" sz="850" spc="-20">
                <a:latin typeface="Calibri"/>
                <a:cs typeface="Calibri"/>
              </a:rPr>
              <a:t>aíixe-</a:t>
            </a:r>
            <a:r>
              <a:rPr dirty="0" sz="850">
                <a:latin typeface="Calibri"/>
                <a:cs typeface="Calibri"/>
              </a:rPr>
              <a:t>se</a:t>
            </a:r>
            <a:r>
              <a:rPr dirty="0" sz="850" spc="30">
                <a:latin typeface="Calibri"/>
                <a:cs typeface="Calibri"/>
              </a:rPr>
              <a:t> </a:t>
            </a:r>
            <a:r>
              <a:rPr dirty="0" sz="850">
                <a:latin typeface="Calibri"/>
                <a:cs typeface="Calibri"/>
              </a:rPr>
              <a:t>e</a:t>
            </a:r>
            <a:r>
              <a:rPr dirty="0" sz="850" spc="-10">
                <a:latin typeface="Calibri"/>
                <a:cs typeface="Calibri"/>
              </a:rPr>
              <a:t> </a:t>
            </a:r>
            <a:r>
              <a:rPr dirty="0" sz="850" spc="-40">
                <a:latin typeface="Calibri"/>
                <a:cs typeface="Calibri"/>
              </a:rPr>
              <a:t>cumpra-</a:t>
            </a:r>
            <a:r>
              <a:rPr dirty="0" sz="850" spc="-25">
                <a:latin typeface="Calibri"/>
                <a:cs typeface="Calibri"/>
              </a:rPr>
              <a:t>se.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666453" y="2284323"/>
            <a:ext cx="192087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Calibri"/>
                <a:cs typeface="Calibri"/>
              </a:rPr>
              <a:t>G</a:t>
            </a:r>
            <a:r>
              <a:rPr dirty="0" sz="700" spc="4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ab</a:t>
            </a:r>
            <a:r>
              <a:rPr dirty="0" sz="700" spc="204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nete</a:t>
            </a:r>
            <a:r>
              <a:rPr dirty="0" sz="700" spc="10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do</a:t>
            </a:r>
            <a:r>
              <a:rPr dirty="0" sz="700" spc="14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Prefeito.</a:t>
            </a:r>
            <a:r>
              <a:rPr dirty="0" sz="700" spc="160">
                <a:latin typeface="Calibri"/>
                <a:cs typeface="Calibri"/>
              </a:rPr>
              <a:t> </a:t>
            </a:r>
            <a:r>
              <a:rPr dirty="0" sz="700">
                <a:solidFill>
                  <a:srgbClr val="0A0A0A"/>
                </a:solidFill>
                <a:latin typeface="Calibri"/>
                <a:cs typeface="Calibri"/>
              </a:rPr>
              <a:t>20</a:t>
            </a:r>
            <a:r>
              <a:rPr dirty="0" sz="700" spc="250">
                <a:solidFill>
                  <a:srgbClr val="0A0A0A"/>
                </a:solidFill>
                <a:latin typeface="Calibri"/>
                <a:cs typeface="Calibri"/>
              </a:rPr>
              <a:t>  </a:t>
            </a:r>
            <a:r>
              <a:rPr dirty="0" sz="700">
                <a:latin typeface="Calibri"/>
                <a:cs typeface="Calibri"/>
              </a:rPr>
              <a:t>de</a:t>
            </a:r>
            <a:r>
              <a:rPr dirty="0" sz="700" spc="44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setembro,</a:t>
            </a:r>
            <a:r>
              <a:rPr dirty="0" sz="700" spc="175">
                <a:latin typeface="Calibri"/>
                <a:cs typeface="Calibri"/>
              </a:rPr>
              <a:t> </a:t>
            </a:r>
            <a:r>
              <a:rPr dirty="0" sz="700" spc="-20">
                <a:latin typeface="Calibri"/>
                <a:cs typeface="Calibri"/>
              </a:rPr>
              <a:t>2024</a:t>
            </a:r>
            <a:endParaRPr sz="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2025-07-23T18:35:17Z</dcterms:created>
  <dcterms:modified xsi:type="dcterms:W3CDTF">2025-07-23T18:35:17Z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2024-09-23T00:00:00Z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