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rgbClr val="363636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55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62626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650" spc="-55">
                <a:solidFill>
                  <a:srgbClr val="282828"/>
                </a:solidFill>
              </a:rPr>
              <a:t>Pagina</a:t>
            </a:r>
            <a:r>
              <a:rPr dirty="0" sz="650" spc="-30">
                <a:solidFill>
                  <a:srgbClr val="282828"/>
                </a:solidFill>
              </a:rPr>
              <a:t> </a:t>
            </a:r>
            <a:fld id="{81D60167-4931-47E6-BA6A-407CBD079E47}" type="slidenum">
              <a:rPr dirty="0" sz="650" spc="-65">
                <a:solidFill>
                  <a:srgbClr val="525252"/>
                </a:solidFill>
              </a:rPr>
              <a:t>#</a:t>
            </a:fld>
            <a:r>
              <a:rPr dirty="0" sz="650" spc="-50">
                <a:solidFill>
                  <a:srgbClr val="525252"/>
                </a:solidFill>
              </a:rPr>
              <a:t> </a:t>
            </a:r>
            <a:r>
              <a:rPr dirty="0" sz="650">
                <a:solidFill>
                  <a:srgbClr val="333333"/>
                </a:solidFill>
              </a:rPr>
              <a:t>œ</a:t>
            </a:r>
            <a:r>
              <a:rPr dirty="0" sz="650" spc="5">
                <a:solidFill>
                  <a:srgbClr val="333333"/>
                </a:solidFill>
              </a:rPr>
              <a:t> </a:t>
            </a:r>
            <a:r>
              <a:rPr dirty="0" sz="650" spc="-50">
                <a:solidFill>
                  <a:srgbClr val="2F2F2F"/>
                </a:solidFill>
              </a:rPr>
              <a:t>2</a:t>
            </a:r>
            <a:endParaRPr sz="65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rgbClr val="363636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55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62626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650" spc="-55">
                <a:solidFill>
                  <a:srgbClr val="282828"/>
                </a:solidFill>
              </a:rPr>
              <a:t>Pagina</a:t>
            </a:r>
            <a:r>
              <a:rPr dirty="0" sz="650" spc="-30">
                <a:solidFill>
                  <a:srgbClr val="282828"/>
                </a:solidFill>
              </a:rPr>
              <a:t> </a:t>
            </a:r>
            <a:fld id="{81D60167-4931-47E6-BA6A-407CBD079E47}" type="slidenum">
              <a:rPr dirty="0" sz="650" spc="-65">
                <a:solidFill>
                  <a:srgbClr val="525252"/>
                </a:solidFill>
              </a:rPr>
              <a:t>#</a:t>
            </a:fld>
            <a:r>
              <a:rPr dirty="0" sz="650" spc="-50">
                <a:solidFill>
                  <a:srgbClr val="525252"/>
                </a:solidFill>
              </a:rPr>
              <a:t> </a:t>
            </a:r>
            <a:r>
              <a:rPr dirty="0" sz="650">
                <a:solidFill>
                  <a:srgbClr val="333333"/>
                </a:solidFill>
              </a:rPr>
              <a:t>œ</a:t>
            </a:r>
            <a:r>
              <a:rPr dirty="0" sz="650" spc="5">
                <a:solidFill>
                  <a:srgbClr val="333333"/>
                </a:solidFill>
              </a:rPr>
              <a:t> </a:t>
            </a:r>
            <a:r>
              <a:rPr dirty="0" sz="650" spc="-50">
                <a:solidFill>
                  <a:srgbClr val="2F2F2F"/>
                </a:solidFill>
              </a:rPr>
              <a:t>2</a:t>
            </a:r>
            <a:endParaRPr sz="65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rgbClr val="363636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55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62626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650" spc="-55">
                <a:solidFill>
                  <a:srgbClr val="282828"/>
                </a:solidFill>
              </a:rPr>
              <a:t>Pagina</a:t>
            </a:r>
            <a:r>
              <a:rPr dirty="0" sz="650" spc="-30">
                <a:solidFill>
                  <a:srgbClr val="282828"/>
                </a:solidFill>
              </a:rPr>
              <a:t> </a:t>
            </a:r>
            <a:fld id="{81D60167-4931-47E6-BA6A-407CBD079E47}" type="slidenum">
              <a:rPr dirty="0" sz="650" spc="-65">
                <a:solidFill>
                  <a:srgbClr val="525252"/>
                </a:solidFill>
              </a:rPr>
              <a:t>#</a:t>
            </a:fld>
            <a:r>
              <a:rPr dirty="0" sz="650" spc="-50">
                <a:solidFill>
                  <a:srgbClr val="525252"/>
                </a:solidFill>
              </a:rPr>
              <a:t> </a:t>
            </a:r>
            <a:r>
              <a:rPr dirty="0" sz="650">
                <a:solidFill>
                  <a:srgbClr val="333333"/>
                </a:solidFill>
              </a:rPr>
              <a:t>œ</a:t>
            </a:r>
            <a:r>
              <a:rPr dirty="0" sz="650" spc="5">
                <a:solidFill>
                  <a:srgbClr val="333333"/>
                </a:solidFill>
              </a:rPr>
              <a:t> </a:t>
            </a:r>
            <a:r>
              <a:rPr dirty="0" sz="650" spc="-50">
                <a:solidFill>
                  <a:srgbClr val="2F2F2F"/>
                </a:solidFill>
              </a:rPr>
              <a:t>2</a:t>
            </a:r>
            <a:endParaRPr sz="65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rgbClr val="363636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55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62626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650" spc="-55">
                <a:solidFill>
                  <a:srgbClr val="282828"/>
                </a:solidFill>
              </a:rPr>
              <a:t>Pagina</a:t>
            </a:r>
            <a:r>
              <a:rPr dirty="0" sz="650" spc="-30">
                <a:solidFill>
                  <a:srgbClr val="282828"/>
                </a:solidFill>
              </a:rPr>
              <a:t> </a:t>
            </a:r>
            <a:fld id="{81D60167-4931-47E6-BA6A-407CBD079E47}" type="slidenum">
              <a:rPr dirty="0" sz="650" spc="-65">
                <a:solidFill>
                  <a:srgbClr val="525252"/>
                </a:solidFill>
              </a:rPr>
              <a:t>#</a:t>
            </a:fld>
            <a:r>
              <a:rPr dirty="0" sz="650" spc="-50">
                <a:solidFill>
                  <a:srgbClr val="525252"/>
                </a:solidFill>
              </a:rPr>
              <a:t> </a:t>
            </a:r>
            <a:r>
              <a:rPr dirty="0" sz="650">
                <a:solidFill>
                  <a:srgbClr val="333333"/>
                </a:solidFill>
              </a:rPr>
              <a:t>œ</a:t>
            </a:r>
            <a:r>
              <a:rPr dirty="0" sz="650" spc="5">
                <a:solidFill>
                  <a:srgbClr val="333333"/>
                </a:solidFill>
              </a:rPr>
              <a:t> </a:t>
            </a:r>
            <a:r>
              <a:rPr dirty="0" sz="650" spc="-50">
                <a:solidFill>
                  <a:srgbClr val="2F2F2F"/>
                </a:solidFill>
              </a:rPr>
              <a:t>2</a:t>
            </a:r>
            <a:endParaRPr sz="65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rgbClr val="363636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55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62626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650" spc="-55">
                <a:solidFill>
                  <a:srgbClr val="282828"/>
                </a:solidFill>
              </a:rPr>
              <a:t>Pagina</a:t>
            </a:r>
            <a:r>
              <a:rPr dirty="0" sz="650" spc="-30">
                <a:solidFill>
                  <a:srgbClr val="282828"/>
                </a:solidFill>
              </a:rPr>
              <a:t> </a:t>
            </a:r>
            <a:fld id="{81D60167-4931-47E6-BA6A-407CBD079E47}" type="slidenum">
              <a:rPr dirty="0" sz="650" spc="-65">
                <a:solidFill>
                  <a:srgbClr val="525252"/>
                </a:solidFill>
              </a:rPr>
              <a:t>#</a:t>
            </a:fld>
            <a:r>
              <a:rPr dirty="0" sz="650" spc="-50">
                <a:solidFill>
                  <a:srgbClr val="525252"/>
                </a:solidFill>
              </a:rPr>
              <a:t> </a:t>
            </a:r>
            <a:r>
              <a:rPr dirty="0" sz="650">
                <a:solidFill>
                  <a:srgbClr val="333333"/>
                </a:solidFill>
              </a:rPr>
              <a:t>œ</a:t>
            </a:r>
            <a:r>
              <a:rPr dirty="0" sz="650" spc="5">
                <a:solidFill>
                  <a:srgbClr val="333333"/>
                </a:solidFill>
              </a:rPr>
              <a:t> </a:t>
            </a:r>
            <a:r>
              <a:rPr dirty="0" sz="650" spc="-50">
                <a:solidFill>
                  <a:srgbClr val="2F2F2F"/>
                </a:solidFill>
              </a:rPr>
              <a:t>2</a:t>
            </a:r>
            <a:endParaRPr sz="65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071427" y="9718295"/>
            <a:ext cx="289560" cy="123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50" b="0" i="0">
                <a:solidFill>
                  <a:srgbClr val="363636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55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03107" y="9726264"/>
            <a:ext cx="514497" cy="1402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262626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650" spc="-55">
                <a:solidFill>
                  <a:srgbClr val="282828"/>
                </a:solidFill>
              </a:rPr>
              <a:t>Pagina</a:t>
            </a:r>
            <a:r>
              <a:rPr dirty="0" sz="650" spc="-30">
                <a:solidFill>
                  <a:srgbClr val="282828"/>
                </a:solidFill>
              </a:rPr>
              <a:t> </a:t>
            </a:r>
            <a:fld id="{81D60167-4931-47E6-BA6A-407CBD079E47}" type="slidenum">
              <a:rPr dirty="0" sz="650" spc="-65">
                <a:solidFill>
                  <a:srgbClr val="525252"/>
                </a:solidFill>
              </a:rPr>
              <a:t>#</a:t>
            </a:fld>
            <a:r>
              <a:rPr dirty="0" sz="650" spc="-50">
                <a:solidFill>
                  <a:srgbClr val="525252"/>
                </a:solidFill>
              </a:rPr>
              <a:t> </a:t>
            </a:r>
            <a:r>
              <a:rPr dirty="0" sz="650">
                <a:solidFill>
                  <a:srgbClr val="333333"/>
                </a:solidFill>
              </a:rPr>
              <a:t>œ</a:t>
            </a:r>
            <a:r>
              <a:rPr dirty="0" sz="650" spc="5">
                <a:solidFill>
                  <a:srgbClr val="333333"/>
                </a:solidFill>
              </a:rPr>
              <a:t> </a:t>
            </a:r>
            <a:r>
              <a:rPr dirty="0" sz="650" spc="-50">
                <a:solidFill>
                  <a:srgbClr val="2F2F2F"/>
                </a:solidFill>
              </a:rPr>
              <a:t>2</a:t>
            </a:r>
            <a:endParaRPr sz="65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649" y="447927"/>
            <a:ext cx="542102" cy="62161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29920" y="9727946"/>
            <a:ext cx="6493510" cy="0"/>
          </a:xfrm>
          <a:custGeom>
            <a:avLst/>
            <a:gdLst/>
            <a:ahLst/>
            <a:cxnLst/>
            <a:rect l="l" t="t" r="r" b="b"/>
            <a:pathLst>
              <a:path w="6493509" h="0">
                <a:moveTo>
                  <a:pt x="0" y="0"/>
                </a:moveTo>
                <a:lnTo>
                  <a:pt x="6493046" y="0"/>
                </a:lnTo>
              </a:path>
            </a:pathLst>
          </a:custGeom>
          <a:ln w="15235">
            <a:solidFill>
              <a:srgbClr val="484F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14692" y="1241703"/>
            <a:ext cx="6496685" cy="0"/>
          </a:xfrm>
          <a:custGeom>
            <a:avLst/>
            <a:gdLst/>
            <a:ahLst/>
            <a:cxnLst/>
            <a:rect l="l" t="t" r="r" b="b"/>
            <a:pathLst>
              <a:path w="6496684" h="0">
                <a:moveTo>
                  <a:pt x="0" y="0"/>
                </a:moveTo>
                <a:lnTo>
                  <a:pt x="6496091" y="0"/>
                </a:lnTo>
              </a:path>
            </a:pathLst>
          </a:custGeom>
          <a:ln w="15235">
            <a:solidFill>
              <a:srgbClr val="484F4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74771" y="8870180"/>
            <a:ext cx="505556" cy="100555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444623" y="270936"/>
            <a:ext cx="3091180" cy="555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solidFill>
                  <a:srgbClr val="282828"/>
                </a:solidFill>
                <a:latin typeface="Arial"/>
                <a:cs typeface="Arial"/>
              </a:rPr>
              <a:t>PREFEITURA</a:t>
            </a:r>
            <a:r>
              <a:rPr dirty="0" sz="1150" spc="114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D2D2D"/>
                </a:solidFill>
                <a:latin typeface="Arial"/>
                <a:cs typeface="Arial"/>
              </a:rPr>
              <a:t>MUNICIPAL</a:t>
            </a:r>
            <a:r>
              <a:rPr dirty="0" sz="1150" spc="6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62626"/>
                </a:solidFill>
                <a:latin typeface="Arial"/>
                <a:cs typeface="Arial"/>
              </a:rPr>
              <a:t>DE </a:t>
            </a:r>
            <a:r>
              <a:rPr dirty="0" sz="1150" spc="-10" b="1">
                <a:solidFill>
                  <a:srgbClr val="1D1D1D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dirty="0" sz="850" spc="-40">
                <a:solidFill>
                  <a:srgbClr val="262626"/>
                </a:solidFill>
                <a:latin typeface="Lucida Sans Unicode"/>
                <a:cs typeface="Lucida Sans Unicode"/>
              </a:rPr>
              <a:t>Rua</a:t>
            </a:r>
            <a:r>
              <a:rPr dirty="0" sz="850" spc="-5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B2B2B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-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F1F1F"/>
                </a:solidFill>
                <a:latin typeface="Lucida Sans Unicode"/>
                <a:cs typeface="Lucida Sans Unicode"/>
              </a:rPr>
              <a:t>Lourenşo,</a:t>
            </a:r>
            <a:r>
              <a:rPr dirty="0" sz="850" spc="-4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333333"/>
                </a:solidFill>
                <a:latin typeface="Lucida Sans Unicode"/>
                <a:cs typeface="Lucida Sans Unicode"/>
              </a:rPr>
              <a:t>18</a:t>
            </a:r>
            <a:endParaRPr sz="85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135"/>
              </a:spcBef>
            </a:pPr>
            <a:r>
              <a:rPr dirty="0" sz="850" spc="-65" b="1">
                <a:solidFill>
                  <a:srgbClr val="232323"/>
                </a:solidFill>
                <a:latin typeface="Arial"/>
                <a:cs typeface="Arial"/>
              </a:rPr>
              <a:t>Fazenda</a:t>
            </a:r>
            <a:r>
              <a:rPr dirty="0" sz="850" spc="5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262626"/>
                </a:solidFill>
                <a:latin typeface="Arial"/>
                <a:cs typeface="Arial"/>
              </a:rPr>
              <a:t>Caxias</a:t>
            </a:r>
            <a:endParaRPr sz="85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044018" y="9742671"/>
            <a:ext cx="299085" cy="123825"/>
          </a:xfrm>
          <a:prstGeom prst="rect">
            <a:avLst/>
          </a:prstGeom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650" spc="-45">
                <a:solidFill>
                  <a:srgbClr val="464646"/>
                </a:solidFill>
                <a:latin typeface="Lucida Sans Unicode"/>
                <a:cs typeface="Lucida Sans Unicode"/>
              </a:rPr>
              <a:t>Servaux</a:t>
            </a:r>
            <a:endParaRPr sz="6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650" spc="-55">
                <a:solidFill>
                  <a:srgbClr val="282828"/>
                </a:solidFill>
              </a:rPr>
              <a:t>Pagina</a:t>
            </a:r>
            <a:r>
              <a:rPr dirty="0" sz="650" spc="-30">
                <a:solidFill>
                  <a:srgbClr val="282828"/>
                </a:solidFill>
              </a:rPr>
              <a:t> </a:t>
            </a:r>
            <a:fld id="{81D60167-4931-47E6-BA6A-407CBD079E47}" type="slidenum">
              <a:rPr dirty="0" sz="650" spc="-65">
                <a:solidFill>
                  <a:srgbClr val="525252"/>
                </a:solidFill>
              </a:rPr>
              <a:t>1</a:t>
            </a:fld>
            <a:r>
              <a:rPr dirty="0" sz="650" spc="-50">
                <a:solidFill>
                  <a:srgbClr val="525252"/>
                </a:solidFill>
              </a:rPr>
              <a:t> </a:t>
            </a:r>
            <a:r>
              <a:rPr dirty="0" sz="650">
                <a:solidFill>
                  <a:srgbClr val="333333"/>
                </a:solidFill>
              </a:rPr>
              <a:t>œ</a:t>
            </a:r>
            <a:r>
              <a:rPr dirty="0" sz="650" spc="5">
                <a:solidFill>
                  <a:srgbClr val="333333"/>
                </a:solidFill>
              </a:rPr>
              <a:t> </a:t>
            </a:r>
            <a:r>
              <a:rPr dirty="0" sz="650" spc="-50">
                <a:solidFill>
                  <a:srgbClr val="2F2F2F"/>
                </a:solidFill>
              </a:rPr>
              <a:t>2</a:t>
            </a:r>
            <a:endParaRPr sz="650"/>
          </a:p>
        </p:txBody>
      </p:sp>
      <p:sp>
        <p:nvSpPr>
          <p:cNvPr id="7" name="object 7" descr=""/>
          <p:cNvSpPr txBox="1"/>
          <p:nvPr/>
        </p:nvSpPr>
        <p:spPr>
          <a:xfrm>
            <a:off x="4094535" y="1482169"/>
            <a:ext cx="2884805" cy="6946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60450">
              <a:lnSpc>
                <a:spcPct val="100000"/>
              </a:lnSpc>
              <a:spcBef>
                <a:spcPts val="100"/>
              </a:spcBef>
            </a:pPr>
            <a:r>
              <a:rPr dirty="0" sz="850" spc="-80">
                <a:solidFill>
                  <a:srgbClr val="2A2A2A"/>
                </a:solidFill>
                <a:latin typeface="Lucida Sans Unicode"/>
                <a:cs typeface="Lucida Sans Unicode"/>
              </a:rPr>
              <a:t>Decreto</a:t>
            </a:r>
            <a:r>
              <a:rPr dirty="0" sz="850" spc="-4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D2D2D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12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4">
                <a:solidFill>
                  <a:srgbClr val="2D2D2D"/>
                </a:solidFill>
                <a:latin typeface="Lucida Sans Unicode"/>
                <a:cs typeface="Lucida Sans Unicode"/>
              </a:rPr>
              <a:t>2754</a:t>
            </a:r>
            <a:r>
              <a:rPr dirty="0" sz="850" spc="-4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F2F2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0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14141"/>
                </a:solidFill>
                <a:latin typeface="Lucida Sans Unicode"/>
                <a:cs typeface="Lucida Sans Unicode"/>
              </a:rPr>
              <a:t>2</a:t>
            </a:r>
            <a:r>
              <a:rPr dirty="0" sz="850" spc="29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3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212121"/>
                </a:solidFill>
                <a:latin typeface="Lucida Sans Unicode"/>
                <a:cs typeface="Lucida Sans Unicode"/>
              </a:rPr>
              <a:t>outubro,</a:t>
            </a:r>
            <a:r>
              <a:rPr dirty="0" sz="850" spc="-4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D2D2D"/>
                </a:solidFill>
                <a:latin typeface="Lucida Sans Unicode"/>
                <a:cs typeface="Lucida Sans Unicode"/>
              </a:rPr>
              <a:t>2024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170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2700" marR="130810" indent="3175">
              <a:lnSpc>
                <a:spcPts val="890"/>
              </a:lnSpc>
            </a:pPr>
            <a:r>
              <a:rPr dirty="0" sz="850" spc="-90">
                <a:latin typeface="Lucida Sans Unicode"/>
                <a:cs typeface="Lucida Sans Unicode"/>
              </a:rPr>
              <a:t>Abre</a:t>
            </a:r>
            <a:r>
              <a:rPr dirty="0" sz="850" spc="-75"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32323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3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81818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82828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3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62626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-3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62626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5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151515"/>
                </a:solidFill>
                <a:latin typeface="Lucida Sans Unicode"/>
                <a:cs typeface="Lucida Sans Unicode"/>
              </a:rPr>
              <a:t>R$500.000,00,</a:t>
            </a:r>
            <a:r>
              <a:rPr dirty="0" sz="850" spc="5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F1F1F"/>
                </a:solidFill>
                <a:latin typeface="Lucida Sans Unicode"/>
                <a:cs typeface="Lucida Sans Unicode"/>
              </a:rPr>
              <a:t>para </a:t>
            </a:r>
            <a:r>
              <a:rPr dirty="0" sz="850" spc="-80">
                <a:solidFill>
                  <a:srgbClr val="1A1A1A"/>
                </a:solidFill>
                <a:latin typeface="Lucida Sans Unicode"/>
                <a:cs typeface="Lucida Sans Unicode"/>
              </a:rPr>
              <a:t>fins </a:t>
            </a:r>
            <a:r>
              <a:rPr dirty="0" sz="850" spc="-85">
                <a:solidFill>
                  <a:srgbClr val="232323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9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2D2D2D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-9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32323"/>
                </a:solidFill>
                <a:latin typeface="Lucida Sans Unicode"/>
                <a:cs typeface="Lucida Sans Unicode"/>
              </a:rPr>
              <a:t>especifíca</a:t>
            </a:r>
            <a:r>
              <a:rPr dirty="0" sz="850" spc="2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82828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9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32323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1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D2D2D"/>
                </a:solidFill>
                <a:latin typeface="Lucida Sans Unicode"/>
                <a:cs typeface="Lucida Sans Unicode"/>
              </a:rPr>
              <a:t>outras</a:t>
            </a:r>
            <a:r>
              <a:rPr dirty="0" sz="850" spc="-2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F1F1F"/>
                </a:solidFill>
                <a:latin typeface="Lucida Sans Unicode"/>
                <a:cs typeface="Lucida Sans Unicode"/>
              </a:rPr>
              <a:t>providéncias.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92434" y="2656836"/>
            <a:ext cx="6309360" cy="936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99465">
              <a:lnSpc>
                <a:spcPct val="131700"/>
              </a:lnSpc>
              <a:spcBef>
                <a:spcPts val="100"/>
              </a:spcBef>
            </a:pPr>
            <a:r>
              <a:rPr dirty="0" sz="850" spc="-25">
                <a:solidFill>
                  <a:srgbClr val="1F1F1F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10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82828"/>
                </a:solidFill>
                <a:latin typeface="Lucida Sans Unicode"/>
                <a:cs typeface="Lucida Sans Unicode"/>
              </a:rPr>
              <a:t>PREFEITO</a:t>
            </a:r>
            <a:r>
              <a:rPr dirty="0" sz="850" spc="-4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62626"/>
                </a:solidFill>
                <a:latin typeface="Lucida Sans Unicode"/>
                <a:cs typeface="Lucida Sans Unicode"/>
              </a:rPr>
              <a:t>MUNICIPAL,</a:t>
            </a:r>
            <a:r>
              <a:rPr dirty="0" sz="850" spc="-1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3A3A3A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8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313131"/>
                </a:solidFill>
                <a:latin typeface="Lucida Sans Unicode"/>
                <a:cs typeface="Lucida Sans Unicode"/>
              </a:rPr>
              <a:t>uso</a:t>
            </a:r>
            <a:r>
              <a:rPr dirty="0" sz="850" spc="-3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C1C1C"/>
                </a:solidFill>
                <a:latin typeface="Lucida Sans Unicode"/>
                <a:cs typeface="Lucida Sans Unicode"/>
              </a:rPr>
              <a:t>suas</a:t>
            </a:r>
            <a:r>
              <a:rPr dirty="0" sz="850" spc="-5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12121"/>
                </a:solidFill>
                <a:latin typeface="Lucida Sans Unicode"/>
                <a:cs typeface="Lucida Sans Unicode"/>
              </a:rPr>
              <a:t>atńbuições</a:t>
            </a:r>
            <a:r>
              <a:rPr dirty="0" sz="850" spc="-5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31313"/>
                </a:solidFill>
                <a:latin typeface="Lucida Sans Unicode"/>
                <a:cs typeface="Lucida Sans Unicode"/>
              </a:rPr>
              <a:t>legais,</a:t>
            </a:r>
            <a:r>
              <a:rPr dirty="0" sz="850" spc="-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31313"/>
                </a:solidFill>
                <a:latin typeface="Lucida Sans Unicode"/>
                <a:cs typeface="Lucida Sans Unicode"/>
              </a:rPr>
              <a:t>œnstitucionais </a:t>
            </a:r>
            <a:r>
              <a:rPr dirty="0" sz="850">
                <a:solidFill>
                  <a:srgbClr val="343434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13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3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363636"/>
                </a:solidFill>
                <a:latin typeface="Lucida Sans Unicode"/>
                <a:cs typeface="Lucida Sans Unicode"/>
              </a:rPr>
              <a:t>aœrdo</a:t>
            </a:r>
            <a:r>
              <a:rPr dirty="0" sz="850" spc="-3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242424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6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383838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9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32323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9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D2D2D"/>
                </a:solidFill>
                <a:latin typeface="Lucida Sans Unicode"/>
                <a:cs typeface="Lucida Sans Unicode"/>
              </a:rPr>
              <a:t>lhe</a:t>
            </a:r>
            <a:r>
              <a:rPr dirty="0" sz="850" spc="-5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282828"/>
                </a:solidFill>
                <a:latin typeface="Lucida Sans Unicode"/>
                <a:cs typeface="Lucida Sans Unicode"/>
              </a:rPr>
              <a:t>œnfere</a:t>
            </a:r>
            <a:r>
              <a:rPr dirty="0" sz="850" spc="-2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444444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3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B2B2B"/>
                </a:solidFill>
                <a:latin typeface="Lucida Sans Unicode"/>
                <a:cs typeface="Lucida Sans Unicode"/>
              </a:rPr>
              <a:t>art.</a:t>
            </a:r>
            <a:r>
              <a:rPr dirty="0" sz="850" spc="-5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12121"/>
                </a:solidFill>
                <a:latin typeface="Lucida Sans Unicode"/>
                <a:cs typeface="Lucida Sans Unicode"/>
              </a:rPr>
              <a:t>8º</a:t>
            </a:r>
            <a:r>
              <a:rPr dirty="0" sz="850" spc="14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313131"/>
                </a:solidFill>
                <a:latin typeface="Lucida Sans Unicode"/>
                <a:cs typeface="Lucida Sans Unicode"/>
              </a:rPr>
              <a:t>da </a:t>
            </a:r>
            <a:r>
              <a:rPr dirty="0" sz="850">
                <a:solidFill>
                  <a:srgbClr val="1F1F1F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9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F2F2F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14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35">
                <a:solidFill>
                  <a:srgbClr val="181818"/>
                </a:solidFill>
                <a:latin typeface="Lucida Sans Unicode"/>
                <a:cs typeface="Lucida Sans Unicode"/>
              </a:rPr>
              <a:t>823/2023</a:t>
            </a:r>
            <a:r>
              <a:rPr dirty="0" sz="850" spc="-5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61616"/>
                </a:solidFill>
                <a:latin typeface="Lucida Sans Unicode"/>
                <a:cs typeface="Lucida Sans Unicode"/>
              </a:rPr>
              <a:t>datada</a:t>
            </a:r>
            <a:r>
              <a:rPr dirty="0" sz="850" spc="2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42424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2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45">
                <a:solidFill>
                  <a:srgbClr val="212121"/>
                </a:solidFill>
                <a:latin typeface="Lucida Sans Unicode"/>
                <a:cs typeface="Lucida Sans Unicode"/>
              </a:rPr>
              <a:t>21/12/2023,</a:t>
            </a:r>
            <a:r>
              <a:rPr dirty="0" sz="850" spc="7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F2F2F"/>
                </a:solidFill>
                <a:latin typeface="Lucida Sans Unicode"/>
                <a:cs typeface="Lucida Sans Unicode"/>
              </a:rPr>
              <a:t>publicada</a:t>
            </a:r>
            <a:r>
              <a:rPr dirty="0" sz="850" spc="4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333333"/>
                </a:solidFill>
                <a:latin typeface="Lucida Sans Unicode"/>
                <a:cs typeface="Lucida Sans Unicode"/>
              </a:rPr>
              <a:t>em</a:t>
            </a:r>
            <a:r>
              <a:rPr dirty="0" sz="850" spc="13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282828"/>
                </a:solidFill>
                <a:latin typeface="Lucida Sans Unicode"/>
                <a:cs typeface="Lucida Sans Unicode"/>
              </a:rPr>
              <a:t>21/12/2023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210"/>
              </a:spcBef>
            </a:pPr>
            <a:r>
              <a:rPr dirty="0" u="heavy" sz="850" spc="-40">
                <a:solidFill>
                  <a:srgbClr val="313131"/>
                </a:solidFill>
                <a:uFill>
                  <a:solidFill>
                    <a:srgbClr val="484F4F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heavy" sz="850" spc="-85">
                <a:solidFill>
                  <a:srgbClr val="313131"/>
                </a:solidFill>
                <a:uFill>
                  <a:solidFill>
                    <a:srgbClr val="484F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3A3A3A"/>
                </a:solidFill>
                <a:uFill>
                  <a:solidFill>
                    <a:srgbClr val="484F4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50" spc="30">
                <a:solidFill>
                  <a:srgbClr val="3A3A3A"/>
                </a:solidFill>
                <a:uFill>
                  <a:solidFill>
                    <a:srgbClr val="484F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282828"/>
                </a:solidFill>
                <a:uFill>
                  <a:solidFill>
                    <a:srgbClr val="484F4F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heavy" sz="850" spc="-95">
                <a:solidFill>
                  <a:srgbClr val="282828"/>
                </a:solidFill>
                <a:uFill>
                  <a:solidFill>
                    <a:srgbClr val="484F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3B3B3B"/>
                </a:solidFill>
                <a:uFill>
                  <a:solidFill>
                    <a:srgbClr val="484F4F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heavy" sz="850" spc="-60">
                <a:solidFill>
                  <a:srgbClr val="3B3B3B"/>
                </a:solidFill>
                <a:uFill>
                  <a:solidFill>
                    <a:srgbClr val="484F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343434"/>
                </a:solidFill>
                <a:uFill>
                  <a:solidFill>
                    <a:srgbClr val="484F4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50" spc="45">
                <a:solidFill>
                  <a:srgbClr val="343434"/>
                </a:solidFill>
                <a:uFill>
                  <a:solidFill>
                    <a:srgbClr val="484F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95">
                <a:solidFill>
                  <a:srgbClr val="3D3D3D"/>
                </a:solidFill>
                <a:uFill>
                  <a:solidFill>
                    <a:srgbClr val="484F4F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heavy" sz="850" spc="-45">
                <a:solidFill>
                  <a:srgbClr val="3D3D3D"/>
                </a:solidFill>
                <a:uFill>
                  <a:solidFill>
                    <a:srgbClr val="484F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25">
                <a:solidFill>
                  <a:srgbClr val="3B3B3B"/>
                </a:solidFill>
                <a:uFill>
                  <a:solidFill>
                    <a:srgbClr val="484F4F"/>
                  </a:solidFill>
                </a:uFill>
                <a:latin typeface="Lucida Sans Unicode"/>
                <a:cs typeface="Lucida Sans Unicode"/>
              </a:rPr>
              <a:t>A:</a:t>
            </a:r>
            <a:endParaRPr sz="850">
              <a:latin typeface="Lucida Sans Unicode"/>
              <a:cs typeface="Lucida Sans Unicode"/>
            </a:endParaRPr>
          </a:p>
          <a:p>
            <a:pPr marL="323215">
              <a:lnSpc>
                <a:spcPct val="100000"/>
              </a:lnSpc>
              <a:spcBef>
                <a:spcPts val="1235"/>
              </a:spcBef>
            </a:pPr>
            <a:r>
              <a:rPr dirty="0" sz="850" spc="-105">
                <a:solidFill>
                  <a:srgbClr val="262626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3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3B3B3B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6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313131"/>
                </a:solidFill>
                <a:latin typeface="Lucida Sans Unicode"/>
                <a:cs typeface="Lucida Sans Unicode"/>
              </a:rPr>
              <a:t>-</a:t>
            </a:r>
            <a:r>
              <a:rPr dirty="0" sz="85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62626"/>
                </a:solidFill>
                <a:latin typeface="Lucida Sans Unicode"/>
                <a:cs typeface="Lucida Sans Unicode"/>
              </a:rPr>
              <a:t>Fica</a:t>
            </a:r>
            <a:r>
              <a:rPr dirty="0" sz="850" spc="1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62626"/>
                </a:solidFill>
                <a:latin typeface="Lucida Sans Unicode"/>
                <a:cs typeface="Lucida Sans Unicode"/>
              </a:rPr>
              <a:t>aberto</a:t>
            </a:r>
            <a:r>
              <a:rPr dirty="0" sz="850" spc="-1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82828"/>
                </a:solidFill>
                <a:latin typeface="Lucida Sans Unicode"/>
                <a:cs typeface="Lucida Sans Unicode"/>
              </a:rPr>
              <a:t>crêdito</a:t>
            </a:r>
            <a:r>
              <a:rPr dirty="0" sz="850" spc="-5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62626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5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363636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10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62626"/>
                </a:solidFill>
                <a:latin typeface="Lucida Sans Unicode"/>
                <a:cs typeface="Lucida Sans Unicode"/>
              </a:rPr>
              <a:t>seguintes</a:t>
            </a:r>
            <a:r>
              <a:rPr dirty="0" sz="850" spc="-3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62626"/>
                </a:solidFill>
                <a:latin typeface="Lucida Sans Unicode"/>
                <a:cs typeface="Lucida Sans Unicode"/>
              </a:rPr>
              <a:t>dotações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48595" y="4346885"/>
            <a:ext cx="2800350" cy="359410"/>
          </a:xfrm>
          <a:prstGeom prst="rect">
            <a:avLst/>
          </a:prstGeom>
        </p:spPr>
        <p:txBody>
          <a:bodyPr wrap="square" lIns="0" tIns="361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dirty="0" u="heavy" baseline="3267" sz="1275" spc="-97">
                <a:solidFill>
                  <a:srgbClr val="161616"/>
                </a:solidFill>
                <a:uFill>
                  <a:solidFill>
                    <a:srgbClr val="3F4848"/>
                  </a:solidFill>
                </a:uFill>
                <a:latin typeface="Arial Black"/>
                <a:cs typeface="Arial Black"/>
              </a:rPr>
              <a:t>Da</a:t>
            </a:r>
            <a:r>
              <a:rPr dirty="0" u="heavy" sz="850" spc="-65">
                <a:solidFill>
                  <a:srgbClr val="161616"/>
                </a:solidFill>
                <a:uFill>
                  <a:solidFill>
                    <a:srgbClr val="3F4848"/>
                  </a:solidFill>
                </a:uFill>
                <a:latin typeface="Arial Black"/>
                <a:cs typeface="Arial Black"/>
              </a:rPr>
              <a:t>masks</a:t>
            </a:r>
            <a:r>
              <a:rPr dirty="0" u="heavy" sz="850" spc="-65">
                <a:solidFill>
                  <a:srgbClr val="131313"/>
                </a:solidFill>
                <a:uFill>
                  <a:solidFill>
                    <a:srgbClr val="3F4848"/>
                  </a:solidFill>
                </a:uFill>
                <a:latin typeface="Arial Black"/>
                <a:cs typeface="Arial Black"/>
              </a:rPr>
              <a:t>Suplementadas</a:t>
            </a:r>
            <a:r>
              <a:rPr dirty="0" u="heavy" sz="850" spc="500">
                <a:solidFill>
                  <a:srgbClr val="131313"/>
                </a:solidFill>
                <a:uFill>
                  <a:solidFill>
                    <a:srgbClr val="3F4848"/>
                  </a:solidFill>
                </a:uFill>
                <a:latin typeface="Arial Black"/>
                <a:cs typeface="Arial Black"/>
              </a:rPr>
              <a:t> </a:t>
            </a:r>
            <a:endParaRPr sz="850">
              <a:latin typeface="Arial Black"/>
              <a:cs typeface="Arial Black"/>
            </a:endParaRPr>
          </a:p>
          <a:p>
            <a:pPr marL="59690">
              <a:lnSpc>
                <a:spcPct val="100000"/>
              </a:lnSpc>
              <a:spcBef>
                <a:spcPts val="225"/>
              </a:spcBef>
            </a:pPr>
            <a:r>
              <a:rPr dirty="0" sz="1000" spc="-25" b="1">
                <a:solidFill>
                  <a:srgbClr val="2D2D2D"/>
                </a:solidFill>
                <a:latin typeface="Arial"/>
                <a:cs typeface="Arial"/>
              </a:rPr>
              <a:t>FUNDO</a:t>
            </a:r>
            <a:r>
              <a:rPr dirty="0" sz="1000" spc="-2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000" spc="-30" b="1">
                <a:solidFill>
                  <a:srgbClr val="242424"/>
                </a:solidFill>
                <a:latin typeface="Arial"/>
                <a:cs typeface="Arial"/>
              </a:rPr>
              <a:t>MUNICIPAL</a:t>
            </a:r>
            <a:r>
              <a:rPr dirty="0" sz="1000" spc="45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82828"/>
                </a:solidFill>
                <a:latin typeface="Arial"/>
                <a:cs typeface="Arial"/>
              </a:rPr>
              <a:t>DE</a:t>
            </a:r>
            <a:r>
              <a:rPr dirty="0" sz="1000" spc="-4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000" spc="-30" b="1">
                <a:solidFill>
                  <a:srgbClr val="1F1F1F"/>
                </a:solidFill>
                <a:latin typeface="Arial"/>
                <a:cs typeface="Arial"/>
              </a:rPr>
              <a:t>ASSISTÊNCIA</a:t>
            </a:r>
            <a:r>
              <a:rPr dirty="0" sz="1000" spc="7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C1C1C"/>
                </a:solidFill>
                <a:latin typeface="Arial"/>
                <a:cs typeface="Arial"/>
              </a:rPr>
              <a:t>SOCIAL</a:t>
            </a:r>
            <a:endParaRPr sz="10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103892" y="6173218"/>
            <a:ext cx="1791335" cy="543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68300">
              <a:lnSpc>
                <a:spcPct val="138800"/>
              </a:lnSpc>
              <a:spcBef>
                <a:spcPts val="100"/>
              </a:spcBef>
            </a:pPr>
            <a:r>
              <a:rPr dirty="0" sz="850" spc="-55">
                <a:solidFill>
                  <a:srgbClr val="1A1A1A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4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262626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8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2B2B2B"/>
                </a:solidFill>
                <a:latin typeface="Lucida Sans Unicode"/>
                <a:cs typeface="Lucida Sans Unicode"/>
              </a:rPr>
              <a:t>Projeto</a:t>
            </a:r>
            <a:r>
              <a:rPr dirty="0" sz="850" spc="-10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3F3F3F"/>
                </a:solidFill>
                <a:latin typeface="Lucida Sans Unicode"/>
                <a:cs typeface="Lucida Sans Unicode"/>
              </a:rPr>
              <a:t>/</a:t>
            </a:r>
            <a:r>
              <a:rPr dirty="0" sz="850" spc="-8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A2A2A"/>
                </a:solidFill>
                <a:latin typeface="Lucida Sans Unicode"/>
                <a:cs typeface="Lucida Sans Unicode"/>
              </a:rPr>
              <a:t>Atłvldade</a:t>
            </a:r>
            <a:r>
              <a:rPr dirty="0" sz="850" spc="-4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3B3B3B"/>
                </a:solidFill>
                <a:latin typeface="Lucida Sans Unicode"/>
                <a:cs typeface="Lucida Sans Unicode"/>
              </a:rPr>
              <a:t>Rț </a:t>
            </a:r>
            <a:r>
              <a:rPr dirty="0" sz="850" spc="-60">
                <a:solidFill>
                  <a:srgbClr val="262626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8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32323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3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232323"/>
                </a:solidFill>
                <a:latin typeface="Lucida Sans Unicode"/>
                <a:cs typeface="Lucida Sans Unicode"/>
              </a:rPr>
              <a:t>Unidade</a:t>
            </a:r>
            <a:r>
              <a:rPr dirty="0" sz="850" spc="13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D2D2D"/>
                </a:solidFill>
                <a:latin typeface="Lucida Sans Unicode"/>
                <a:cs typeface="Lucida Sans Unicode"/>
              </a:rPr>
              <a:t>R$</a:t>
            </a:r>
            <a:endParaRPr sz="850">
              <a:latin typeface="Lucida Sans Unicode"/>
              <a:cs typeface="Lucida Sans Unicode"/>
            </a:endParaRPr>
          </a:p>
          <a:p>
            <a:pPr marL="398145">
              <a:lnSpc>
                <a:spcPct val="100000"/>
              </a:lnSpc>
              <a:spcBef>
                <a:spcPts val="225"/>
              </a:spcBef>
            </a:pPr>
            <a:r>
              <a:rPr dirty="0" sz="850" spc="-55">
                <a:solidFill>
                  <a:srgbClr val="232323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363636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5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D1D1D"/>
                </a:solidFill>
                <a:latin typeface="Lucida Sans Unicode"/>
                <a:cs typeface="Lucida Sans Unicode"/>
              </a:rPr>
              <a:t>Suplementado</a:t>
            </a:r>
            <a:r>
              <a:rPr dirty="0" sz="850" spc="3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363636"/>
                </a:solidFill>
                <a:latin typeface="Lucida Sans Unicode"/>
                <a:cs typeface="Lucida Sans Unicode"/>
              </a:rPr>
              <a:t>R$</a:t>
            </a:r>
            <a:endParaRPr sz="850">
              <a:latin typeface="Lucida Sans Unicode"/>
              <a:cs typeface="Lucida Sans Unicode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645582" y="4720819"/>
          <a:ext cx="6417310" cy="14960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13740"/>
                <a:gridCol w="2823210"/>
                <a:gridCol w="2161540"/>
                <a:gridCol w="643254"/>
              </a:tblGrid>
              <a:tr h="151765">
                <a:tc>
                  <a:txBody>
                    <a:bodyPr/>
                    <a:lstStyle/>
                    <a:p>
                      <a:pPr marL="35560">
                        <a:lnSpc>
                          <a:spcPts val="905"/>
                        </a:lnSpc>
                      </a:pPr>
                      <a:r>
                        <a:rPr dirty="0" sz="85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07.23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98425">
                        <a:lnSpc>
                          <a:spcPts val="905"/>
                        </a:lnSpc>
                      </a:pPr>
                      <a:r>
                        <a:rPr dirty="0" sz="850" spc="-4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850" spc="-6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7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Assist8ncia</a:t>
                      </a:r>
                      <a:r>
                        <a:rPr dirty="0" sz="850" spc="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Social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2.099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  <a:tc gridSpan="2"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8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50" spc="6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9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Operaóonalizacão</a:t>
                      </a:r>
                      <a:r>
                        <a:rPr dirty="0" sz="850" spc="-10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4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50" spc="4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50" spc="-3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3.1.9.0.04.00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81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00"/>
                        </a:spcBef>
                        <a:tabLst>
                          <a:tab pos="3232150" algn="l"/>
                        </a:tabLst>
                      </a:pPr>
                      <a:r>
                        <a:rPr dirty="0" baseline="3267" sz="1275" spc="-52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CONTRATA</a:t>
                      </a:r>
                      <a:r>
                        <a:rPr dirty="0" sz="850" spc="-3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267" sz="1275" spc="-52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AO</a:t>
                      </a:r>
                      <a:r>
                        <a:rPr dirty="0" baseline="3267" sz="1275" spc="-52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POR</a:t>
                      </a:r>
                      <a:r>
                        <a:rPr dirty="0" baseline="3267" sz="1275" spc="1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6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TEMPO</a:t>
                      </a:r>
                      <a:r>
                        <a:rPr dirty="0" baseline="3267" sz="1275" spc="-22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DETERMINADO</a:t>
                      </a:r>
                      <a:r>
                        <a:rPr dirty="0" baseline="3267" sz="127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267" sz="1275" spc="-104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267" sz="1275" spc="-37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12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baseline="3267" sz="1275" spc="-44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3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baseline="3267" sz="1275" spc="97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12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-67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Imposto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3652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90.000,00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985"/>
                </a:tc>
              </a:tr>
              <a:tr h="167005">
                <a:tc>
                  <a:txBody>
                    <a:bodyPr/>
                    <a:lstStyle/>
                    <a:p>
                      <a:pPr marL="34290">
                        <a:lnSpc>
                          <a:spcPts val="1015"/>
                        </a:lnSpc>
                      </a:pPr>
                      <a:r>
                        <a:rPr dirty="0" sz="850" spc="-3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3.1.9.0.13.02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3232150" algn="l"/>
                        </a:tabLst>
                      </a:pPr>
                      <a:r>
                        <a:rPr dirty="0" baseline="6535" sz="1275" spc="-37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OBRIGA</a:t>
                      </a:r>
                      <a:r>
                        <a:rPr dirty="0" sz="850" spc="-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6535" sz="1275" spc="-37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OES</a:t>
                      </a:r>
                      <a:r>
                        <a:rPr dirty="0" baseline="6535" sz="1275" spc="44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535" sz="1275" spc="-1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PATRONAIS</a:t>
                      </a:r>
                      <a:r>
                        <a:rPr dirty="0" baseline="6535" sz="127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267" sz="1275" spc="-104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267" sz="127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12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baseline="3267" sz="1275" spc="-82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27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baseline="3267" sz="1275" spc="22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12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-104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Imposto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365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90.000,00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ts val="1015"/>
                        </a:lnSpc>
                      </a:pPr>
                      <a:r>
                        <a:rPr dirty="0" sz="850" spc="-3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3232150" algn="l"/>
                        </a:tabLst>
                      </a:pPr>
                      <a:r>
                        <a:rPr dirty="0" sz="850" spc="-4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OUTROS </a:t>
                      </a:r>
                      <a:r>
                        <a:rPr dirty="0" sz="850" spc="-3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50" spc="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2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7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3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mo</a:t>
                      </a:r>
                      <a:r>
                        <a:rPr dirty="0" sz="850" spc="-3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3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001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5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"/>
                </a:tc>
              </a:tr>
              <a:tr h="16700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50" spc="-3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08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65"/>
                        </a:spcBef>
                        <a:tabLst>
                          <a:tab pos="3232150" algn="l"/>
                        </a:tabLst>
                      </a:pPr>
                      <a:r>
                        <a:rPr dirty="0" sz="850" spc="-3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1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SERVIÇOS</a:t>
                      </a:r>
                      <a:r>
                        <a:rPr dirty="0" sz="850" spc="-5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50" spc="-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9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-4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FISICA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7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3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4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2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2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3271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4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60.000,00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255"/>
                </a:tc>
              </a:tr>
              <a:tr h="1479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5717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6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6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4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2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15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Rț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57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826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440.000,00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5715"/>
                </a:tc>
              </a:tr>
              <a:tr h="205104">
                <a:tc gridSpan="2"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365"/>
                        </a:spcBef>
                        <a:tabLst>
                          <a:tab pos="814705" algn="l"/>
                        </a:tabLst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2.729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8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Programa</a:t>
                      </a:r>
                      <a:r>
                        <a:rPr dirty="0" sz="850" spc="1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Primeira</a:t>
                      </a:r>
                      <a:r>
                        <a:rPr dirty="0" sz="850" spc="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lnfânóa</a:t>
                      </a:r>
                      <a:r>
                        <a:rPr dirty="0" sz="850" spc="-2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no</a:t>
                      </a:r>
                      <a:r>
                        <a:rPr dirty="0" sz="850" spc="-4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SUAS</a:t>
                      </a:r>
                      <a:r>
                        <a:rPr dirty="0" sz="850" spc="-4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(Cńan6a</a:t>
                      </a:r>
                      <a:r>
                        <a:rPr dirty="0" sz="850" spc="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Feliz)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63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3670">
                <a:tc gridSpan="2"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819785" algn="l"/>
                        </a:tabLst>
                      </a:pPr>
                      <a:r>
                        <a:rPr dirty="0" baseline="3267" sz="1275" spc="-1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3.1.9.0.04.00</a:t>
                      </a:r>
                      <a:r>
                        <a:rPr dirty="0" baseline="3267" sz="127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267" sz="1275" spc="-89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CONTRATA</a:t>
                      </a:r>
                      <a:r>
                        <a:rPr dirty="0" sz="850" spc="-6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CÄ</a:t>
                      </a:r>
                      <a:r>
                        <a:rPr dirty="0" baseline="3267" sz="1275" spc="-89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267" sz="1275" spc="-172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POR</a:t>
                      </a:r>
                      <a:r>
                        <a:rPr dirty="0" baseline="3267" sz="1275" spc="-1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52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TEMPO</a:t>
                      </a:r>
                      <a:r>
                        <a:rPr dirty="0" baseline="3267" sz="1275" spc="-1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DETERMINADO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412115">
                        <a:lnSpc>
                          <a:spcPct val="100000"/>
                        </a:lnSpc>
                        <a:spcBef>
                          <a:spcPts val="65"/>
                        </a:spcBef>
                        <a:tabLst>
                          <a:tab pos="2333625" algn="l"/>
                        </a:tabLst>
                      </a:pPr>
                      <a:r>
                        <a:rPr dirty="0" sz="850" spc="-2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FNAS</a:t>
                      </a:r>
                      <a:r>
                        <a:rPr dirty="0" sz="85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100">
                          <a:solidFill>
                            <a:srgbClr val="2B2B2B"/>
                          </a:solidFill>
                          <a:latin typeface="Arial Black"/>
                          <a:cs typeface="Arial Black"/>
                        </a:rPr>
                        <a:t>60.000,00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82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6452450" y="6173218"/>
            <a:ext cx="516255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66040">
              <a:lnSpc>
                <a:spcPct val="100000"/>
              </a:lnSpc>
              <a:spcBef>
                <a:spcPts val="495"/>
              </a:spcBef>
            </a:pPr>
            <a:r>
              <a:rPr dirty="0" sz="850" spc="-120">
                <a:solidFill>
                  <a:srgbClr val="212121"/>
                </a:solidFill>
                <a:latin typeface="Arial Black"/>
                <a:cs typeface="Arial Black"/>
              </a:rPr>
              <a:t>60.000,00</a:t>
            </a:r>
            <a:endParaRPr sz="8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850" spc="-125">
                <a:solidFill>
                  <a:srgbClr val="181818"/>
                </a:solidFill>
                <a:latin typeface="Arial Black"/>
                <a:cs typeface="Arial Black"/>
              </a:rPr>
              <a:t>500.000,00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8153" y="6759789"/>
            <a:ext cx="6266815" cy="1068705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906780" marR="5080" indent="-455295">
              <a:lnSpc>
                <a:spcPts val="1010"/>
              </a:lnSpc>
              <a:spcBef>
                <a:spcPts val="140"/>
              </a:spcBef>
            </a:pPr>
            <a:r>
              <a:rPr dirty="0" sz="850" spc="-105">
                <a:solidFill>
                  <a:srgbClr val="2D2D2D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4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82828"/>
                </a:solidFill>
                <a:latin typeface="Lucida Sans Unicode"/>
                <a:cs typeface="Lucida Sans Unicode"/>
              </a:rPr>
              <a:t>2º</a:t>
            </a:r>
            <a:r>
              <a:rPr dirty="0" sz="850" spc="-9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424242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0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A2A2A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7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12121"/>
                </a:solidFill>
                <a:latin typeface="Lucida Sans Unicode"/>
                <a:cs typeface="Lucida Sans Unicode"/>
              </a:rPr>
              <a:t>despesas</a:t>
            </a:r>
            <a:r>
              <a:rPr dirty="0" sz="850" spc="-4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42424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50" spc="3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313131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1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2A2A2A"/>
                </a:solidFill>
                <a:latin typeface="Lucida Sans Unicode"/>
                <a:cs typeface="Lucida Sans Unicode"/>
              </a:rPr>
              <a:t>abertura</a:t>
            </a:r>
            <a:r>
              <a:rPr dirty="0" sz="850" spc="3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3B3B3B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5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B2B2B"/>
                </a:solidFill>
                <a:latin typeface="Lucida Sans Unicode"/>
                <a:cs typeface="Lucida Sans Unicode"/>
              </a:rPr>
              <a:t>presente</a:t>
            </a:r>
            <a:r>
              <a:rPr dirty="0" sz="850" spc="-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F1F1F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2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151515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50" spc="6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383838"/>
                </a:solidFill>
                <a:latin typeface="Lucida Sans Unicode"/>
                <a:cs typeface="Lucida Sans Unicode"/>
              </a:rPr>
              <a:t>serâo</a:t>
            </a:r>
            <a:r>
              <a:rPr dirty="0" sz="850" spc="-4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F2F2F"/>
                </a:solidFill>
                <a:latin typeface="Lucida Sans Unicode"/>
                <a:cs typeface="Lucida Sans Unicode"/>
              </a:rPr>
              <a:t>cobertas</a:t>
            </a:r>
            <a:r>
              <a:rPr dirty="0" sz="850" spc="-2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A2A2A"/>
                </a:solidFill>
                <a:latin typeface="Lucida Sans Unicode"/>
                <a:cs typeface="Lucida Sans Unicode"/>
              </a:rPr>
              <a:t>œm</a:t>
            </a:r>
            <a:r>
              <a:rPr dirty="0" sz="850" spc="-11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D2D2D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4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F2F2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F2F2F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9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82828"/>
                </a:solidFill>
                <a:latin typeface="Lucida Sans Unicode"/>
                <a:cs typeface="Lucida Sans Unicode"/>
              </a:rPr>
              <a:t>trata</a:t>
            </a:r>
            <a:r>
              <a:rPr dirty="0" sz="850" spc="1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3F3F3F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3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363636"/>
                </a:solidFill>
                <a:latin typeface="Lucida Sans Unicode"/>
                <a:cs typeface="Lucida Sans Unicode"/>
              </a:rPr>
              <a:t>Artigo </a:t>
            </a:r>
            <a:r>
              <a:rPr dirty="0" sz="850" spc="-80">
                <a:solidFill>
                  <a:srgbClr val="262626"/>
                </a:solidFill>
                <a:latin typeface="Lucida Sans Unicode"/>
                <a:cs typeface="Lucida Sans Unicode"/>
              </a:rPr>
              <a:t>43</a:t>
            </a:r>
            <a:r>
              <a:rPr dirty="0" sz="850" spc="-13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D1D1D"/>
                </a:solidFill>
                <a:latin typeface="Lucida Sans Unicode"/>
                <a:cs typeface="Lucida Sans Unicode"/>
              </a:rPr>
              <a:t>parágrafo</a:t>
            </a:r>
            <a:r>
              <a:rPr dirty="0" sz="850" spc="1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3F3F3F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8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A2A2A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2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81818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6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2F2F2F"/>
                </a:solidFill>
                <a:latin typeface="Lucida Sans Unicode"/>
                <a:cs typeface="Lucida Sans Unicode"/>
              </a:rPr>
              <a:t>Federal</a:t>
            </a:r>
            <a:r>
              <a:rPr dirty="0" sz="850" spc="-5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13131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10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30">
                <a:solidFill>
                  <a:srgbClr val="2A2A2A"/>
                </a:solidFill>
                <a:latin typeface="Lucida Sans Unicode"/>
                <a:cs typeface="Lucida Sans Unicode"/>
              </a:rPr>
              <a:t>4.320/64,</a:t>
            </a:r>
            <a:r>
              <a:rPr dirty="0" sz="850" spc="4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12121"/>
                </a:solidFill>
                <a:latin typeface="Lucida Sans Unicode"/>
                <a:cs typeface="Lucida Sans Unicode"/>
              </a:rPr>
              <a:t>lnciso</a:t>
            </a:r>
            <a:r>
              <a:rPr dirty="0" sz="85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2A2A2A"/>
                </a:solidFill>
                <a:latin typeface="Lucida Sans Unicode"/>
                <a:cs typeface="Lucida Sans Unicode"/>
              </a:rPr>
              <a:t>Ill.</a:t>
            </a:r>
            <a:endParaRPr sz="850">
              <a:latin typeface="Lucida Sans Unicode"/>
              <a:cs typeface="Lucida Sans Unicode"/>
            </a:endParaRPr>
          </a:p>
          <a:p>
            <a:pPr marL="1630680" marR="2228215" indent="-323215">
              <a:lnSpc>
                <a:spcPct val="131700"/>
              </a:lnSpc>
              <a:spcBef>
                <a:spcPts val="735"/>
              </a:spcBef>
              <a:tabLst>
                <a:tab pos="3415029" algn="l"/>
              </a:tabLst>
            </a:pPr>
            <a:r>
              <a:rPr dirty="0" sz="850" spc="-75">
                <a:solidFill>
                  <a:srgbClr val="181818"/>
                </a:solidFill>
                <a:latin typeface="Lucida Sans Unicode"/>
                <a:cs typeface="Lucida Sans Unicode"/>
              </a:rPr>
              <a:t>lnciso:</a:t>
            </a:r>
            <a:r>
              <a:rPr dirty="0" sz="850" spc="5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343434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10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181818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5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232323"/>
                </a:solidFill>
                <a:latin typeface="Lucida Sans Unicode"/>
                <a:cs typeface="Lucida Sans Unicode"/>
              </a:rPr>
              <a:t>Excesso</a:t>
            </a:r>
            <a:r>
              <a:rPr dirty="0" sz="850" spc="-1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C1C1C"/>
                </a:solidFill>
                <a:latin typeface="Lucida Sans Unicode"/>
                <a:cs typeface="Lucida Sans Unicode"/>
              </a:rPr>
              <a:t>Arrecadação:</a:t>
            </a:r>
            <a:r>
              <a:rPr dirty="0" sz="850">
                <a:solidFill>
                  <a:srgbClr val="1C1C1C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100">
                <a:solidFill>
                  <a:srgbClr val="0F0F0F"/>
                </a:solidFill>
                <a:latin typeface="Lucida Sans Unicode"/>
                <a:cs typeface="Lucida Sans Unicode"/>
              </a:rPr>
              <a:t>R$500.000,00</a:t>
            </a:r>
            <a:r>
              <a:rPr dirty="0" sz="850" spc="-2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2D2D2D"/>
                </a:solidFill>
                <a:latin typeface="Lucida Sans Unicode"/>
                <a:cs typeface="Lucida Sans Unicode"/>
              </a:rPr>
              <a:t>Ill</a:t>
            </a:r>
            <a:r>
              <a:rPr dirty="0" sz="850" spc="-9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151515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4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82828"/>
                </a:solidFill>
                <a:latin typeface="Lucida Sans Unicode"/>
                <a:cs typeface="Lucida Sans Unicode"/>
              </a:rPr>
              <a:t>AnulaçSo</a:t>
            </a:r>
            <a:r>
              <a:rPr dirty="0" sz="850" spc="-1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8282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61616"/>
                </a:solidFill>
                <a:latin typeface="Lucida Sans Unicode"/>
                <a:cs typeface="Lucida Sans Unicode"/>
              </a:rPr>
              <a:t>Dotação</a:t>
            </a:r>
            <a:r>
              <a:rPr dirty="0" sz="850" spc="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343434"/>
                </a:solidFill>
                <a:latin typeface="Lucida Sans Unicode"/>
                <a:cs typeface="Lucida Sans Unicode"/>
              </a:rPr>
              <a:t>: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dirty="0" u="heavy" sz="850" spc="-50" b="1">
                <a:solidFill>
                  <a:srgbClr val="212121"/>
                </a:solidFill>
                <a:uFill>
                  <a:solidFill>
                    <a:srgbClr val="444B4B"/>
                  </a:solidFill>
                </a:uFill>
                <a:latin typeface="Arial"/>
                <a:cs typeface="Arial"/>
              </a:rPr>
              <a:t>Dotações</a:t>
            </a:r>
            <a:r>
              <a:rPr dirty="0" u="heavy" sz="850" spc="-5" b="1">
                <a:solidFill>
                  <a:srgbClr val="212121"/>
                </a:solidFill>
                <a:uFill>
                  <a:solidFill>
                    <a:srgbClr val="444B4B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850" spc="-10" b="1">
                <a:solidFill>
                  <a:srgbClr val="181818"/>
                </a:solidFill>
                <a:uFill>
                  <a:solidFill>
                    <a:srgbClr val="444B4B"/>
                  </a:solidFill>
                </a:uFill>
                <a:latin typeface="Arial"/>
                <a:cs typeface="Arial"/>
              </a:rPr>
              <a:t>Anuladas</a:t>
            </a:r>
            <a:r>
              <a:rPr dirty="0" u="heavy" sz="850" spc="500" b="1">
                <a:solidFill>
                  <a:srgbClr val="181818"/>
                </a:solidFill>
                <a:uFill>
                  <a:solidFill>
                    <a:srgbClr val="444B4B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57150">
              <a:lnSpc>
                <a:spcPct val="100000"/>
              </a:lnSpc>
              <a:spcBef>
                <a:spcPts val="345"/>
              </a:spcBef>
            </a:pPr>
            <a:r>
              <a:rPr dirty="0" sz="950" b="1">
                <a:solidFill>
                  <a:srgbClr val="2F2F2F"/>
                </a:solidFill>
                <a:latin typeface="Arial"/>
                <a:cs typeface="Arial"/>
              </a:rPr>
              <a:t>PREFEITURA</a:t>
            </a:r>
            <a:r>
              <a:rPr dirty="0" sz="950" spc="8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82828"/>
                </a:solidFill>
                <a:latin typeface="Arial"/>
                <a:cs typeface="Arial"/>
              </a:rPr>
              <a:t>MUNICIPAL</a:t>
            </a:r>
            <a:r>
              <a:rPr dirty="0" sz="950" spc="4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A2A2A"/>
                </a:solidFill>
                <a:latin typeface="Arial"/>
                <a:cs typeface="Arial"/>
              </a:rPr>
              <a:t>DE</a:t>
            </a:r>
            <a:r>
              <a:rPr dirty="0" sz="950" spc="-2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1D1D1D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652812" y="7846158"/>
          <a:ext cx="6412230" cy="9759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11200"/>
                <a:gridCol w="2379980"/>
                <a:gridCol w="2604135"/>
                <a:gridCol w="639445"/>
              </a:tblGrid>
              <a:tr h="150495">
                <a:tc>
                  <a:txBody>
                    <a:bodyPr/>
                    <a:lstStyle/>
                    <a:p>
                      <a:pPr marL="3683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01.08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940"/>
                        </a:lnSpc>
                      </a:pPr>
                      <a:r>
                        <a:rPr dirty="0" sz="850" spc="-5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Secretańa</a:t>
                      </a:r>
                      <a:r>
                        <a:rPr dirty="0" sz="850" spc="4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4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Obæs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1.032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9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Infraestrutura,</a:t>
                      </a:r>
                      <a:r>
                        <a:rPr dirty="0" sz="850" spc="-2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saneamento</a:t>
                      </a:r>
                      <a:r>
                        <a:rPr dirty="0" sz="850" spc="6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10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pavimentação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4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2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850" spc="-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2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INSTALAÇÖES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85280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50" spc="-7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3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mo</a:t>
                      </a:r>
                      <a:r>
                        <a:rPr dirty="0" sz="850" spc="-6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ctr" marL="7620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50" spc="-5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810"/>
                </a:tc>
              </a:tr>
              <a:tr h="16954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4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baseline="3267" sz="1275" spc="-1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baseline="3267" sz="1275" spc="-89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267" sz="1275" spc="-22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INSTAL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AC</a:t>
                      </a:r>
                      <a:r>
                        <a:rPr dirty="0" baseline="3267" sz="1275" spc="-1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ÖES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85598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50" spc="-7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Royalties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1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União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ctr" marL="8509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50" spc="-6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400.000,00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810"/>
                </a:tc>
              </a:tr>
              <a:tr h="309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592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850" spc="-4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1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8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5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-4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RG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  <a:p>
                      <a:pPr marL="379095">
                        <a:lnSpc>
                          <a:spcPts val="1015"/>
                        </a:lnSpc>
                        <a:spcBef>
                          <a:spcPts val="300"/>
                        </a:spcBef>
                      </a:pPr>
                      <a:r>
                        <a:rPr dirty="0" sz="850" spc="-125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-40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35">
                          <a:solidFill>
                            <a:srgbClr val="2B2B2B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50" spc="-75">
                          <a:solidFill>
                            <a:srgbClr val="2B2B2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0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50" spc="130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 marL="88900">
                        <a:lnSpc>
                          <a:spcPts val="1015"/>
                        </a:lnSpc>
                      </a:pPr>
                      <a:r>
                        <a:rPr dirty="0" sz="850" spc="-85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500.000,00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44450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4782094" y="8828787"/>
            <a:ext cx="108204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60">
                <a:solidFill>
                  <a:srgbClr val="383838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2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313131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2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F1F1F"/>
                </a:solidFill>
                <a:latin typeface="Lucida Sans Unicode"/>
                <a:cs typeface="Lucida Sans Unicode"/>
              </a:rPr>
              <a:t>Anulado</a:t>
            </a:r>
            <a:r>
              <a:rPr dirty="0" sz="850" spc="-5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4B4B4B"/>
                </a:solidFill>
                <a:latin typeface="Lucida Sans Unicode"/>
                <a:cs typeface="Lucida Sans Unicode"/>
              </a:rPr>
              <a:t>Rț</a:t>
            </a:r>
            <a:endParaRPr sz="8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8648" y="402220"/>
            <a:ext cx="700469" cy="658179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54284" y="9703569"/>
            <a:ext cx="6490335" cy="0"/>
          </a:xfrm>
          <a:custGeom>
            <a:avLst/>
            <a:gdLst/>
            <a:ahLst/>
            <a:cxnLst/>
            <a:rect l="l" t="t" r="r" b="b"/>
            <a:pathLst>
              <a:path w="6490334" h="0">
                <a:moveTo>
                  <a:pt x="0" y="0"/>
                </a:moveTo>
                <a:lnTo>
                  <a:pt x="6490000" y="0"/>
                </a:lnTo>
              </a:path>
            </a:pathLst>
          </a:custGeom>
          <a:ln w="9141">
            <a:solidFill>
              <a:srgbClr val="48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820149" y="2600720"/>
            <a:ext cx="1906905" cy="0"/>
          </a:xfrm>
          <a:custGeom>
            <a:avLst/>
            <a:gdLst/>
            <a:ahLst/>
            <a:cxnLst/>
            <a:rect l="l" t="t" r="r" b="b"/>
            <a:pathLst>
              <a:path w="1906904" h="0">
                <a:moveTo>
                  <a:pt x="0" y="0"/>
                </a:moveTo>
                <a:lnTo>
                  <a:pt x="1906494" y="0"/>
                </a:lnTo>
              </a:path>
            </a:pathLst>
          </a:custGeom>
          <a:ln w="9141">
            <a:solidFill>
              <a:srgbClr val="3F48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11647" y="1231038"/>
            <a:ext cx="6483985" cy="0"/>
          </a:xfrm>
          <a:custGeom>
            <a:avLst/>
            <a:gdLst/>
            <a:ahLst/>
            <a:cxnLst/>
            <a:rect l="l" t="t" r="r" b="b"/>
            <a:pathLst>
              <a:path w="6483984" h="0">
                <a:moveTo>
                  <a:pt x="0" y="0"/>
                </a:moveTo>
                <a:lnTo>
                  <a:pt x="6483909" y="0"/>
                </a:lnTo>
              </a:path>
            </a:pathLst>
          </a:custGeom>
          <a:ln w="18282">
            <a:solidFill>
              <a:srgbClr val="3B3B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402038" y="283124"/>
            <a:ext cx="3086735" cy="5619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60">
                <a:solidFill>
                  <a:srgbClr val="2D2D2D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150" spc="18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1150">
                <a:solidFill>
                  <a:srgbClr val="2F2F2F"/>
                </a:solidFill>
                <a:latin typeface="Lucida Sans Unicode"/>
                <a:cs typeface="Lucida Sans Unicode"/>
              </a:rPr>
              <a:t>MUNICIPAL</a:t>
            </a:r>
            <a:r>
              <a:rPr dirty="0" sz="1150" spc="8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1150" spc="60">
                <a:solidFill>
                  <a:srgbClr val="383838"/>
                </a:solidFill>
                <a:latin typeface="Lucida Sans Unicode"/>
                <a:cs typeface="Lucida Sans Unicode"/>
              </a:rPr>
              <a:t>DE</a:t>
            </a:r>
            <a:r>
              <a:rPr dirty="0" sz="1150" spc="1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1150" spc="45">
                <a:solidFill>
                  <a:srgbClr val="1C1C1C"/>
                </a:solidFill>
                <a:latin typeface="Lucida Sans Unicode"/>
                <a:cs typeface="Lucida Sans Unicode"/>
              </a:rPr>
              <a:t>SEROPEDICA</a:t>
            </a:r>
            <a:endParaRPr sz="1150">
              <a:latin typeface="Lucida Sans Unicode"/>
              <a:cs typeface="Lucida Sans Unicode"/>
            </a:endParaRPr>
          </a:p>
          <a:p>
            <a:pPr marL="12700" marR="1951355">
              <a:lnSpc>
                <a:spcPct val="117600"/>
              </a:lnSpc>
              <a:spcBef>
                <a:spcPts val="440"/>
              </a:spcBef>
            </a:pPr>
            <a:r>
              <a:rPr dirty="0" sz="850" spc="-35">
                <a:solidFill>
                  <a:srgbClr val="2D2D2D"/>
                </a:solidFill>
                <a:latin typeface="Lucida Sans Unicode"/>
                <a:cs typeface="Lucida Sans Unicode"/>
              </a:rPr>
              <a:t>Rua</a:t>
            </a:r>
            <a:r>
              <a:rPr dirty="0" sz="850" spc="-1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61616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3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12121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50" spc="-5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313131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60">
                <a:solidFill>
                  <a:srgbClr val="2D2D2D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1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32323"/>
                </a:solidFill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55"/>
              <a:t>Servaux</a:t>
            </a:r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r>
              <a:rPr dirty="0"/>
              <a:t>Página</a:t>
            </a:r>
            <a:r>
              <a:rPr dirty="0" spc="5"/>
              <a:t> </a:t>
            </a:r>
            <a:fld id="{81D60167-4931-47E6-BA6A-407CBD079E47}" type="slidenum">
              <a:rPr dirty="0">
                <a:solidFill>
                  <a:srgbClr val="313131"/>
                </a:solidFill>
              </a:rPr>
              <a:t>2</a:t>
            </a:fld>
            <a:r>
              <a:rPr dirty="0" spc="-15">
                <a:solidFill>
                  <a:srgbClr val="313131"/>
                </a:solidFill>
              </a:rPr>
              <a:t> </a:t>
            </a:r>
            <a:r>
              <a:rPr dirty="0" spc="-10">
                <a:solidFill>
                  <a:srgbClr val="363636"/>
                </a:solidFill>
              </a:rPr>
              <a:t>de</a:t>
            </a:r>
            <a:r>
              <a:rPr dirty="0" spc="-35">
                <a:solidFill>
                  <a:srgbClr val="363636"/>
                </a:solidFill>
              </a:rPr>
              <a:t> </a:t>
            </a:r>
            <a:r>
              <a:rPr dirty="0" spc="-50">
                <a:solidFill>
                  <a:srgbClr val="3F3F3F"/>
                </a:solidFill>
              </a:rPr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878794" y="1293501"/>
            <a:ext cx="4584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80">
                <a:solidFill>
                  <a:srgbClr val="232323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2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A2A2A"/>
                </a:solidFill>
                <a:latin typeface="Lucida Sans Unicode"/>
                <a:cs typeface="Lucida Sans Unicode"/>
              </a:rPr>
              <a:t>3º</a:t>
            </a:r>
            <a:r>
              <a:rPr dirty="0" sz="800" spc="-4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5">
                <a:solidFill>
                  <a:srgbClr val="424242"/>
                </a:solidFill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70135" y="1293501"/>
            <a:ext cx="33470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solidFill>
                  <a:srgbClr val="282828"/>
                </a:solidFill>
                <a:latin typeface="Lucida Sans Unicode"/>
                <a:cs typeface="Lucida Sans Unicode"/>
              </a:rPr>
              <a:t>Revogadas</a:t>
            </a:r>
            <a:r>
              <a:rPr dirty="0" sz="800" spc="8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5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212121"/>
                </a:solidFill>
                <a:latin typeface="Lucida Sans Unicode"/>
                <a:cs typeface="Lucida Sans Unicode"/>
              </a:rPr>
              <a:t>disposições</a:t>
            </a:r>
            <a:r>
              <a:rPr dirty="0" sz="800" spc="4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63636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-6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F1F1F"/>
                </a:solidFill>
                <a:latin typeface="Lucida Sans Unicode"/>
                <a:cs typeface="Lucida Sans Unicode"/>
              </a:rPr>
              <a:t>contrário.</a:t>
            </a:r>
            <a:r>
              <a:rPr dirty="0" sz="800" spc="1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61616"/>
                </a:solidFill>
                <a:latin typeface="Lucida Sans Unicode"/>
                <a:cs typeface="Lucida Sans Unicode"/>
              </a:rPr>
              <a:t>Publique-</a:t>
            </a:r>
            <a:r>
              <a:rPr dirty="0" sz="800" spc="-40">
                <a:solidFill>
                  <a:srgbClr val="161616"/>
                </a:solidFill>
                <a:latin typeface="Lucida Sans Unicode"/>
                <a:cs typeface="Lucida Sans Unicode"/>
              </a:rPr>
              <a:t>se,</a:t>
            </a:r>
            <a:r>
              <a:rPr dirty="0" sz="800" spc="6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0F0F0F"/>
                </a:solidFill>
                <a:latin typeface="Lucida Sans Unicode"/>
                <a:cs typeface="Lucida Sans Unicode"/>
              </a:rPr>
              <a:t>afixe-se</a:t>
            </a:r>
            <a:r>
              <a:rPr dirty="0" sz="800" spc="5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A1A1A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5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0E0E0E"/>
                </a:solidFill>
                <a:latin typeface="Lucida Sans Unicode"/>
                <a:cs typeface="Lucida Sans Unicode"/>
              </a:rPr>
              <a:t>cumpra-</a:t>
            </a:r>
            <a:r>
              <a:rPr dirty="0" sz="800" spc="-25">
                <a:solidFill>
                  <a:srgbClr val="0E0E0E"/>
                </a:solidFill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805339" y="2033951"/>
            <a:ext cx="18942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solidFill>
                  <a:srgbClr val="151515"/>
                </a:solidFill>
                <a:latin typeface="Lucida Sans Unicode"/>
                <a:cs typeface="Lucida Sans Unicode"/>
              </a:rPr>
              <a:t>Gabinete</a:t>
            </a:r>
            <a:r>
              <a:rPr dirty="0" sz="800" spc="1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2A2A2A"/>
                </a:solidFill>
                <a:latin typeface="Lucida Sans Unicode"/>
                <a:cs typeface="Lucida Sans Unicode"/>
              </a:rPr>
              <a:t>do</a:t>
            </a:r>
            <a:r>
              <a:rPr dirty="0" sz="80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2B2B2B"/>
                </a:solidFill>
                <a:latin typeface="Lucida Sans Unicode"/>
                <a:cs typeface="Lucida Sans Unicode"/>
              </a:rPr>
              <a:t>Prefeito,</a:t>
            </a:r>
            <a:r>
              <a:rPr dirty="0" sz="800" spc="-1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32323"/>
                </a:solidFill>
                <a:latin typeface="Lucida Sans Unicode"/>
                <a:cs typeface="Lucida Sans Unicode"/>
              </a:rPr>
              <a:t>2</a:t>
            </a:r>
            <a:r>
              <a:rPr dirty="0" sz="800" spc="34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7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151515"/>
                </a:solidFill>
                <a:latin typeface="Lucida Sans Unicode"/>
                <a:cs typeface="Lucida Sans Unicode"/>
              </a:rPr>
              <a:t>outubro.</a:t>
            </a:r>
            <a:r>
              <a:rPr dirty="0" sz="800" spc="1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1F1F1F"/>
                </a:solidFill>
                <a:latin typeface="Lucida Sans Unicode"/>
                <a:cs typeface="Lucida Sans Unicode"/>
              </a:rPr>
              <a:t>2024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2025-07-23T18:02:28Z</dcterms:created>
  <dcterms:modified xsi:type="dcterms:W3CDTF">2025-07-23T18:02:28Z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2024-10-04T00:00:00Z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