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514" y="719120"/>
            <a:ext cx="633467" cy="60028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66968" y="8369315"/>
          <a:ext cx="6252845" cy="1183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5655"/>
                <a:gridCol w="2274570"/>
                <a:gridCol w="2466975"/>
                <a:gridCol w="637539"/>
              </a:tblGrid>
              <a:tr h="139700">
                <a:tc>
                  <a:txBody>
                    <a:bodyPr/>
                    <a:lstStyle/>
                    <a:p>
                      <a:pPr marL="15494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Obras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baseline="3703" sz="1125" spc="-75">
                          <a:latin typeface="Lucida Sans Unicode"/>
                          <a:cs typeface="Lucida Sans Unicode"/>
                        </a:rPr>
                        <a:t>lnfraestrulura</a:t>
                      </a:r>
                      <a:r>
                        <a:rPr dirty="0" baseline="3703" sz="1125" spc="-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dirty="0" baseline="3703" sz="1125" spc="-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7"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baseline="3703" sz="1125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-3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pavimenta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496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4.4.9.Û.51.00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8032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U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niáo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3479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6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160.0C0.00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.036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Sistem</a:t>
                      </a:r>
                      <a:r>
                        <a:rPr dirty="0" sz="7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Esqo'o </a:t>
                      </a:r>
                      <a:r>
                        <a:rPr dirty="0" sz="7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dc</a:t>
                      </a:r>
                      <a:r>
                        <a:rPr dirty="0" sz="750" spc="-8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/\qu</a:t>
                      </a:r>
                      <a:r>
                        <a:rPr dirty="0" sz="750" spc="-8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50" spc="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P1u'/iaT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S.3.9.G.30.03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</a:t>
                      </a:r>
                      <a:r>
                        <a:rPr dirty="0" sz="75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UKJO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806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R=cursos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Vincr:lados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35.000.</a:t>
                      </a:r>
                      <a:r>
                        <a:rPr dirty="0" sz="7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236854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38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INSTALAG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ÖES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38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70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onvênios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Uniãc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383B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145.000,G0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383B3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27376" y="1455001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38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7314" y="9592350"/>
            <a:ext cx="420281" cy="6094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85109" y="9595397"/>
            <a:ext cx="246686" cy="4875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503410" y="536544"/>
            <a:ext cx="293243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latin typeface="Arial"/>
                <a:cs typeface="Arial"/>
              </a:rPr>
              <a:t>PREFEITURA</a:t>
            </a:r>
            <a:r>
              <a:rPr dirty="0" sz="1050" spc="280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MUNICIPAL</a:t>
            </a:r>
            <a:r>
              <a:rPr dirty="0" sz="1050" spc="2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DE</a:t>
            </a:r>
            <a:r>
              <a:rPr dirty="0" sz="1050" spc="150" b="1">
                <a:latin typeface="Arial"/>
                <a:cs typeface="Arial"/>
              </a:rPr>
              <a:t> </a:t>
            </a:r>
            <a:r>
              <a:rPr dirty="0" sz="1050" spc="-10" b="1"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  <a:p>
            <a:pPr marL="16510" marR="1852930">
              <a:lnSpc>
                <a:spcPct val="125299"/>
              </a:lnSpc>
              <a:spcBef>
                <a:spcPts val="51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Maria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latin typeface="Lucida Sans Unicode"/>
                <a:cs typeface="Lucida Sans Unicode"/>
              </a:rPr>
              <a:t> 18 </a:t>
            </a:r>
            <a:r>
              <a:rPr dirty="0" sz="750" spc="-10">
                <a:latin typeface="Lucida Sans Unicode"/>
                <a:cs typeface="Lucida Sans Unicode"/>
              </a:rPr>
              <a:t>Fazend</a:t>
            </a:r>
            <a:r>
              <a:rPr dirty="0" sz="750" spc="-10">
                <a:solidFill>
                  <a:srgbClr val="0A0A0A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57845" y="1665503"/>
            <a:ext cx="3511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Lucida Sans Unicode"/>
                <a:cs typeface="Lucida Sans Unicode"/>
              </a:rPr>
              <a:t>D°creto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40013" y="1665503"/>
            <a:ext cx="13290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2741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55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setembrO.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2C2*.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09235" y="2076865"/>
            <a:ext cx="2673985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 marR="30480" indent="8255">
              <a:lnSpc>
                <a:spcPts val="890"/>
              </a:lnSpc>
              <a:spcBef>
                <a:spcPts val="135"/>
              </a:spcBef>
            </a:pPr>
            <a:r>
              <a:rPr dirty="0" sz="750" spc="-60">
                <a:latin typeface="Lucida Sans Unicode"/>
                <a:cs typeface="Lucida Sans Unicode"/>
              </a:rPr>
              <a:t>Abre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crédno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suplementar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0A0A0A"/>
                </a:solidFill>
                <a:latin typeface="Lucida Sans Unicode"/>
                <a:cs typeface="Lucida Sans Unicode"/>
              </a:rPr>
              <a:t>kota</a:t>
            </a:r>
            <a:r>
              <a:rPr dirty="0" baseline="6172" sz="675" spc="-82">
                <a:solidFill>
                  <a:srgbClr val="0A0A0A"/>
                </a:solidFill>
                <a:latin typeface="Lucida Sans Unicode"/>
                <a:cs typeface="Lucida Sans Unicode"/>
              </a:rPr>
              <a:t>!</a:t>
            </a:r>
            <a:r>
              <a:rPr dirty="0" baseline="6172" sz="675" spc="82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de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RS7óÛ.ÙÛ0,00.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25">
                <a:latin typeface="Lucida Sans Unicode"/>
                <a:cs typeface="Lucida Sans Unicode"/>
              </a:rPr>
              <a:t>‘ins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que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0F0F0F"/>
                </a:solidFill>
                <a:latin typeface="Lucida Sans Unicode"/>
                <a:cs typeface="Lucida Sans Unicode"/>
              </a:rPr>
              <a:t>espec›fica</a:t>
            </a:r>
            <a:r>
              <a:rPr dirty="0" sz="750" spc="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81818"/>
                </a:solidFill>
                <a:latin typeface="Lucida Sans Unicode"/>
                <a:cs typeface="Lucida Sans Unicode"/>
              </a:rPr>
              <a:t>aa </a:t>
            </a:r>
            <a:r>
              <a:rPr dirty="0" sz="750" spc="-55">
                <a:latin typeface="Lucida Sans Unicode"/>
                <a:cs typeface="Lucida Sans Unicode"/>
              </a:rPr>
              <a:t>oU!ras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providûncias.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15438" y="2779226"/>
            <a:ext cx="5988050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58825">
              <a:lnSpc>
                <a:spcPct val="157300"/>
              </a:lnSpc>
              <a:spcBef>
                <a:spcPts val="100"/>
              </a:spcBef>
            </a:pP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FEITO </a:t>
            </a:r>
            <a:r>
              <a:rPr dirty="0" sz="750" spc="-65">
                <a:latin typeface="Lucida Sans Unicode"/>
                <a:cs typeface="Lucida Sans Unicode"/>
              </a:rPr>
              <a:t>I\MUNICIPAL,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51515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suns </a:t>
            </a:r>
            <a:r>
              <a:rPr dirty="0" sz="750" spc="-50">
                <a:latin typeface="Lucida Sans Unicode"/>
                <a:cs typeface="Lucida Sans Unicode"/>
              </a:rPr>
              <a:t>atribuições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legais,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constitucioûais</a:t>
            </a:r>
            <a:r>
              <a:rPr dirty="0" sz="750" spc="-6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70707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</a:t>
            </a:r>
            <a:r>
              <a:rPr dirty="0" sz="750" spc="-60">
                <a:solidFill>
                  <a:srgbClr val="0F0F0F"/>
                </a:solidFill>
                <a:latin typeface="Lucida Sans Unicode"/>
                <a:cs typeface="Lucida Sans Unicode"/>
              </a:rPr>
              <a:t>cordo</a:t>
            </a:r>
            <a:r>
              <a:rPr dirty="0" sz="7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51515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que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51515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confcre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D1D1D"/>
                </a:solidFill>
                <a:latin typeface="Lucida Sans Unicode"/>
                <a:cs typeface="Lucida Sans Unicode"/>
              </a:rPr>
              <a:t>o </a:t>
            </a:r>
            <a:r>
              <a:rPr dirty="0" sz="750">
                <a:latin typeface="Lucida Sans Unicode"/>
                <a:cs typeface="Lucida Sans Unicode"/>
              </a:rPr>
              <a:t>at.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8*</a:t>
            </a:r>
            <a:r>
              <a:rPr dirty="0" sz="750" spc="1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A1A1A"/>
                </a:solidFill>
                <a:latin typeface="Lucida Sans Unicode"/>
                <a:cs typeface="Lucida Sans Unicode"/>
              </a:rPr>
              <a:t>N*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0">
                <a:solidFill>
                  <a:srgbClr val="0A0A0A"/>
                </a:solidFill>
                <a:latin typeface="Lucida Sans Unicode"/>
                <a:cs typeface="Lucida Sans Unicode"/>
              </a:rPr>
              <a:t>823/’2023</a:t>
            </a:r>
            <a:r>
              <a:rPr dirty="0" sz="750" spc="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datada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21+12’2023.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,subl.cada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em</a:t>
            </a:r>
            <a:r>
              <a:rPr dirty="0" sz="750" spc="16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21/12'2023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50">
                <a:solidFill>
                  <a:srgbClr val="282828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solidFill>
                  <a:srgbClr val="282828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0">
                <a:solidFill>
                  <a:srgbClr val="232323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4D4D4D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5">
                <a:solidFill>
                  <a:srgbClr val="4D4D4D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080808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-25">
                <a:solidFill>
                  <a:srgbClr val="080808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60"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0">
                <a:solidFill>
                  <a:srgbClr val="212121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25">
                <a:solidFill>
                  <a:srgbClr val="212121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161616"/>
                </a:solidFill>
                <a:uFill>
                  <a:solidFill>
                    <a:srgbClr val="34383F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 marL="313055">
              <a:lnSpc>
                <a:spcPct val="100000"/>
              </a:lnSpc>
              <a:spcBef>
                <a:spcPts val="1140"/>
              </a:spcBef>
            </a:pPr>
            <a:r>
              <a:rPr dirty="0" sz="750" spc="-70">
                <a:solidFill>
                  <a:srgbClr val="111111"/>
                </a:solidFill>
                <a:latin typeface="Lucida Sans Unicode"/>
                <a:cs typeface="Lucida Sans Unicode"/>
              </a:rPr>
              <a:t>Ariigo</a:t>
            </a:r>
            <a:r>
              <a:rPr dirty="0" sz="7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Lucida Sans Unicode"/>
                <a:cs typeface="Lucida Sans Unicode"/>
              </a:rPr>
              <a:t>1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”</a:t>
            </a:r>
            <a:r>
              <a:rPr dirty="0" sz="75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Fica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ah.rto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080808"/>
                </a:solidFill>
                <a:latin typeface="Lucida Sans Unicode"/>
                <a:cs typeface="Lucida Sans Unicode"/>
              </a:rPr>
              <a:t>créCłiîo</a:t>
            </a:r>
            <a:r>
              <a:rPr dirty="0" sz="750" spc="3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151515"/>
                </a:solidFill>
                <a:latin typeface="Lucida Sans Unicode"/>
                <a:cs typeface="Lucida Sans Unicode"/>
              </a:rPr>
              <a:t>sup!ei1</a:t>
            </a:r>
            <a:r>
              <a:rPr dirty="0" sz="750" spc="-1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solidFill>
                  <a:srgbClr val="151515"/>
                </a:solidFill>
                <a:latin typeface="Lucida Sans Unicode"/>
                <a:cs typeface="Lucida Sans Unicode"/>
              </a:rPr>
              <a:t>eî1*ar</a:t>
            </a:r>
            <a:r>
              <a:rPr dirty="0" sz="75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s=.gŁlintes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Lucida Sans Unicode"/>
                <a:cs typeface="Lucida Sans Unicode"/>
              </a:rPr>
              <a:t>dotaçöes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5847" y="4390521"/>
            <a:ext cx="250063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35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55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öes</a:t>
            </a:r>
            <a:r>
              <a:rPr dirty="0" u="sng" sz="750" spc="-15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28282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5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5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12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91365" y="4695870"/>
            <a:ext cx="571500" cy="51943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Lucida Sans Unicode"/>
                <a:cs typeface="Lucida Sans Unicode"/>
              </a:rPr>
              <a:t>01.09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Lucida Sans Unicode"/>
                <a:cs typeface="Lucida Sans Unicode"/>
              </a:rPr>
              <a:t>2.6G8</a:t>
            </a:r>
            <a:endParaRPr sz="7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45"/>
              </a:spcBef>
            </a:pPr>
            <a:r>
              <a:rPr dirty="0" sz="750" spc="-60">
                <a:latin typeface="Lucida Sans Unicode"/>
                <a:cs typeface="Lucida Sans Unicode"/>
              </a:rPr>
              <a:t>3.3.9.0.39.05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32821" y="4695870"/>
            <a:ext cx="2698115" cy="51943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Lucida Sans Unicode"/>
                <a:cs typeface="Lucida Sans Unicode"/>
              </a:rPr>
              <a:t>Secretaria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Educação</a:t>
            </a:r>
            <a:endParaRPr sz="750">
              <a:latin typeface="Lucida Sans Unicode"/>
              <a:cs typeface="Lucida Sans Unicode"/>
            </a:endParaRPr>
          </a:p>
          <a:p>
            <a:pPr marL="13970" marR="5080" indent="10160">
              <a:lnSpc>
                <a:spcPct val="138600"/>
              </a:lnSpc>
              <a:spcBef>
                <a:spcPts val="70"/>
              </a:spcBef>
            </a:pPr>
            <a:r>
              <a:rPr dirty="0" sz="750" spc="-105">
                <a:latin typeface="Lucida Sans Unicode"/>
                <a:cs typeface="Lucida Sans Unicode"/>
              </a:rPr>
              <a:t>Ł,1anu\enCão</a:t>
            </a:r>
            <a:r>
              <a:rPr dirty="0" sz="750" spc="110">
                <a:latin typeface="Lucida Sans Unicode"/>
                <a:cs typeface="Lucida Sans Unicode"/>
              </a:rPr>
              <a:t> </a:t>
            </a:r>
            <a:r>
              <a:rPr dirty="0" sz="750" spc="-150">
                <a:latin typeface="Lucida Sans Unicode"/>
                <a:cs typeface="Lucida Sans Unicode"/>
              </a:rPr>
              <a:t>°-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GpErac'ona!ização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das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UnidaGes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Adm.nistrativas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16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f’JAlS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45">
                <a:latin typeface="Lucida Sans Unicode"/>
                <a:cs typeface="Lucida Sans Unicode"/>
              </a:rPr>
              <a:t>SERVlč</a:t>
            </a:r>
            <a:r>
              <a:rPr dirty="0" sz="750" spc="45">
                <a:solidFill>
                  <a:srgbClr val="111111"/>
                </a:solidFill>
                <a:latin typeface="Lucida Sans Unicode"/>
                <a:cs typeface="Lucida Sans Unicode"/>
              </a:rPr>
              <a:t>OS</a:t>
            </a:r>
            <a:r>
              <a:rPr dirty="0" sz="7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TERCEIROS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PESSOA</a:t>
            </a:r>
            <a:r>
              <a:rPr dirty="0" sz="750" spc="24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JURÍDICA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13200" y="5075236"/>
            <a:ext cx="1590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Re</a:t>
            </a:r>
            <a:r>
              <a:rPr dirty="0" sz="750" spc="10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ursos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E0E0E"/>
                </a:solidFill>
                <a:latin typeface="Lucida Sans Unicode"/>
                <a:cs typeface="Lucida Sans Unicode"/>
              </a:rPr>
              <a:t>I</a:t>
            </a:r>
            <a:r>
              <a:rPr dirty="0" sz="750" spc="-35">
                <a:latin typeface="Lucida Sans Unicode"/>
                <a:cs typeface="Lucida Sans Unicode"/>
              </a:rPr>
              <a:t>mpos'os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Vinculados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80808"/>
                </a:solidFill>
                <a:latin typeface="Lucida Sans Unicode"/>
                <a:cs typeface="Lucida Sans Unicode"/>
              </a:rPr>
              <a:t>Ed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87947" y="5031053"/>
            <a:ext cx="488950" cy="50736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80">
                <a:latin typeface="Lucida Sans Unicode"/>
                <a:cs typeface="Lucida Sans Unicode"/>
              </a:rPr>
              <a:t>31C'.000.00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750" spc="-65">
                <a:latin typeface="Lucida Sans Unicode"/>
                <a:cs typeface="Lucida Sans Unicode"/>
              </a:rPr>
              <a:t>310.000,00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65">
                <a:latin typeface="Lucida Sans Unicode"/>
                <a:cs typeface="Lucida Sans Unicode"/>
              </a:rPr>
              <a:t>310.000,00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58320" y="5183409"/>
            <a:ext cx="138557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4000"/>
              </a:lnSpc>
              <a:spcBef>
                <a:spcPts val="100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Projeto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242424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 Total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Unidade</a:t>
            </a:r>
            <a:r>
              <a:rPr dirty="0" sz="750" spc="12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94902" y="5497266"/>
            <a:ext cx="573405" cy="50990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Lucida Sans Unicode"/>
                <a:cs typeface="Lucida Sans Unicode"/>
              </a:rPr>
              <a:t>01.13</a:t>
            </a:r>
            <a:endParaRPr sz="750">
              <a:latin typeface="Lucida Sans Unicode"/>
              <a:cs typeface="Lucida Sans Unicode"/>
            </a:endParaRPr>
          </a:p>
          <a:p>
            <a:pPr marL="12700" marR="5080" indent="635">
              <a:lnSpc>
                <a:spcPct val="136000"/>
              </a:lnSpc>
              <a:spcBef>
                <a:spcPts val="70"/>
              </a:spcBef>
            </a:pPr>
            <a:r>
              <a:rPr dirty="0" sz="750" spc="-10">
                <a:solidFill>
                  <a:srgbClr val="232323"/>
                </a:solidFill>
                <a:latin typeface="Lucida Sans Unicode"/>
                <a:cs typeface="Lucida Sans Unicode"/>
              </a:rPr>
              <a:t>2.625 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ü.</a:t>
            </a:r>
            <a:r>
              <a:rPr dirty="0" sz="750" spc="-60">
                <a:solidFill>
                  <a:srgbClr val="383838"/>
                </a:solidFill>
                <a:latin typeface="Lucida Sans Unicode"/>
                <a:cs typeface="Lucida Sans Unicode"/>
              </a:rPr>
              <a:t>3.</a:t>
            </a:r>
            <a:r>
              <a:rPr dirty="0" sz="750" spc="-60">
                <a:latin typeface="Lucida Sans Unicode"/>
                <a:cs typeface="Lucida Sans Unicode"/>
              </a:rPr>
              <a:t>9.0.39.05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537728" y="5497266"/>
            <a:ext cx="2553335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60070" indent="-1270">
              <a:lnSpc>
                <a:spcPct val="144000"/>
              </a:lnSpc>
              <a:spcBef>
                <a:spcPts val="100"/>
              </a:spcBef>
            </a:pPr>
            <a:r>
              <a:rPr dirty="0" sz="750" spc="-10">
                <a:latin typeface="Lucida Sans Unicode"/>
                <a:cs typeface="Lucida Sans Unicode"/>
              </a:rPr>
              <a:t>Secretaria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Serviços </a:t>
            </a:r>
            <a:r>
              <a:rPr dirty="0" sz="750" spc="-10">
                <a:latin typeface="Lucida Sans Unicode"/>
                <a:cs typeface="Lucida Sans Unicode"/>
              </a:rPr>
              <a:t>Públicos </a:t>
            </a:r>
            <a:r>
              <a:rPr dirty="0" sz="750" spc="-30">
                <a:latin typeface="Lucida Sans Unicode"/>
                <a:cs typeface="Lucida Sans Unicode"/>
              </a:rPr>
              <a:t>fJanutencäo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Ope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acionalizacão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Secretário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20">
                <a:latin typeface="Lucida Sans Unicode"/>
                <a:cs typeface="Lucida Sans Unicode"/>
              </a:rPr>
              <a:t>DEMASS</a:t>
            </a:r>
            <a:r>
              <a:rPr dirty="0" sz="750" spc="114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SER^/IGOS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TERC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1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I</a:t>
            </a:r>
            <a:r>
              <a:rPr dirty="0" sz="750">
                <a:latin typeface="Lucida Sans Unicode"/>
                <a:cs typeface="Lucida Sans Unicode"/>
              </a:rPr>
              <a:t>ROS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PESSOA</a:t>
            </a:r>
            <a:r>
              <a:rPr dirty="0" sz="750" spc="2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JURİDICA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516245" y="5867489"/>
            <a:ext cx="7378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latin typeface="Lucida Sans Unicode"/>
                <a:cs typeface="Lucida Sans Unicode"/>
              </a:rPr>
              <a:t>Rovalties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Uniao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40819" y="5966520"/>
            <a:ext cx="391287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36190" marR="5080" indent="-3175">
              <a:lnSpc>
                <a:spcPct val="15200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TotaI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212121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R$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Unidade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00"/>
              </a:spcBef>
            </a:pPr>
            <a:r>
              <a:rPr dirty="0" sz="750" spc="-10">
                <a:latin typeface="Lucida Sans Unicode"/>
                <a:cs typeface="Lucida Sans Unicode"/>
              </a:rPr>
              <a:t>Secretźria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Assistência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Social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Direitos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Humanos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 spc="-75">
                <a:solidFill>
                  <a:srgbClr val="131313"/>
                </a:solidFill>
                <a:latin typeface="Lucida Sans Unicode"/>
                <a:cs typeface="Lucida Sans Unicode"/>
              </a:rPr>
              <a:t>I\'1anu!encão,</a:t>
            </a:r>
            <a:r>
              <a:rPr dirty="0" sz="750" spc="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Aclminist°acáo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Oeeracionalizacão </a:t>
            </a:r>
            <a:r>
              <a:rPr dirty="0" sz="750" spc="-35">
                <a:latin typeface="Lucida Sans Unicode"/>
                <a:cs typeface="Lucida Sans Unicode"/>
              </a:rPr>
              <a:t>das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UniõaÒe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96878" y="6295608"/>
            <a:ext cx="566420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01.15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Lucida Sans Unicode"/>
                <a:cs typeface="Lucida Sans Unicode"/>
              </a:rPr>
              <a:t>2.949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3.3.9.G.39.GB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92734" y="5820259"/>
            <a:ext cx="492125" cy="51625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75">
                <a:latin typeface="Lucida Sans Unicode"/>
                <a:cs typeface="Lucida Sans Unicode"/>
              </a:rPr>
              <a:t>44C.0G0,†0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750" spc="-65">
                <a:latin typeface="Lucida Sans Unicode"/>
                <a:cs typeface="Lucida Sans Unicode"/>
              </a:rPr>
              <a:t>446.000,00</a:t>
            </a:r>
            <a:endParaRPr sz="7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465"/>
              </a:spcBef>
            </a:pPr>
            <a:r>
              <a:rPr dirty="0" sz="750" spc="-65">
                <a:latin typeface="Lucida Sans Unicode"/>
                <a:cs typeface="Lucida Sans Unicode"/>
              </a:rPr>
              <a:t>446.000,00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43819" y="6681072"/>
            <a:ext cx="45593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0" algn="l"/>
              </a:tabLst>
            </a:pPr>
            <a:r>
              <a:rPr dirty="0" sz="750">
                <a:latin typeface="Lucida Sans Unicode"/>
                <a:cs typeface="Lucida Sans Unicode"/>
              </a:rPr>
              <a:t>DEMAIS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SERVICOS</a:t>
            </a:r>
            <a:r>
              <a:rPr dirty="0" sz="750" spc="1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TE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RCE</a:t>
            </a:r>
            <a:r>
              <a:rPr dirty="0" sz="750" spc="-1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I</a:t>
            </a:r>
            <a:r>
              <a:rPr dirty="0" sz="750">
                <a:solidFill>
                  <a:srgbClr val="151515"/>
                </a:solidFill>
                <a:latin typeface="Lucida Sans Unicode"/>
                <a:cs typeface="Lucida Sans Unicode"/>
              </a:rPr>
              <a:t>ROS</a:t>
            </a:r>
            <a:r>
              <a:rPr dirty="0" sz="750" spc="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PESSOA</a:t>
            </a:r>
            <a:r>
              <a:rPr dirty="0" sz="750" spc="2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JURİDICA</a:t>
            </a:r>
            <a:r>
              <a:rPr dirty="0" sz="750">
                <a:latin typeface="Lucida Sans Unicode"/>
                <a:cs typeface="Lucida Sans Unicode"/>
              </a:rPr>
              <a:t>	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náo</a:t>
            </a:r>
            <a:r>
              <a:rPr dirty="0" sz="7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0A0A0A"/>
                </a:solidFill>
                <a:latin typeface="Lucida Sans Unicode"/>
                <a:cs typeface="Lucida Sans Unicode"/>
              </a:rPr>
              <a:t>\+incu!ados</a:t>
            </a:r>
            <a:r>
              <a:rPr dirty="0" sz="750" spc="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I</a:t>
            </a:r>
            <a:r>
              <a:rPr dirty="0" sz="750" spc="-30">
                <a:solidFill>
                  <a:srgbClr val="0F0F0F"/>
                </a:solidFill>
                <a:latin typeface="Lucida Sans Unicode"/>
                <a:cs typeface="Lucida Sans Unicode"/>
              </a:rPr>
              <a:t>mbos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to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402372" y="6681072"/>
            <a:ext cx="3879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4.000,†0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26" name="object 26" descr=""/>
          <p:cNvGraphicFramePr>
            <a:graphicFrameLocks noGrp="1"/>
          </p:cNvGraphicFramePr>
          <p:nvPr/>
        </p:nvGraphicFramePr>
        <p:xfrm>
          <a:off x="4048406" y="6857941"/>
          <a:ext cx="2837180" cy="428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/>
                <a:gridCol w="77914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55"/>
                        </a:lnSpc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RŞ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 marL="39941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760.000,00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27" name="object 27" descr=""/>
          <p:cNvSpPr txBox="1"/>
          <p:nvPr/>
        </p:nvSpPr>
        <p:spPr>
          <a:xfrm>
            <a:off x="1113352" y="7345345"/>
            <a:ext cx="5534025" cy="259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5">
                <a:latin typeface="Lucida Sans Unicode"/>
                <a:cs typeface="Lucida Sans Unicode"/>
              </a:rPr>
              <a:t>Artigo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2º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95">
                <a:latin typeface="Lucida Sans Unicode"/>
                <a:cs typeface="Lucida Sans Unicode"/>
              </a:rPr>
              <a:t>-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80808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òespesas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decorreútes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105">
                <a:solidFill>
                  <a:srgbClr val="080808"/>
                </a:solidFill>
                <a:latin typeface="Lucida Sans Unicode"/>
                <a:cs typeface="Lucida Sans Unicode"/>
              </a:rPr>
              <a:t>¢ia</a:t>
            </a:r>
            <a:r>
              <a:rPr dirty="0" sz="750" spc="5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abertura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do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oresente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crédito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suplementar.</a:t>
            </a:r>
            <a:r>
              <a:rPr dirty="0" sz="750" spc="1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serác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cobertas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som</a:t>
            </a:r>
            <a:r>
              <a:rPr dirty="0" sz="750" spc="-45">
                <a:latin typeface="Lucida Sans Unicode"/>
                <a:cs typeface="Lucida Sans Unicode"/>
              </a:rPr>
              <a:t> recursos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que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trata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Aü.'gc</a:t>
            </a:r>
            <a:endParaRPr sz="750">
              <a:latin typeface="Lucida Sans Unicode"/>
              <a:cs typeface="Lucida Sans Unicode"/>
            </a:endParaRPr>
          </a:p>
          <a:p>
            <a:pPr marL="443865">
              <a:lnSpc>
                <a:spcPct val="100000"/>
              </a:lnSpc>
              <a:spcBef>
                <a:spcPts val="35"/>
              </a:spcBef>
            </a:pPr>
            <a:r>
              <a:rPr dirty="0" sz="750" spc="-65">
                <a:latin typeface="Lucida Sans Unicode"/>
                <a:cs typeface="Lucida Sans Unicode"/>
              </a:rPr>
              <a:t>^3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perágrafo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1’</a:t>
            </a:r>
            <a:r>
              <a:rPr dirty="0" sz="750" spc="-9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Lei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Federal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N’</a:t>
            </a:r>
            <a:r>
              <a:rPr dirty="0" sz="750" spc="-110"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4.320/64.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lnoiso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927600" y="7660723"/>
            <a:ext cx="152971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6600"/>
              </a:lnSpc>
              <a:spcBef>
                <a:spcPts val="100"/>
              </a:spcBef>
            </a:pPr>
            <a:r>
              <a:rPr dirty="0" sz="750" spc="-35">
                <a:latin typeface="Lucida Sans Unicode"/>
                <a:cs typeface="Lucida Sans Unicode"/>
              </a:rPr>
              <a:t>Inciso: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0">
                <a:latin typeface="Lucida Sans Unicode"/>
                <a:cs typeface="Lucida Sans Unicode"/>
              </a:rPr>
              <a:t>E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xcesso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105">
                <a:latin typeface="Lucida Sans Unicode"/>
                <a:cs typeface="Lucida Sans Unicode"/>
              </a:rPr>
              <a:t>¢ïe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Arrecadaçáo: </a:t>
            </a:r>
            <a:r>
              <a:rPr dirty="0" sz="750">
                <a:solidFill>
                  <a:srgbClr val="070707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5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Anulaçáo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de </a:t>
            </a:r>
            <a:r>
              <a:rPr dirty="0" sz="750" spc="-10">
                <a:latin typeface="Lucida Sans Unicode"/>
                <a:cs typeface="Lucida Sans Unicode"/>
              </a:rPr>
              <a:t>Do!ação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94120" y="7989178"/>
            <a:ext cx="2497455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35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65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ões </a:t>
            </a:r>
            <a:r>
              <a:rPr dirty="0" u="sng" sz="750" spc="-1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4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65">
                <a:latin typeface="Lucida Sans Unicode"/>
                <a:cs typeface="Lucida Sans Unicode"/>
              </a:rPr>
              <a:t> </a:t>
            </a:r>
            <a:r>
              <a:rPr dirty="0" sz="9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900" spc="10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934551" y="7660723"/>
            <a:ext cx="60452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466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RS76J.000,00</a:t>
            </a:r>
            <a:r>
              <a:rPr dirty="0" sz="750" spc="-10">
                <a:latin typeface="Lucida Sans Unicode"/>
                <a:cs typeface="Lucida Sans Unicode"/>
              </a:rPr>
              <a:t> S760000,00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514" y="703885"/>
            <a:ext cx="639558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8695" y="9554261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26240" y="5784966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1285" y="1474807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243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5785" y="5286762"/>
            <a:ext cx="3980492" cy="435738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60493" y="566760"/>
            <a:ext cx="293878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3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14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10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7145" marR="1853564">
              <a:lnSpc>
                <a:spcPct val="134200"/>
              </a:lnSpc>
              <a:spcBef>
                <a:spcPts val="470"/>
              </a:spcBef>
            </a:pPr>
            <a:r>
              <a:rPr dirty="0" sz="700">
                <a:latin typeface="Lucida Sans Unicode"/>
                <a:cs typeface="Lucida Sans Unicode"/>
              </a:rPr>
              <a:t>Rua</a:t>
            </a:r>
            <a:r>
              <a:rPr dirty="0" sz="700" spc="8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Maria</a:t>
            </a:r>
            <a:r>
              <a:rPr dirty="0" sz="700" spc="12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Lourenço,</a:t>
            </a:r>
            <a:r>
              <a:rPr dirty="0" sz="700" spc="25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18</a:t>
            </a:r>
            <a:r>
              <a:rPr dirty="0" sz="700">
                <a:latin typeface="Lucida Sans Unicode"/>
                <a:cs typeface="Lucida Sans Unicode"/>
              </a:rPr>
              <a:t> Fazenda</a:t>
            </a:r>
            <a:r>
              <a:rPr dirty="0" sz="700" spc="9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Caxias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61211" y="2212322"/>
            <a:ext cx="2496820" cy="34353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0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00" spc="16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1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 </a:t>
            </a:r>
            <a:r>
              <a:rPr dirty="0" sz="900" spc="-45">
                <a:latin typeface="Lucida Sans Unicode"/>
                <a:cs typeface="Lucida Sans Unicode"/>
              </a:rPr>
              <a:t>I\/IUNICIPAL</a:t>
            </a:r>
            <a:r>
              <a:rPr dirty="0" sz="900" spc="13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2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7281" y="2501719"/>
            <a:ext cx="574040" cy="51943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20"/>
              </a:spcBef>
            </a:pPr>
            <a:r>
              <a:rPr dirty="0" sz="700" spc="-10">
                <a:latin typeface="Lucida Sans Unicode"/>
                <a:cs typeface="Lucida Sans Unicode"/>
              </a:rPr>
              <a:t>01.08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latin typeface="Lucida Sans Unicode"/>
                <a:cs typeface="Lucida Sans Unicode"/>
              </a:rPr>
              <a:t>1.036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4.4.9.G.õ</a:t>
            </a:r>
            <a:r>
              <a:rPr dirty="0" sz="750" spc="1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20454" y="2501719"/>
            <a:ext cx="1490980" cy="5194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47600"/>
              </a:lnSpc>
              <a:spcBef>
                <a:spcPts val="120"/>
              </a:spcBef>
            </a:pPr>
            <a:r>
              <a:rPr dirty="0" sz="700">
                <a:latin typeface="Lucida Sans Unicode"/>
                <a:cs typeface="Lucida Sans Unicode"/>
              </a:rPr>
              <a:t>Secretaria</a:t>
            </a:r>
            <a:r>
              <a:rPr dirty="0" sz="700" spc="17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Municipal</a:t>
            </a:r>
            <a:r>
              <a:rPr dirty="0" sz="700" spc="7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Obras </a:t>
            </a:r>
            <a:r>
              <a:rPr dirty="0" sz="750" spc="-40">
                <a:latin typeface="Lucida Sans Unicode"/>
                <a:cs typeface="Lucida Sans Unicode"/>
              </a:rPr>
              <a:t>Srs.em</a:t>
            </a:r>
            <a:r>
              <a:rPr dirty="0" sz="750" spc="-40">
                <a:solidFill>
                  <a:srgbClr val="0C0C0C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F1F1F"/>
                </a:solidFill>
                <a:latin typeface="Lucida Sans Unicode"/>
                <a:cs typeface="Lucida Sans Unicode"/>
              </a:rPr>
              <a:t>ôe</a:t>
            </a:r>
            <a:r>
              <a:rPr dirty="0" sz="75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0C0C0C"/>
                </a:solidFill>
                <a:latin typeface="Lucida Sans Unicode"/>
                <a:cs typeface="Lucida Sans Unicode"/>
              </a:rPr>
              <a:t>Esgoto</a:t>
            </a:r>
            <a:r>
              <a:rPr dirty="0" sz="7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üe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Água</a:t>
            </a:r>
            <a:r>
              <a:rPr dirty="0" sz="7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Pluvial </a:t>
            </a:r>
            <a:r>
              <a:rPr dirty="0" sz="750">
                <a:latin typeface="Lucida Sans Unicode"/>
                <a:cs typeface="Lucida Sans Unicode"/>
              </a:rPr>
              <a:t>OBRAS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7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80808"/>
                </a:solidFill>
                <a:latin typeface="Lucida Sans Unicode"/>
                <a:cs typeface="Lucida Sans Unicode"/>
              </a:rPr>
              <a:t>INSTALAR</a:t>
            </a:r>
            <a:r>
              <a:rPr dirty="0" sz="750" spc="-10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Lucida Sans Unicode"/>
                <a:cs typeface="Lucida Sans Unicode"/>
              </a:rPr>
              <a:t>ÕES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758231" y="3241003"/>
          <a:ext cx="6103620" cy="1242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1985010"/>
                <a:gridCol w="2755265"/>
                <a:gridCol w="610870"/>
              </a:tblGrid>
              <a:tr h="135255">
                <a:tc>
                  <a:txBody>
                    <a:bodyPr/>
                    <a:lstStyle/>
                    <a:p>
                      <a:pPr marL="31750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1.044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55"/>
                        </a:lnSpc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ôe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arte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en</a:t>
                      </a:r>
                      <a:r>
                        <a:rPr dirty="0" sz="750" spc="2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vias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U'bara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4.4.9.0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1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Ç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ÕES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700" spc="-1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Recursr›s</a:t>
                      </a:r>
                      <a:r>
                        <a:rPr dirty="0" sz="700" spc="-1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-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sz="700" spc="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Vinculadus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IriJpostu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7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6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755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76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2.1G3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Abrioo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PasSageiro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4.4.9.U.51.GO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INSTALAR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OE</a:t>
                      </a:r>
                      <a:r>
                        <a:rPr dirty="0" sz="750" spc="-1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V.ncuIados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240.000,†0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8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8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760.000,00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762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760.000,00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4043093" y="2831031"/>
            <a:ext cx="202946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4659">
              <a:lnSpc>
                <a:spcPct val="1413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R°cursos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80808"/>
                </a:solidFill>
                <a:latin typeface="Lucida Sans Unicode"/>
                <a:cs typeface="Lucida Sans Unicode"/>
              </a:rPr>
              <a:t>náo</a:t>
            </a:r>
            <a:r>
              <a:rPr dirty="0" sz="750" spc="-2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*/.nculedos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80808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55">
                <a:latin typeface="Lucida Sans Unicode"/>
                <a:cs typeface="Lucida Sans Unicode"/>
              </a:rPr>
              <a:t>Imposto</a:t>
            </a:r>
            <a:r>
              <a:rPr dirty="0" sz="750" spc="-20">
                <a:latin typeface="Lucida Sans Unicode"/>
                <a:cs typeface="Lucida Sans Unicode"/>
              </a:rPr>
              <a:t> Total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Projeto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1F1F1F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72719" y="2831031"/>
            <a:ext cx="48704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95">
                <a:latin typeface="Lucida Sans Unicode"/>
                <a:cs typeface="Lucida Sans Unicode"/>
              </a:rPr>
              <a:t>100.0G0.DO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65">
                <a:latin typeface="Lucida Sans Unicode"/>
                <a:cs typeface="Lucida Sans Unicode"/>
              </a:rPr>
              <a:t>300.000,00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5492" y="4545290"/>
            <a:ext cx="43180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Lucida Sans Unicode"/>
                <a:cs typeface="Lucida Sans Unicode"/>
              </a:rPr>
              <a:t>Ar'igc</a:t>
            </a:r>
            <a:r>
              <a:rPr dirty="0" sz="700" spc="-3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363636"/>
                </a:solidFill>
                <a:latin typeface="Lucida Sans Unicode"/>
                <a:cs typeface="Lucida Sans Unicode"/>
              </a:rPr>
              <a:t>3’</a:t>
            </a:r>
            <a:r>
              <a:rPr dirty="0" sz="70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75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44411" y="4545290"/>
            <a:ext cx="31838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85">
                <a:latin typeface="Lucida Sans Unicode"/>
                <a:cs typeface="Lucida Sans Unicode"/>
              </a:rPr>
              <a:t>Re</a:t>
            </a:r>
            <a:r>
              <a:rPr dirty="0" sz="700" spc="22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vogadas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as</a:t>
            </a:r>
            <a:r>
              <a:rPr dirty="0" sz="700" spc="-60"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disoosiçÕes</a:t>
            </a:r>
            <a:r>
              <a:rPr dirty="0" sz="700" spc="55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E0E0E"/>
                </a:solidFill>
                <a:latin typeface="Lucida Sans Unicode"/>
                <a:cs typeface="Lucida Sans Unicode"/>
              </a:rPr>
              <a:t>em</a:t>
            </a:r>
            <a:r>
              <a:rPr dirty="0" sz="70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cortrár'o.</a:t>
            </a:r>
            <a:r>
              <a:rPr dirty="0" sz="700" spc="-5">
                <a:latin typeface="Lucida Sans Unicode"/>
                <a:cs typeface="Lucida Sans Unicode"/>
              </a:rPr>
              <a:t> </a:t>
            </a:r>
            <a:r>
              <a:rPr dirty="0" sz="700" spc="-35">
                <a:latin typeface="Lucida Sans Unicode"/>
                <a:cs typeface="Lucida Sans Unicode"/>
              </a:rPr>
              <a:t>Publique-</a:t>
            </a:r>
            <a:r>
              <a:rPr dirty="0" sz="700">
                <a:latin typeface="Lucida Sans Unicode"/>
                <a:cs typeface="Lucida Sans Unicode"/>
              </a:rPr>
              <a:t>se.</a:t>
            </a:r>
            <a:r>
              <a:rPr dirty="0" sz="700" spc="15">
                <a:latin typeface="Lucida Sans Unicode"/>
                <a:cs typeface="Lucida Sans Unicode"/>
              </a:rPr>
              <a:t> </a:t>
            </a:r>
            <a:r>
              <a:rPr dirty="0" sz="700" spc="-35">
                <a:latin typeface="Lucida Sans Unicode"/>
                <a:cs typeface="Lucida Sans Unicode"/>
              </a:rPr>
              <a:t>alixe-</a:t>
            </a:r>
            <a:r>
              <a:rPr dirty="0" sz="700" spc="-10">
                <a:latin typeface="Lucida Sans Unicode"/>
                <a:cs typeface="Lucida Sans Unicode"/>
              </a:rPr>
              <a:t>se</a:t>
            </a:r>
            <a:r>
              <a:rPr dirty="0" sz="700" spc="-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cumpre-</a:t>
            </a:r>
            <a:r>
              <a:rPr dirty="0" sz="700" spc="-25">
                <a:latin typeface="Lucida Sans Unicode"/>
                <a:cs typeface="Lucida Sans Unicode"/>
              </a:rPr>
              <a:t>se.</a:t>
            </a:r>
            <a:endParaRPr sz="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2025-07-23T18:49:56Z</dcterms:created>
  <dcterms:modified xsi:type="dcterms:W3CDTF">2025-07-23T18:49:56Z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