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967" y="1447384"/>
            <a:ext cx="6167173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1332" y="685602"/>
            <a:ext cx="633467" cy="60333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621285" y="8074880"/>
            <a:ext cx="6173470" cy="1544955"/>
            <a:chOff x="621285" y="8074880"/>
            <a:chExt cx="6173470" cy="1544955"/>
          </a:xfrm>
        </p:grpSpPr>
        <p:sp>
          <p:nvSpPr>
            <p:cNvPr id="5" name="object 5" descr=""/>
            <p:cNvSpPr/>
            <p:nvPr/>
          </p:nvSpPr>
          <p:spPr>
            <a:xfrm>
              <a:off x="621285" y="9535978"/>
              <a:ext cx="6173470" cy="0"/>
            </a:xfrm>
            <a:custGeom>
              <a:avLst/>
              <a:gdLst/>
              <a:ahLst/>
              <a:cxnLst/>
              <a:rect l="l" t="t" r="r" b="b"/>
              <a:pathLst>
                <a:path w="6173470" h="0">
                  <a:moveTo>
                    <a:pt x="0" y="0"/>
                  </a:moveTo>
                  <a:lnTo>
                    <a:pt x="6173266" y="0"/>
                  </a:lnTo>
                </a:path>
              </a:pathLst>
            </a:custGeom>
            <a:ln w="9141">
              <a:solidFill>
                <a:srgbClr val="44484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31632" y="8074880"/>
              <a:ext cx="423326" cy="154489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490151" y="511913"/>
            <a:ext cx="2929890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4604" marR="1845945">
              <a:lnSpc>
                <a:spcPct val="117500"/>
              </a:lnSpc>
              <a:spcBef>
                <a:spcPts val="440"/>
              </a:spcBef>
            </a:pPr>
            <a:r>
              <a:rPr dirty="0" sz="800" spc="-35">
                <a:latin typeface="Arial MT"/>
                <a:cs typeface="Arial MT"/>
              </a:rPr>
              <a:t>Rua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Lourenç</a:t>
            </a:r>
            <a:r>
              <a:rPr dirty="0" sz="800" spc="-9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o,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19041" y="1665250"/>
            <a:ext cx="2732405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201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teto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N’</a:t>
            </a:r>
            <a:r>
              <a:rPr dirty="0" sz="800" spc="10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2750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20</a:t>
            </a:r>
            <a:r>
              <a:rPr dirty="0" sz="800" spc="3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1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seteüJbro.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 marR="42545" indent="635">
              <a:lnSpc>
                <a:spcPts val="840"/>
              </a:lnSpc>
            </a:pPr>
            <a:r>
              <a:rPr dirty="0" sz="800" spc="-70">
                <a:latin typeface="Arial MT"/>
                <a:cs typeface="Arial MT"/>
              </a:rPr>
              <a:t>AbrE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tolal</a:t>
            </a:r>
            <a:r>
              <a:rPr dirty="0" sz="80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RSC.22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7,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00.</a:t>
            </a:r>
            <a:r>
              <a:rPr dirty="0" sz="80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35">
                <a:latin typeface="Arial MT"/>
                <a:cs typeface="Arial MT"/>
              </a:rPr>
              <a:t>{Para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f!</a:t>
            </a:r>
            <a:r>
              <a:rPr dirty="0" sz="800" spc="-20">
                <a:latin typeface="Arial MT"/>
                <a:cs typeface="Arial MT"/>
              </a:rPr>
              <a:t>ns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especifica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proviclüncias.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6027" y="2774402"/>
            <a:ext cx="5995035" cy="9061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7555">
              <a:lnSpc>
                <a:spcPct val="140000"/>
              </a:lnSpc>
              <a:spcBef>
                <a:spcPts val="100"/>
              </a:spcBef>
            </a:pPr>
            <a:r>
              <a:rPr dirty="0" sz="800" spc="-75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PRE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F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EITO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Arial MT"/>
                <a:cs typeface="Arial MT"/>
              </a:rPr>
              <a:t>k1U</a:t>
            </a:r>
            <a:r>
              <a:rPr dirty="0" sz="800" spc="-65">
                <a:latin typeface="Arial MT"/>
                <a:cs typeface="Arial MT"/>
              </a:rPr>
              <a:t>NICIPAL.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Arial MT"/>
                <a:cs typeface="Arial MT"/>
              </a:rPr>
              <a:t>ne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cons!itucio*ais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Ine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corfere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8*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õ3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LEI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N*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823/’2023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21*12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2023.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publ.cada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21/12:'2023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70">
                <a:solidFill>
                  <a:srgbClr val="242424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12121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60">
                <a:solidFill>
                  <a:srgbClr val="212121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5">
                <a:solidFill>
                  <a:srgbClr val="3A3A3A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5">
                <a:solidFill>
                  <a:srgbClr val="3A3A3A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0">
                <a:solidFill>
                  <a:srgbClr val="111111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35">
                <a:solidFill>
                  <a:srgbClr val="111111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solidFill>
                  <a:srgbClr val="131313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>
                <a:solidFill>
                  <a:srgbClr val="131313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0">
                <a:solidFill>
                  <a:srgbClr val="0A0A0A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1C1C1C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solidFill>
                  <a:srgbClr val="1C1C1C"/>
                </a:solidFill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4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1”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ab°.rto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seguintes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3390" y="4349766"/>
            <a:ext cx="22701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 Suplementadas</a:t>
            </a:r>
            <a:r>
              <a:rPr dirty="0" u="sng" sz="80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90">
                <a:solidFill>
                  <a:srgbClr val="131313"/>
                </a:solidFill>
                <a:latin typeface="Arial MT"/>
                <a:cs typeface="Arial MT"/>
              </a:rPr>
              <a:t>CAMARA</a:t>
            </a:r>
            <a:r>
              <a:rPr dirty="0" sz="800" spc="1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SEROPÉDICA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59694" y="4669713"/>
            <a:ext cx="57404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02.01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2.0G1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10"/>
              </a:spcBef>
            </a:pPr>
            <a:r>
              <a:rPr dirty="0" sz="800" spc="-95">
                <a:latin typeface="Arial MT"/>
                <a:cs typeface="Arial MT"/>
              </a:rPr>
              <a:t>?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9.0</a:t>
            </a:r>
            <a:r>
              <a:rPr dirty="0" sz="800" spc="28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6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98911" y="4669713"/>
            <a:ext cx="216662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latin typeface="Arial MT"/>
                <a:cs typeface="Arial MT"/>
              </a:rPr>
              <a:t>Cãmara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Seropédica</a:t>
            </a:r>
            <a:endParaRPr sz="800">
              <a:latin typeface="Arial MT"/>
              <a:cs typeface="Arial MT"/>
            </a:endParaRPr>
          </a:p>
          <a:p>
            <a:pPr marL="17780" marR="5080" indent="3810">
              <a:lnSpc>
                <a:spcPct val="132500"/>
              </a:lnSpc>
              <a:spcBef>
                <a:spcPts val="75"/>
              </a:spcBef>
            </a:pPr>
            <a:r>
              <a:rPr dirty="0" sz="800" spc="-75">
                <a:latin typeface="Arial MT"/>
                <a:cs typeface="Arial MT"/>
              </a:rPr>
              <a:t>t.’1anu\encão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=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Funcionamento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Poder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Legislativo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AUXÍLIO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ALIMENTAÇÃO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23277" y="5017088"/>
            <a:ext cx="2034539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54025">
              <a:lnSpc>
                <a:spcPct val="1325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não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Vinculados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Imposto</a:t>
            </a:r>
            <a:r>
              <a:rPr dirty="0" sz="800" spc="-10">
                <a:latin typeface="Arial MT"/>
                <a:cs typeface="Arial MT"/>
              </a:rPr>
              <a:t> 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Projeto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Í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82905">
              <a:lnSpc>
                <a:spcPct val="100000"/>
              </a:lnSpc>
              <a:spcBef>
                <a:spcPts val="215"/>
              </a:spcBef>
            </a:pP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63844" y="5017088"/>
            <a:ext cx="381000" cy="6686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45">
                <a:latin typeface="Arial MT"/>
                <a:cs typeface="Arial MT"/>
              </a:rPr>
              <a:t>6.227.ü0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45">
                <a:latin typeface="Arial MT"/>
                <a:cs typeface="Arial MT"/>
              </a:rPr>
              <a:t>6.227,00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latin typeface="Arial MT"/>
                <a:cs typeface="Arial MT"/>
              </a:rPr>
              <a:t>6.227,00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45">
                <a:latin typeface="Arial MT"/>
                <a:cs typeface="Arial MT"/>
              </a:rPr>
              <a:t>6.227,00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71653" y="5720973"/>
            <a:ext cx="553339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6405" marR="5080" indent="-43434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latin typeface="Arial MT"/>
                <a:cs typeface="Arial MT"/>
              </a:rPr>
              <a:t>Amigo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62626"/>
                </a:solidFill>
                <a:latin typeface="Arial MT"/>
                <a:cs typeface="Arial MT"/>
              </a:rPr>
              <a:t>2"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despssas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decorrentes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suDlementar</a:t>
            </a:r>
            <a:r>
              <a:rPr dirty="0" sz="800" spc="28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seráo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cobertas</a:t>
            </a:r>
            <a:r>
              <a:rPr dirty="0" sz="8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con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recursos</a:t>
            </a:r>
            <a:r>
              <a:rPr dirty="0" sz="800" spc="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Arial MT"/>
                <a:cs typeface="Arial MT"/>
              </a:rPr>
              <a:t>que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'ra!a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75">
                <a:latin typeface="Arial MT"/>
                <a:cs typeface="Arial MT"/>
              </a:rPr>
              <a:t>43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paragrafo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1'</a:t>
            </a:r>
            <a:r>
              <a:rPr dirty="0" sz="80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Arial MT"/>
                <a:cs typeface="Arial MT"/>
              </a:rPr>
              <a:t>õa</a:t>
            </a:r>
            <a:r>
              <a:rPr dirty="0" sz="80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N'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4.320.*64,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81280" y="6053109"/>
            <a:ext cx="152781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215" marR="5080" indent="-311150">
              <a:lnSpc>
                <a:spcPct val="135000"/>
              </a:lnSpc>
              <a:spcBef>
                <a:spcPts val="100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Inciso</a:t>
            </a:r>
            <a:r>
              <a:rPr dirty="0" sz="800" spc="1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I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I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I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800" spc="-45">
                <a:latin typeface="Arial MT"/>
                <a:cs typeface="Arial MT"/>
              </a:rPr>
              <a:t>aula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ção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9481" y="6354775"/>
            <a:ext cx="226695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sng" sz="800" spc="-3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ôes</a:t>
            </a:r>
            <a:r>
              <a:rPr dirty="0" u="sng" sz="800" spc="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30"/>
              </a:spcBef>
            </a:pPr>
            <a:r>
              <a:rPr dirty="0" sz="800" spc="85">
                <a:latin typeface="Arial MT"/>
                <a:cs typeface="Arial MT"/>
              </a:rPr>
              <a:t>CAMARA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80" b="1">
                <a:latin typeface="Arial"/>
                <a:cs typeface="Arial"/>
              </a:rPr>
              <a:t> </a:t>
            </a:r>
            <a:r>
              <a:rPr dirty="0" sz="800" spc="50">
                <a:latin typeface="Arial MT"/>
                <a:cs typeface="Arial MT"/>
              </a:rPr>
              <a:t>SEROPÉDICA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89764" y="6050063"/>
            <a:ext cx="50355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-6985">
              <a:lnSpc>
                <a:spcPct val="1375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R$6.227.00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S6.227.0G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667815" y="8176956"/>
            <a:ext cx="10547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739893" y="6745799"/>
          <a:ext cx="6112510" cy="1414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2579369"/>
                <a:gridCol w="2216150"/>
                <a:gridCol w="565150"/>
              </a:tblGrid>
              <a:tr h="143510">
                <a:tc>
                  <a:txBody>
                    <a:bodyPr/>
                    <a:lstStyle/>
                    <a:p>
                      <a:pPr marL="381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85"/>
                        </a:lnSpc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unícipaI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Ftanu'encâG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unclonanlento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Leoislati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zo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Ü.1.</a:t>
                      </a:r>
                      <a:r>
                        <a:rPr dirty="0" sz="800" spc="-10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9.0.91.GO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SENTENUAS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R=cursos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‘/incuiados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1.200,†0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938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EXERC.CIOS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AN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1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ERIORES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\+lncu‹ados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.200,†0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SERVIR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TERCEIÚOS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FÍ3ICA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1Ü0.00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68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Ü.3.9.0.93.00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28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DEk</a:t>
                      </a:r>
                      <a:r>
                        <a:rPr dirty="0" sz="800" spc="-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IZACÕES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STITUICÜES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Reccirsos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*/ircuiados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d-</a:t>
                      </a:r>
                      <a:r>
                        <a:rPr dirty="0" sz="800" spc="-1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=</a:t>
                      </a:r>
                      <a:r>
                        <a:rPr dirty="0" sz="80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1.0G0.G0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EQUIPAI?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í.MATERIAL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PER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MASESTE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562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2.72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7.^0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6.227,00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3012" y="1450431"/>
            <a:ext cx="6167173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3922" y="621612"/>
            <a:ext cx="688287" cy="67646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21285" y="9554261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F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01876" y="277135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8586" y="9595397"/>
            <a:ext cx="423326" cy="6094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36380" y="9595397"/>
            <a:ext cx="243641" cy="4875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51049" y="570062"/>
            <a:ext cx="2931795" cy="522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6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26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180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4604" marR="1851025">
              <a:lnSpc>
                <a:spcPct val="122600"/>
              </a:lnSpc>
              <a:spcBef>
                <a:spcPts val="44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2403" y="1515941"/>
            <a:ext cx="3860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i="1">
                <a:latin typeface="Arial"/>
                <a:cs typeface="Arial"/>
              </a:rPr>
              <a:t>h</a:t>
            </a:r>
            <a:r>
              <a:rPr dirty="0" sz="800" spc="260" i="1">
                <a:latin typeface="Arial"/>
                <a:cs typeface="Arial"/>
              </a:rPr>
              <a:t> </a:t>
            </a:r>
            <a:r>
              <a:rPr dirty="0" sz="800" spc="-60" i="1">
                <a:latin typeface="Arial"/>
                <a:cs typeface="Arial"/>
              </a:rPr>
              <a:t>:go</a:t>
            </a:r>
            <a:r>
              <a:rPr dirty="0" sz="800" spc="35" i="1">
                <a:latin typeface="Arial"/>
                <a:cs typeface="Arial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3°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14260" y="1515941"/>
            <a:ext cx="3186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disços!cóes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son‹rário.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Publique-</a:t>
            </a:r>
            <a:r>
              <a:rPr dirty="0" sz="800" spc="-10">
                <a:latin typeface="Arial MT"/>
                <a:cs typeface="Arial MT"/>
              </a:rPr>
              <a:t>se,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aí!xe-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cumDFa-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20155" y="2241410"/>
            <a:ext cx="19253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latin typeface="Arial MT"/>
                <a:cs typeface="Arial MT"/>
              </a:rPr>
              <a:t>Güb*nete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Prefei!o.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2C</a:t>
            </a:r>
            <a:r>
              <a:rPr dirty="0" sz="750" spc="3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setembro.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2025-07-23T18:11:23Z</dcterms:created>
  <dcterms:modified xsi:type="dcterms:W3CDTF">2025-07-23T18:11:23Z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