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1787" y="719120"/>
            <a:ext cx="633467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9558" y="1464143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34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518358" y="536289"/>
            <a:ext cx="2935605" cy="53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11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6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DE</a:t>
            </a:r>
            <a:r>
              <a:rPr dirty="0" sz="1100" spc="55"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7145" marR="1855470">
              <a:lnSpc>
                <a:spcPct val="134200"/>
              </a:lnSpc>
              <a:spcBef>
                <a:spcPts val="470"/>
              </a:spcBef>
            </a:pPr>
            <a:r>
              <a:rPr dirty="0" sz="700">
                <a:latin typeface="Lucida Sans Unicode"/>
                <a:cs typeface="Lucida Sans Unicode"/>
              </a:rPr>
              <a:t>Rua</a:t>
            </a:r>
            <a:r>
              <a:rPr dirty="0" sz="700" spc="6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Maria</a:t>
            </a:r>
            <a:r>
              <a:rPr dirty="0" sz="700" spc="8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Lourenço,</a:t>
            </a:r>
            <a:r>
              <a:rPr dirty="0" sz="700" spc="90">
                <a:latin typeface="Lucida Sans Unicode"/>
                <a:cs typeface="Lucida Sans Unicode"/>
              </a:rPr>
              <a:t> </a:t>
            </a:r>
            <a:r>
              <a:rPr dirty="0" sz="700" spc="-25">
                <a:solidFill>
                  <a:srgbClr val="151515"/>
                </a:solidFill>
                <a:latin typeface="Lucida Sans Unicode"/>
                <a:cs typeface="Lucida Sans Unicode"/>
              </a:rPr>
              <a:t>18</a:t>
            </a:r>
            <a:r>
              <a:rPr dirty="0" sz="70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Fazenda</a:t>
            </a:r>
            <a:r>
              <a:rPr dirty="0" sz="700" spc="90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Caxias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47563" y="1683786"/>
            <a:ext cx="2727960" cy="647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011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latin typeface="Lucida Sans Unicode"/>
                <a:cs typeface="Lucida Sans Unicode"/>
              </a:rPr>
              <a:t>Deüre!o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N”</a:t>
            </a:r>
            <a:r>
              <a:rPr dirty="0" sz="750" spc="-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2752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25</a:t>
            </a:r>
            <a:r>
              <a:rPr dirty="0" sz="750" spc="2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4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setembrc</a:t>
            </a:r>
            <a:r>
              <a:rPr dirty="0" sz="750" spc="17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2C24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2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 marR="43815" indent="1270">
              <a:lnSpc>
                <a:spcPts val="860"/>
              </a:lnSpc>
            </a:pPr>
            <a:r>
              <a:rPr dirty="0" sz="800" spc="-95">
                <a:latin typeface="Lucida Sans Unicode"/>
                <a:cs typeface="Lucida Sans Unicode"/>
              </a:rPr>
              <a:t>Abre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crédiio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suolemenlar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212121"/>
                </a:solidFill>
                <a:latin typeface="Lucida Sans Unicode"/>
                <a:cs typeface="Lucida Sans Unicode"/>
              </a:rPr>
              <a:t>oo</a:t>
            </a:r>
            <a:r>
              <a:rPr dirty="0" sz="800" spc="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0A0A0A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tolai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RS9.000.00.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part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51515"/>
                </a:solidFill>
                <a:latin typeface="Lucida Sans Unicode"/>
                <a:cs typeface="Lucida Sans Unicode"/>
              </a:rPr>
              <a:t>fans</a:t>
            </a:r>
            <a:r>
              <a:rPr dirty="0" sz="800" spc="50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70707"/>
                </a:solidFill>
                <a:latin typeface="Lucida Sans Unicode"/>
                <a:cs typeface="Lucida Sans Unicode"/>
              </a:rPr>
              <a:t>espec'‘:'ca</a:t>
            </a:r>
            <a:r>
              <a:rPr dirty="0" sz="800" spc="6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11111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outras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proviò*ncias.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28212" y="2791417"/>
            <a:ext cx="5984240" cy="913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755015">
              <a:lnSpc>
                <a:spcPct val="154600"/>
              </a:lnSpc>
              <a:spcBef>
                <a:spcPts val="100"/>
              </a:spcBef>
            </a:pP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0</a:t>
            </a:r>
            <a:r>
              <a:rPr dirty="0" sz="750" spc="15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151515"/>
                </a:solidFill>
                <a:latin typeface="Lucida Sans Unicode"/>
                <a:cs typeface="Lucida Sans Unicode"/>
              </a:rPr>
              <a:t>PRE</a:t>
            </a:r>
            <a:r>
              <a:rPr dirty="0" sz="750" spc="19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FEl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TO</a:t>
            </a:r>
            <a:r>
              <a:rPr dirty="0" sz="7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5">
                <a:latin typeface="Lucida Sans Unicode"/>
                <a:cs typeface="Lucida Sans Unicode"/>
              </a:rPr>
              <a:t>I\1UNICł</a:t>
            </a:r>
            <a:r>
              <a:rPr dirty="0" sz="750" spc="-9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PAL.</a:t>
            </a:r>
            <a:r>
              <a:rPr dirty="0" sz="750" spc="-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F3F3F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uso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oe </a:t>
            </a:r>
            <a:r>
              <a:rPr dirty="0" sz="750" spc="-30">
                <a:latin typeface="Lucida Sans Unicode"/>
                <a:cs typeface="Lucida Sans Unicode"/>
              </a:rPr>
              <a:t>suas </a:t>
            </a:r>
            <a:r>
              <a:rPr dirty="0" sz="750" spc="-50">
                <a:latin typeface="Lucida Sans Unicode"/>
                <a:cs typeface="Lucida Sans Unicode"/>
              </a:rPr>
              <a:t>atriõuições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legais,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constitucionüis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E0E0E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do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acordo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C0C0C"/>
                </a:solidFill>
                <a:latin typeface="Lucida Sans Unicode"/>
                <a:cs typeface="Lucida Sans Unicode"/>
              </a:rPr>
              <a:t>cole</a:t>
            </a: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o </a:t>
            </a:r>
            <a:r>
              <a:rPr dirty="0" sz="750" spc="-45">
                <a:solidFill>
                  <a:srgbClr val="111111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lie</a:t>
            </a:r>
            <a:r>
              <a:rPr dirty="0" sz="750" spc="19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14">
                <a:latin typeface="Lucida Sans Unicode"/>
                <a:cs typeface="Lucida Sans Unicode"/>
              </a:rPr>
              <a:t>com.fere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D1D1D"/>
                </a:solidFill>
                <a:latin typeface="Lucida Sans Unicode"/>
                <a:cs typeface="Lucida Sans Unicode"/>
              </a:rPr>
              <a:t>o </a:t>
            </a:r>
            <a:r>
              <a:rPr dirty="0" sz="750" spc="-65">
                <a:latin typeface="Lucida Sans Unicode"/>
                <a:cs typeface="Lucida Sans Unicode"/>
              </a:rPr>
              <a:t>art.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8°</a:t>
            </a:r>
            <a:r>
              <a:rPr dirty="0" sz="750" spc="1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òa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1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N“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120">
                <a:latin typeface="Lucida Sans Unicode"/>
                <a:cs typeface="Lucida Sans Unicode"/>
              </a:rPr>
              <a:t>823/’2023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61616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21’12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0A0A0A"/>
                </a:solidFill>
                <a:latin typeface="Lucida Sans Unicode"/>
                <a:cs typeface="Lucida Sans Unicode"/>
              </a:rPr>
              <a:t>2ú23,</a:t>
            </a:r>
            <a:r>
              <a:rPr dirty="0" sz="75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95">
                <a:solidFill>
                  <a:srgbClr val="1A1A1A"/>
                </a:solidFill>
                <a:latin typeface="Lucida Sans Unicode"/>
                <a:cs typeface="Lucida Sans Unicode"/>
              </a:rPr>
              <a:t>p'ubl</a:t>
            </a:r>
            <a:r>
              <a:rPr dirty="0" sz="75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cada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21/12.'2023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00">
                <a:solidFill>
                  <a:srgbClr val="1F1F1F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00" spc="-15">
                <a:solidFill>
                  <a:srgbClr val="1F1F1F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232323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00" spc="120">
                <a:solidFill>
                  <a:srgbClr val="232323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3B3B3B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00" spc="10">
                <a:solidFill>
                  <a:srgbClr val="3B3B3B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50">
                <a:solidFill>
                  <a:srgbClr val="232323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Ñ</a:t>
            </a:r>
            <a:r>
              <a:rPr dirty="0" u="sng" sz="700" spc="-75">
                <a:solidFill>
                  <a:srgbClr val="232323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383838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00" spc="85">
                <a:solidFill>
                  <a:srgbClr val="383838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1A1A1A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00" spc="55">
                <a:solidFill>
                  <a:srgbClr val="1A1A1A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25"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A:</a:t>
            </a:r>
            <a:endParaRPr sz="7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700">
              <a:latin typeface="Lucida Sans Unicode"/>
              <a:cs typeface="Lucida Sans Unicode"/>
            </a:endParaRPr>
          </a:p>
          <a:p>
            <a:pPr marL="309245">
              <a:lnSpc>
                <a:spcPct val="100000"/>
              </a:lnSpc>
            </a:pPr>
            <a:r>
              <a:rPr dirty="0" sz="800" spc="-95">
                <a:solidFill>
                  <a:srgbClr val="161616"/>
                </a:solidFill>
                <a:latin typeface="Lucida Sans Unicode"/>
                <a:cs typeface="Lucida Sans Unicode"/>
              </a:rPr>
              <a:t>Arligo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42424"/>
                </a:solidFill>
                <a:latin typeface="Lucida Sans Unicode"/>
                <a:cs typeface="Lucida Sans Unicode"/>
              </a:rPr>
              <a:t>1</a:t>
            </a:r>
            <a:r>
              <a:rPr dirty="0" sz="800" spc="-40">
                <a:solidFill>
                  <a:srgbClr val="6B6B6B"/>
                </a:solidFill>
                <a:latin typeface="Lucida Sans Unicode"/>
                <a:cs typeface="Lucida Sans Unicode"/>
              </a:rPr>
              <a:t>“</a:t>
            </a:r>
            <a:r>
              <a:rPr dirty="0" sz="800" spc="-110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70707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3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Lucida Sans Unicode"/>
                <a:cs typeface="Lucida Sans Unicode"/>
              </a:rPr>
              <a:t>all.no</a:t>
            </a:r>
            <a:r>
              <a:rPr dirty="0" sz="80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0F0F0F"/>
                </a:solidFill>
                <a:latin typeface="Lucida Sans Unicode"/>
                <a:cs typeface="Lucida Sans Unicode"/>
              </a:rPr>
              <a:t>crédi*o</a:t>
            </a:r>
            <a:r>
              <a:rPr dirty="0" sz="80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sup!ei1:eiJ!ar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s-</a:t>
            </a:r>
            <a:r>
              <a:rPr dirty="0" sz="800" spc="-75">
                <a:latin typeface="Lucida Sans Unicode"/>
                <a:cs typeface="Lucida Sans Unicode"/>
              </a:rPr>
              <a:t>griintes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dctações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88029" y="4394525"/>
            <a:ext cx="2496185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 spc="-10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-25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Lucida Sans Unicode"/>
                <a:cs typeface="Lucida Sans Unicode"/>
              </a:rPr>
              <a:t>PREFEITURA</a:t>
            </a:r>
            <a:r>
              <a:rPr dirty="0" sz="950" spc="12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1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12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782639" y="4770660"/>
          <a:ext cx="6099175" cy="908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0720"/>
                <a:gridCol w="4690110"/>
                <a:gridCol w="652779"/>
              </a:tblGrid>
              <a:tr h="138430">
                <a:tc>
                  <a:txBody>
                    <a:bodyPr/>
                    <a:lstStyle/>
                    <a:p>
                      <a:pPr marL="3302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855"/>
                        </a:lnSpc>
                      </a:pP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ecretária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Sustentável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2.7^9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Ł.1anutencäo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°.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Gperacìonaïizaçõo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Unidaces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Adrn:nistrativas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3.3..9.0.30.03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69590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OUTÑOS</a:t>
                      </a:r>
                      <a:r>
                        <a:rPr dirty="0" sz="750" spc="25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1ATERIA!S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ONSUMO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8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Out•os</a:t>
                      </a:r>
                      <a:r>
                        <a:rPr dirty="0" sz="7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Rccursos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ûâo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8.000.û0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36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8450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1116344" y="5733162"/>
            <a:ext cx="5527675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solidFill>
                  <a:srgbClr val="0A0A0A"/>
                </a:solidFill>
                <a:latin typeface="Lucida Sans Unicode"/>
                <a:cs typeface="Lucida Sans Unicode"/>
              </a:rPr>
              <a:t>Anigo</a:t>
            </a:r>
            <a:r>
              <a:rPr dirty="0" sz="80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Lucida Sans Unicode"/>
                <a:cs typeface="Lucida Sans Unicode"/>
              </a:rPr>
              <a:t>2”</a:t>
            </a:r>
            <a:r>
              <a:rPr dirty="0" sz="800" spc="-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0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62626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dEspesas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desorrentes</a:t>
            </a:r>
            <a:r>
              <a:rPr dirty="0" sz="800" spc="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C0C0C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abertura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180">
                <a:solidFill>
                  <a:srgbClr val="0A0A0A"/>
                </a:solidFill>
                <a:latin typeface="Lucida Sans Unicode"/>
                <a:cs typeface="Lucida Sans Unicode"/>
              </a:rPr>
              <a:t>Òo</a:t>
            </a:r>
            <a:r>
              <a:rPr dirty="0" sz="800" spc="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oresente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édito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suolementar.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s.rác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cobertas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111111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181818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que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40">
                <a:latin typeface="Lucida Sans Unicode"/>
                <a:cs typeface="Lucida Sans Unicode"/>
              </a:rPr>
              <a:t>mata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Aüigo</a:t>
            </a:r>
            <a:endParaRPr sz="800">
              <a:latin typeface="Lucida Sans Unicode"/>
              <a:cs typeface="Lucida Sans Unicode"/>
            </a:endParaRPr>
          </a:p>
          <a:p>
            <a:pPr marL="443230">
              <a:lnSpc>
                <a:spcPct val="100000"/>
              </a:lnSpc>
              <a:spcBef>
                <a:spcPts val="20"/>
              </a:spcBef>
            </a:pPr>
            <a:r>
              <a:rPr dirty="0" sz="800" spc="-85">
                <a:solidFill>
                  <a:srgbClr val="383838"/>
                </a:solidFill>
                <a:latin typeface="Lucida Sans Unicode"/>
                <a:cs typeface="Lucida Sans Unicode"/>
              </a:rPr>
              <a:t>^3</a:t>
            </a:r>
            <a:r>
              <a:rPr dirty="0" sz="800" spc="-9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parágrafo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</a:t>
            </a:r>
            <a:r>
              <a:rPr dirty="0" sz="800">
                <a:solidFill>
                  <a:srgbClr val="606060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10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2B2B2B"/>
                </a:solidFill>
                <a:latin typeface="Lucida Sans Unicode"/>
                <a:cs typeface="Lucida Sans Unicode"/>
              </a:rPr>
              <a:t>Òa</a:t>
            </a:r>
            <a:r>
              <a:rPr dirty="0" sz="800" spc="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Federal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N'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4.320/64,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lnciso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931893" y="6062250"/>
            <a:ext cx="152400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8770" marR="5080" indent="-306705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solidFill>
                  <a:srgbClr val="0C0C0C"/>
                </a:solidFill>
                <a:latin typeface="Calibri"/>
                <a:cs typeface="Calibri"/>
              </a:rPr>
              <a:t>lnciso</a:t>
            </a:r>
            <a:r>
              <a:rPr dirty="0" sz="800" spc="305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282828"/>
                </a:solidFill>
                <a:latin typeface="Calibri"/>
                <a:cs typeface="Calibri"/>
              </a:rPr>
              <a:t>II</a:t>
            </a:r>
            <a:r>
              <a:rPr dirty="0" sz="800" spc="6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3A3A3A"/>
                </a:solidFill>
                <a:latin typeface="Calibri"/>
                <a:cs typeface="Calibri"/>
              </a:rPr>
              <a:t>-</a:t>
            </a:r>
            <a:r>
              <a:rPr dirty="0" sz="800" spc="2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Exoesso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de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Arrecadação: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2A2A2A"/>
                </a:solidFill>
                <a:latin typeface="Calibri"/>
                <a:cs typeface="Calibri"/>
              </a:rPr>
              <a:t>III</a:t>
            </a:r>
            <a:r>
              <a:rPr dirty="0" sz="800" spc="-1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1A1A1A"/>
                </a:solidFill>
                <a:latin typeface="Calibri"/>
                <a:cs typeface="Calibri"/>
              </a:rPr>
              <a:t>-</a:t>
            </a:r>
            <a:r>
              <a:rPr dirty="0" sz="800" spc="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Anulaçao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080808"/>
                </a:solidFill>
                <a:latin typeface="Calibri"/>
                <a:cs typeface="Calibri"/>
              </a:rPr>
              <a:t>de</a:t>
            </a:r>
            <a:r>
              <a:rPr dirty="0" sz="800" spc="20">
                <a:solidFill>
                  <a:srgbClr val="080808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Do\açâo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97165" y="6399534"/>
            <a:ext cx="2493010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 spc="-35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750" spc="-165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öes</a:t>
            </a:r>
            <a:r>
              <a:rPr dirty="0" u="sng" sz="750" spc="25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Lucida Sans Unicode"/>
                <a:cs typeface="Lucida Sans Unicode"/>
              </a:rPr>
              <a:t>PREFEITURA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25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34551" y="6057934"/>
            <a:ext cx="502284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-4445">
              <a:lnSpc>
                <a:spcPct val="146600"/>
              </a:lnSpc>
              <a:spcBef>
                <a:spcPts val="100"/>
              </a:spcBef>
            </a:pPr>
            <a:r>
              <a:rPr dirty="0" sz="750" spc="-65">
                <a:latin typeface="Lucida Sans Unicode"/>
                <a:cs typeface="Lucida Sans Unicode"/>
              </a:rPr>
              <a:t>R$8.000.00</a:t>
            </a:r>
            <a:r>
              <a:rPr dirty="0" sz="750" spc="-20">
                <a:latin typeface="Lucida Sans Unicode"/>
                <a:cs typeface="Lucida Sans Unicode"/>
              </a:rPr>
              <a:t> S8.000.0G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071205" y="9530133"/>
            <a:ext cx="2762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0">
                <a:solidFill>
                  <a:srgbClr val="1A1A1A"/>
                </a:solidFill>
                <a:latin typeface="Lucida Sans Unicode"/>
                <a:cs typeface="Lucida Sans Unicode"/>
              </a:rPr>
              <a:t>s-</a:t>
            </a:r>
            <a:r>
              <a:rPr dirty="0" sz="750" spc="-65">
                <a:solidFill>
                  <a:srgbClr val="1A1A1A"/>
                </a:solidFill>
                <a:latin typeface="Lucida Sans Unicode"/>
                <a:cs typeface="Lucida Sans Unicode"/>
              </a:rPr>
              <a:t>•.'rx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679150" y="6775541"/>
          <a:ext cx="6243955" cy="2767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9465"/>
                <a:gridCol w="4458970"/>
                <a:gridCol w="908685"/>
              </a:tblGrid>
              <a:tr h="297180">
                <a:tc>
                  <a:txBody>
                    <a:bodyPr/>
                    <a:lstStyle/>
                    <a:p>
                      <a:pPr marL="146050">
                        <a:lnSpc>
                          <a:spcPts val="800"/>
                        </a:lnSpc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01.05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2.5G2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800"/>
                        </a:lnSpc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00" spc="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dirty="0" sz="70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lanejamento</a:t>
                      </a:r>
                      <a:r>
                        <a:rPr dirty="0" sz="7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7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Sustentável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Oesenvo'vimenio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Promocác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óc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Turismo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*.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3.9.G.30.G3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6260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OUT?OS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CONSUi\IO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Convên!os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Uniãc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5†0,00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3335"/>
                </a:tc>
              </a:tr>
              <a:tr h="161925"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</a:t>
                      </a:r>
                      <a:r>
                        <a:rPr dirty="0" sz="750" spc="-7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3.9.0.3o.0</a:t>
                      </a:r>
                      <a:r>
                        <a:rPr dirty="0" sz="750" spc="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06260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OUTÜOS</a:t>
                      </a:r>
                      <a:r>
                        <a:rPr dirty="0" sz="7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SER‘7IGOS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 spc="-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RCE</a:t>
                      </a:r>
                      <a:r>
                        <a:rPr dirty="0" sz="750" spc="-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FİSICA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Ccnvênios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Urâc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5G0,00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8255"/>
                </a:tc>
              </a:tr>
              <a:tr h="155575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3.3.9.G.39.05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063240" algn="l"/>
                        </a:tabLst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DEI\IAIS</a:t>
                      </a:r>
                      <a:r>
                        <a:rPr dirty="0" sz="75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Coi'vên.os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Uniác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Courier New"/>
                          <a:cs typeface="Courier New"/>
                        </a:rPr>
                        <a:t>500,G0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4445"/>
                </a:tc>
              </a:tr>
              <a:tr h="32512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 spc="-40">
                          <a:latin typeface="Lucida Sans Unicode"/>
                          <a:cs typeface="Lucida Sans Unicode"/>
                        </a:rPr>
                        <a:t>4.4.9.0.51</a:t>
                      </a:r>
                      <a:r>
                        <a:rPr dirty="0" sz="7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.00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66415" algn="l"/>
                        </a:tabLst>
                      </a:pPr>
                      <a:r>
                        <a:rPr dirty="0" sz="700" spc="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UJ</a:t>
                      </a:r>
                      <a:r>
                        <a:rPr dirty="0" sz="70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STAL</a:t>
                      </a:r>
                      <a:r>
                        <a:rPr dirty="0" sz="700" spc="-10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AG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ÕES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Conx'ênios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Uniăc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261048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9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Courier New"/>
                          <a:cs typeface="Courier New"/>
                        </a:rPr>
                        <a:t>500ü0</a:t>
                      </a:r>
                      <a:endParaRPr sz="800">
                        <a:latin typeface="Courier New"/>
                        <a:cs typeface="Courier New"/>
                      </a:endParaRPr>
                    </a:p>
                    <a:p>
                      <a:pPr marL="485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2.000,00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3810"/>
                </a:tc>
              </a:tr>
              <a:tr h="16891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2.5Û6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Mcraùia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Qua!idaòe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</a:t>
                      </a:r>
                      <a:r>
                        <a:rPr dirty="0" sz="750" spc="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06895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OUT1OS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UAT</a:t>
                      </a:r>
                      <a:r>
                        <a:rPr dirty="0" sz="750" spc="-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I-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RIAIS</a:t>
                      </a:r>
                      <a:r>
                        <a:rPr dirty="0" sz="750" spc="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CONSUI\IO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Cor.vèn!os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8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Ur,i</a:t>
                      </a:r>
                      <a:r>
                        <a:rPr dirty="0" sz="750" spc="-8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500.G0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5684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?.3.3.0.36.GI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069590" algn="l"/>
                        </a:tabLst>
                      </a:pPr>
                      <a:r>
                        <a:rPr dirty="0" sz="7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SERVIG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50" spc="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RCEIROS</a:t>
                      </a:r>
                      <a:r>
                        <a:rPr dirty="0" sz="75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00" spc="-40">
                          <a:latin typeface="Lucida Sans Unicode"/>
                          <a:cs typeface="Lucida Sans Unicode"/>
                        </a:rPr>
                        <a:t>Con\’ênios</a:t>
                      </a:r>
                      <a:r>
                        <a:rPr dirty="0" sz="7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Uniác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5G0.00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56845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3.?.</a:t>
                      </a:r>
                      <a:r>
                        <a:rPr dirty="0" sz="70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9.Û.</a:t>
                      </a:r>
                      <a:r>
                        <a:rPr dirty="0" sz="7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39.0</a:t>
                      </a:r>
                      <a:r>
                        <a:rPr dirty="0" sz="7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5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68955" algn="l"/>
                        </a:tabLst>
                      </a:pPr>
                      <a:r>
                        <a:rPr dirty="0" sz="70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DEí.1AIS</a:t>
                      </a:r>
                      <a:r>
                        <a:rPr dirty="0" sz="700" spc="9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SERV</a:t>
                      </a:r>
                      <a:r>
                        <a:rPr dirty="0" sz="7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POS</a:t>
                      </a:r>
                      <a:r>
                        <a:rPr dirty="0" sz="700" spc="30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18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</a:t>
                      </a:r>
                      <a:r>
                        <a:rPr dirty="0" sz="700" spc="-45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0">
                          <a:latin typeface="Lucida Sans Unicode"/>
                          <a:cs typeface="Lucida Sans Unicode"/>
                        </a:rPr>
                        <a:t>RC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ROS</a:t>
                      </a:r>
                      <a:r>
                        <a:rPr dirty="0" sz="700" spc="2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3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0">
                          <a:latin typeface="Lucida Sans Unicode"/>
                          <a:cs typeface="Lucida Sans Unicode"/>
                        </a:rPr>
                        <a:t>PES</a:t>
                      </a:r>
                      <a:r>
                        <a:rPr dirty="0" sz="700" spc="150"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SOA</a:t>
                      </a:r>
                      <a:r>
                        <a:rPr dirty="0" sz="7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JUR</a:t>
                      </a:r>
                      <a:r>
                        <a:rPr dirty="0" sz="700" spc="-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İDIC</a:t>
                      </a:r>
                      <a:r>
                        <a:rPr dirty="0" sz="700" spc="-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Corvśrïos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Uriäc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500,00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5430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4.4.</a:t>
                      </a:r>
                      <a:r>
                        <a:rPr dirty="0" sz="7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9.G.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51.60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069590" algn="l"/>
                        </a:tabLst>
                      </a:pPr>
                      <a:r>
                        <a:rPr dirty="0" sz="700" spc="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00" spc="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IN</a:t>
                      </a:r>
                      <a:r>
                        <a:rPr dirty="0" sz="7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STALAG</a:t>
                      </a:r>
                      <a:r>
                        <a:rPr dirty="0" sz="7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ÕES</a:t>
                      </a:r>
                      <a:r>
                        <a:rPr dirty="0" sz="7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0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Corvênios</a:t>
                      </a:r>
                      <a:r>
                        <a:rPr dirty="0" sz="700" spc="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União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5C0,00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5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00" spc="-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tividade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6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2.000,00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5875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2.30ß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4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PlaneÍamento</a:t>
                      </a:r>
                      <a:r>
                        <a:rPr dirty="0" sz="750" spc="3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Urbano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Ÿ.3.9.0.30.03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2765" algn="l"/>
                        </a:tabLst>
                      </a:pPr>
                      <a:r>
                        <a:rPr dirty="0" sz="7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5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M/\TERI/</a:t>
                      </a:r>
                      <a:r>
                        <a:rPr dirty="0" sz="7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IS </a:t>
                      </a:r>
                      <a:r>
                        <a:rPr dirty="0" sz="75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5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COIJSUf.10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0">
                          <a:latin typeface="Consolas"/>
                          <a:cs typeface="Consolas"/>
                        </a:rPr>
                        <a:t>Cor.čn.os</a:t>
                      </a:r>
                      <a:r>
                        <a:rPr dirty="0" sz="800" spc="-195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800" spc="-175">
                          <a:solidFill>
                            <a:srgbClr val="4B4B4B"/>
                          </a:solidFill>
                          <a:latin typeface="Consolas"/>
                          <a:cs typeface="Consolas"/>
                        </a:rPr>
                        <a:t>-</a:t>
                      </a:r>
                      <a:r>
                        <a:rPr dirty="0" sz="800" spc="-150">
                          <a:solidFill>
                            <a:srgbClr val="4B4B4B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Consolas"/>
                          <a:cs typeface="Consolas"/>
                        </a:rPr>
                        <a:t>Un!âo</a:t>
                      </a:r>
                      <a:endParaRPr sz="800">
                        <a:latin typeface="Consolas"/>
                        <a:cs typeface="Consolas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750.00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56845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</a:t>
                      </a:r>
                      <a:r>
                        <a:rPr dirty="0" sz="7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9.0.3G.0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072765" algn="l"/>
                        </a:tabLst>
                      </a:pPr>
                      <a:r>
                        <a:rPr dirty="0" sz="7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00" spc="1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00" spc="-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ERV</a:t>
                      </a:r>
                      <a:r>
                        <a:rPr dirty="0" sz="7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POS</a:t>
                      </a:r>
                      <a:r>
                        <a:rPr dirty="0" sz="700" spc="3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25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00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60">
                          <a:latin typeface="Lucida Sans Unicode"/>
                          <a:cs typeface="Lucida Sans Unicode"/>
                        </a:rPr>
                        <a:t>RCEIPOS</a:t>
                      </a:r>
                      <a:r>
                        <a:rPr dirty="0" sz="7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6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F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iSICA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latin typeface="Consolas"/>
                          <a:cs typeface="Consolas"/>
                        </a:rPr>
                        <a:t>Corvên‹os-</a:t>
                      </a:r>
                      <a:r>
                        <a:rPr dirty="0" sz="800" spc="-10">
                          <a:latin typeface="Consolas"/>
                          <a:cs typeface="Consolas"/>
                        </a:rPr>
                        <a:t>Uniäc</a:t>
                      </a:r>
                      <a:endParaRPr sz="800">
                        <a:latin typeface="Consolas"/>
                        <a:cs typeface="Consolas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750.GO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231140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072765" algn="l"/>
                        </a:tabLst>
                      </a:pPr>
                      <a:r>
                        <a:rPr dirty="0" sz="7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D&gt;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FłAtS</a:t>
                      </a:r>
                      <a:r>
                        <a:rPr dirty="0" sz="75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SER‘/IGOS</a:t>
                      </a:r>
                      <a:r>
                        <a:rPr dirty="0" sz="750" spc="8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RCEIEOS</a:t>
                      </a:r>
                      <a:r>
                        <a:rPr dirty="0" sz="750" spc="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0">
                          <a:latin typeface="Consolas"/>
                          <a:cs typeface="Consolas"/>
                        </a:rPr>
                        <a:t>Convénios-</a:t>
                      </a:r>
                      <a:r>
                        <a:rPr dirty="0" sz="800" spc="-114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Consolas"/>
                          <a:cs typeface="Consolas"/>
                        </a:rPr>
                        <a:t>Uniăo</a:t>
                      </a:r>
                      <a:endParaRPr sz="800">
                        <a:latin typeface="Consolas"/>
                        <a:cs typeface="Consolas"/>
                      </a:endParaRPr>
                    </a:p>
                  </a:txBody>
                  <a:tcPr marL="0" marR="0" marB="0" marT="12065">
                    <a:lnB w="9525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750.00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>
                    <a:lnB w="9525">
                      <a:solidFill>
                        <a:srgbClr val="484B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7878" y="703885"/>
            <a:ext cx="633467" cy="59723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73059" y="9548166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9141">
            <a:solidFill>
              <a:srgbClr val="484F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50605" y="5763636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23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42604" y="1468714"/>
            <a:ext cx="6161405" cy="0"/>
          </a:xfrm>
          <a:custGeom>
            <a:avLst/>
            <a:gdLst/>
            <a:ahLst/>
            <a:cxnLst/>
            <a:rect l="l" t="t" r="r" b="b"/>
            <a:pathLst>
              <a:path w="6161405" h="0">
                <a:moveTo>
                  <a:pt x="0" y="0"/>
                </a:moveTo>
                <a:lnTo>
                  <a:pt x="6161084" y="0"/>
                </a:lnTo>
              </a:path>
            </a:pathLst>
          </a:custGeom>
          <a:ln w="18282">
            <a:solidFill>
              <a:srgbClr val="2F2F2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289" y="3421920"/>
            <a:ext cx="536011" cy="6703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34776" y="3577325"/>
            <a:ext cx="764424" cy="405267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85450" y="576157"/>
            <a:ext cx="2933700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85">
                <a:latin typeface="Lucida Sans Unicode"/>
                <a:cs typeface="Lucida Sans Unicode"/>
              </a:rPr>
              <a:t>PREFEITURA</a:t>
            </a:r>
            <a:r>
              <a:rPr dirty="0" sz="1050" spc="55">
                <a:latin typeface="Lucida Sans Unicode"/>
                <a:cs typeface="Lucida Sans Unicode"/>
              </a:rPr>
              <a:t> </a:t>
            </a:r>
            <a:r>
              <a:rPr dirty="0" sz="1050" spc="50">
                <a:latin typeface="Lucida Sans Unicode"/>
                <a:cs typeface="Lucida Sans Unicode"/>
              </a:rPr>
              <a:t>MUNICIPAL </a:t>
            </a:r>
            <a:r>
              <a:rPr dirty="0" sz="1050" spc="5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1050" spc="9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70">
                <a:latin typeface="Lucida Sans Unicode"/>
                <a:cs typeface="Lucida Sans Unicode"/>
              </a:rPr>
              <a:t>SEROPEDICA</a:t>
            </a:r>
            <a:endParaRPr sz="1050">
              <a:latin typeface="Lucida Sans Unicode"/>
              <a:cs typeface="Lucida Sans Unicode"/>
            </a:endParaRPr>
          </a:p>
          <a:p>
            <a:pPr marL="12700" marR="1854200">
              <a:lnSpc>
                <a:spcPct val="125299"/>
              </a:lnSpc>
              <a:spcBef>
                <a:spcPts val="420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70707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1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Lourenço, </a:t>
            </a:r>
            <a:r>
              <a:rPr dirty="0" sz="750" spc="-25">
                <a:latin typeface="Lucida Sans Unicode"/>
                <a:cs typeface="Lucida Sans Unicode"/>
              </a:rPr>
              <a:t>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81938" y="2205225"/>
            <a:ext cx="2497455" cy="356870"/>
          </a:xfrm>
          <a:prstGeom prst="rect">
            <a:avLst/>
          </a:prstGeom>
        </p:spPr>
        <p:txBody>
          <a:bodyPr wrap="square" lIns="0" tIns="488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u="sng" sz="750" spc="-10">
                <a:uFill>
                  <a:solidFill>
                    <a:srgbClr val="2B2B2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5">
                <a:uFill>
                  <a:solidFill>
                    <a:srgbClr val="2B2B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B2B2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40"/>
              </a:spcBef>
            </a:pPr>
            <a:r>
              <a:rPr dirty="0" sz="900" spc="55">
                <a:latin typeface="Lucida Sans Unicode"/>
                <a:cs typeface="Lucida Sans Unicode"/>
              </a:rPr>
              <a:t>PREFEITURA </a:t>
            </a:r>
            <a:r>
              <a:rPr dirty="0" sz="900" spc="-10">
                <a:latin typeface="Lucida Sans Unicode"/>
                <a:cs typeface="Lucida Sans Unicode"/>
              </a:rPr>
              <a:t>IVIUNICIPAL</a:t>
            </a:r>
            <a:r>
              <a:rPr dirty="0" sz="900" spc="90"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080808"/>
                </a:solidFill>
                <a:latin typeface="Lucida Sans Unicode"/>
                <a:cs typeface="Lucida Sans Unicode"/>
              </a:rPr>
              <a:t>DE</a:t>
            </a:r>
            <a:r>
              <a:rPr dirty="0" sz="900" spc="3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73459" y="2573683"/>
          <a:ext cx="6108700" cy="2073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4375"/>
                <a:gridCol w="4585970"/>
                <a:gridCol w="730885"/>
              </a:tblGrid>
              <a:tr h="139700">
                <a:tc>
                  <a:txBody>
                    <a:bodyPr/>
                    <a:lstStyle/>
                    <a:p>
                      <a:pPr marL="3619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Sustentável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2.508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Planeta</a:t>
                      </a:r>
                      <a:r>
                        <a:rPr dirty="0" sz="7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.ento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Urbano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4.J..5.G.5</a:t>
                      </a:r>
                      <a:r>
                        <a:rPr dirty="0" sz="750" spc="1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.GO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041650" algn="l"/>
                        </a:tabLst>
                      </a:pP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O6RAS</a:t>
                      </a:r>
                      <a:r>
                        <a:rPr dirty="0" sz="750" spc="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INSTALAG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ÕES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Corvên'os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Un'üc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750,00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88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Ativdade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RJ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2.796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39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Curser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’açáo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Uso</a:t>
                      </a:r>
                      <a:r>
                        <a:rPr dirty="0" sz="750" spc="-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Sustentável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6iod!versiüaue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3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041650" algn="l"/>
                        </a:tabLst>
                      </a:pP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i^4ATE</a:t>
                      </a:r>
                      <a:r>
                        <a:rPr dirty="0" sz="750" spc="-1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IAIS</a:t>
                      </a:r>
                      <a:r>
                        <a:rPr dirty="0" sz="750" spc="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CONSUI\IO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Corvê«os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Unlã‹;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250.00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131036.01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SERVIR</a:t>
                      </a:r>
                      <a:r>
                        <a:rPr dirty="0" sz="750" spc="-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50" spc="10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RCEIROS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FÍSICA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250,G0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58115"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30.0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30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</a:t>
                      </a:r>
                      <a:r>
                        <a:rPr dirty="0" sz="75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1AIS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SER‘•/ICOS</a:t>
                      </a:r>
                      <a:r>
                        <a:rPr dirty="0" sz="75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8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RCEIROS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250.G0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129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.4W0Ú1</a:t>
                      </a:r>
                      <a:r>
                        <a:rPr dirty="0" sz="750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INSTALAR</a:t>
                      </a:r>
                      <a:r>
                        <a:rPr dirty="0" sz="75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ÕES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2?0,00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20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20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19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47320">
                <a:tc>
                  <a:txBody>
                    <a:bodyPr/>
                    <a:lstStyle/>
                    <a:p>
                      <a:pPr marL="242570">
                        <a:lnSpc>
                          <a:spcPts val="810"/>
                        </a:lnSpc>
                        <a:spcBef>
                          <a:spcPts val="254"/>
                        </a:spcBef>
                      </a:pPr>
                      <a:r>
                        <a:rPr dirty="0" sz="7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Ar:'go</a:t>
                      </a:r>
                      <a:r>
                        <a:rPr dirty="0" sz="750" spc="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3’</a:t>
                      </a:r>
                      <a:r>
                        <a:rPr dirty="0" sz="750" spc="-11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-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810"/>
                        </a:lnSpc>
                        <a:spcBef>
                          <a:spcPts val="254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750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discos.cÕes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cortrár.o.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s°..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af!xe-se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cu</a:t>
                      </a:r>
                      <a:r>
                        <a:rPr dirty="0" sz="750" spc="-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m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pra-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se.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2771164" y="5227593"/>
            <a:ext cx="19221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80">
                <a:latin typeface="Lucida Sans Unicode"/>
                <a:cs typeface="Lucida Sans Unicode"/>
              </a:rPr>
              <a:t>E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70707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-30">
                <a:latin typeface="Lucida Sans Unicode"/>
                <a:cs typeface="Lucida Sans Unicode"/>
              </a:rPr>
              <a:t>b:ne'e </a:t>
            </a:r>
            <a:r>
              <a:rPr dirty="0" sz="750" spc="-35">
                <a:solidFill>
                  <a:srgbClr val="0F0F0F"/>
                </a:solidFill>
                <a:latin typeface="Lucida Sans Unicode"/>
                <a:cs typeface="Lucida Sans Unicode"/>
              </a:rPr>
              <a:t>õc</a:t>
            </a:r>
            <a:r>
              <a:rPr dirty="0" sz="7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Prefeito</a:t>
            </a:r>
            <a:r>
              <a:rPr dirty="0" sz="750" spc="-25">
                <a:solidFill>
                  <a:srgbClr val="565656"/>
                </a:solidFill>
                <a:latin typeface="Lucida Sans Unicode"/>
                <a:cs typeface="Lucida Sans Unicode"/>
              </a:rPr>
              <a:t>.</a:t>
            </a:r>
            <a:r>
              <a:rPr dirty="0" sz="750" spc="-15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2ú</a:t>
            </a:r>
            <a:r>
              <a:rPr dirty="0" sz="750" spc="29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setembro,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2025-07-23T18:08:50Z</dcterms:created>
  <dcterms:modified xsi:type="dcterms:W3CDTF">2025-07-23T18:08:50Z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