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96921" y="737403"/>
            <a:ext cx="642604" cy="60637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529920" y="9596920"/>
            <a:ext cx="6182995" cy="0"/>
          </a:xfrm>
          <a:custGeom>
            <a:avLst/>
            <a:gdLst/>
            <a:ahLst/>
            <a:cxnLst/>
            <a:rect l="l" t="t" r="r" b="b"/>
            <a:pathLst>
              <a:path w="6182995" h="0">
                <a:moveTo>
                  <a:pt x="0" y="0"/>
                </a:moveTo>
                <a:lnTo>
                  <a:pt x="6182403" y="0"/>
                </a:lnTo>
              </a:path>
            </a:pathLst>
          </a:custGeom>
          <a:ln w="9141">
            <a:solidFill>
              <a:srgbClr val="383B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719647" y="9011872"/>
            <a:ext cx="1812289" cy="0"/>
          </a:xfrm>
          <a:custGeom>
            <a:avLst/>
            <a:gdLst/>
            <a:ahLst/>
            <a:cxnLst/>
            <a:rect l="l" t="t" r="r" b="b"/>
            <a:pathLst>
              <a:path w="1812289" h="0">
                <a:moveTo>
                  <a:pt x="0" y="0"/>
                </a:moveTo>
                <a:lnTo>
                  <a:pt x="1812083" y="0"/>
                </a:lnTo>
              </a:path>
            </a:pathLst>
          </a:custGeom>
          <a:ln w="9141">
            <a:solidFill>
              <a:srgbClr val="2B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514692" y="1508326"/>
            <a:ext cx="6179820" cy="0"/>
          </a:xfrm>
          <a:custGeom>
            <a:avLst/>
            <a:gdLst/>
            <a:ahLst/>
            <a:cxnLst/>
            <a:rect l="l" t="t" r="r" b="b"/>
            <a:pathLst>
              <a:path w="6179820" h="0">
                <a:moveTo>
                  <a:pt x="0" y="0"/>
                </a:moveTo>
                <a:lnTo>
                  <a:pt x="6179357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948061" y="9641103"/>
            <a:ext cx="249732" cy="48754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246356" y="9641103"/>
            <a:ext cx="414190" cy="5789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05675" y="557619"/>
            <a:ext cx="2944495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65">
                <a:latin typeface="Lucida Sans Unicode"/>
                <a:cs typeface="Lucida Sans Unicode"/>
              </a:rPr>
              <a:t>PREFEITURA</a:t>
            </a:r>
            <a:r>
              <a:rPr dirty="0" sz="1100" spc="100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MUNICIPAL</a:t>
            </a:r>
            <a:r>
              <a:rPr dirty="0" sz="1100" spc="105"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030303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90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Lucida Sans Unicode"/>
                <a:cs typeface="Lucida Sans Unicode"/>
              </a:rPr>
              <a:t>SEROPEDICA</a:t>
            </a:r>
            <a:endParaRPr sz="1100">
              <a:latin typeface="Lucida Sans Unicode"/>
              <a:cs typeface="Lucida Sans Unicode"/>
            </a:endParaRPr>
          </a:p>
          <a:p>
            <a:pPr marL="16510" marR="1858645">
              <a:lnSpc>
                <a:spcPct val="122600"/>
              </a:lnSpc>
              <a:spcBef>
                <a:spcPts val="505"/>
              </a:spcBef>
            </a:pPr>
            <a:r>
              <a:rPr dirty="0" sz="750">
                <a:latin typeface="Lucida Sans Unicode"/>
                <a:cs typeface="Lucida Sans Unicode"/>
              </a:rPr>
              <a:t>Rua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Maria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Lourenço,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18 </a:t>
            </a:r>
            <a:r>
              <a:rPr dirty="0" sz="750" spc="-10">
                <a:latin typeface="Lucida Sans Unicode"/>
                <a:cs typeface="Lucida Sans Unicode"/>
              </a:rPr>
              <a:t>Fazenda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37924" y="1714257"/>
            <a:ext cx="2741930" cy="650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5825">
              <a:lnSpc>
                <a:spcPct val="100000"/>
              </a:lnSpc>
              <a:spcBef>
                <a:spcPts val="100"/>
              </a:spcBef>
            </a:pPr>
            <a:r>
              <a:rPr dirty="0" sz="750" spc="-45">
                <a:latin typeface="Lucida Sans Unicode"/>
                <a:cs typeface="Lucida Sans Unicode"/>
              </a:rPr>
              <a:t>Decreto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A1A1A"/>
                </a:solidFill>
                <a:latin typeface="Lucida Sans Unicode"/>
                <a:cs typeface="Lucida Sans Unicode"/>
              </a:rPr>
              <a:t>N”</a:t>
            </a:r>
            <a:r>
              <a:rPr dirty="0" sz="750" spc="-6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5">
                <a:latin typeface="Lucida Sans Unicode"/>
                <a:cs typeface="Lucida Sans Unicode"/>
              </a:rPr>
              <a:t>2747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12</a:t>
            </a:r>
            <a:r>
              <a:rPr dirty="0" sz="750" spc="22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13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setembro.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2ü24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 marR="46355" indent="4445">
              <a:lnSpc>
                <a:spcPts val="890"/>
              </a:lnSpc>
              <a:spcBef>
                <a:spcPts val="5"/>
              </a:spcBef>
            </a:pPr>
            <a:r>
              <a:rPr dirty="0" sz="800" spc="-100">
                <a:latin typeface="Lucida Sans Unicode"/>
                <a:cs typeface="Lucida Sans Unicode"/>
              </a:rPr>
              <a:t>Abre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crédito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suplementar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110">
                <a:solidFill>
                  <a:srgbClr val="1A1A1A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valo</a:t>
            </a:r>
            <a:r>
              <a:rPr dirty="0" sz="800" spc="200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080808"/>
                </a:solidFill>
                <a:latin typeface="Lucida Sans Unicode"/>
                <a:cs typeface="Lucida Sans Unicode"/>
              </a:rPr>
              <a:t>iotal</a:t>
            </a:r>
            <a:r>
              <a:rPr dirty="0" sz="800" spc="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50">
                <a:solidFill>
                  <a:srgbClr val="080808"/>
                </a:solidFill>
                <a:latin typeface="Lucida Sans Unicode"/>
                <a:cs typeface="Lucida Sans Unicode"/>
              </a:rPr>
              <a:t>Óe</a:t>
            </a:r>
            <a:r>
              <a:rPr dirty="0" sz="800" spc="-5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RS6.000.00.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para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0F0F0F"/>
                </a:solidFill>
                <a:latin typeface="Lucida Sans Unicode"/>
                <a:cs typeface="Lucida Sans Unicode"/>
              </a:rPr>
              <a:t>fins </a:t>
            </a:r>
            <a:r>
              <a:rPr dirty="0" sz="800" spc="-85">
                <a:latin typeface="Lucida Sans Unicode"/>
                <a:cs typeface="Lucida Sans Unicode"/>
              </a:rPr>
              <a:t>que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0A0A0A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4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especifica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62626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1D1D1D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outras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03346" y="2838392"/>
            <a:ext cx="6002020" cy="894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320" marR="5080" indent="759460">
              <a:lnSpc>
                <a:spcPct val="137500"/>
              </a:lnSpc>
              <a:spcBef>
                <a:spcPts val="100"/>
              </a:spcBef>
            </a:pPr>
            <a:r>
              <a:rPr dirty="0" sz="800" spc="-70">
                <a:solidFill>
                  <a:srgbClr val="2A2A2A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5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A0A0A"/>
                </a:solidFill>
                <a:latin typeface="Lucida Sans Unicode"/>
                <a:cs typeface="Lucida Sans Unicode"/>
              </a:rPr>
              <a:t>PRE</a:t>
            </a:r>
            <a:r>
              <a:rPr dirty="0" sz="800">
                <a:latin typeface="Lucida Sans Unicode"/>
                <a:cs typeface="Lucida Sans Unicode"/>
              </a:rPr>
              <a:t>FEITO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I\4UNICI</a:t>
            </a:r>
            <a:r>
              <a:rPr dirty="0" sz="800" spc="-15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PAL.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383838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0F0F0F"/>
                </a:solidFill>
                <a:latin typeface="Lucida Sans Unicode"/>
                <a:cs typeface="Lucida Sans Unicode"/>
              </a:rPr>
              <a:t>uso</a:t>
            </a:r>
            <a:r>
              <a:rPr dirty="0" sz="800" spc="-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suas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atribuições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legais,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constitucionais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acordo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105">
                <a:solidFill>
                  <a:srgbClr val="080808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1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62626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181818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4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232323"/>
                </a:solidFill>
                <a:latin typeface="Lucida Sans Unicode"/>
                <a:cs typeface="Lucida Sans Unicode"/>
              </a:rPr>
              <a:t>lhe</a:t>
            </a:r>
            <a:r>
              <a:rPr dirty="0" sz="800" spc="-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con(ere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F1F1F"/>
                </a:solidFill>
                <a:latin typeface="Lucida Sans Unicode"/>
                <a:cs typeface="Lucida Sans Unicode"/>
              </a:rPr>
              <a:t>s</a:t>
            </a:r>
            <a:r>
              <a:rPr dirty="0" sz="800" spc="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aí.</a:t>
            </a:r>
            <a:r>
              <a:rPr dirty="0" sz="800" spc="229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80808"/>
                </a:solidFill>
                <a:latin typeface="Lucida Sans Unicode"/>
                <a:cs typeface="Lucida Sans Unicode"/>
              </a:rPr>
              <a:t>8‘</a:t>
            </a:r>
            <a:r>
              <a:rPr dirty="0" sz="800" spc="14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da </a:t>
            </a:r>
            <a:r>
              <a:rPr dirty="0" sz="800">
                <a:latin typeface="Lucida Sans Unicode"/>
                <a:cs typeface="Lucida Sans Unicode"/>
              </a:rPr>
              <a:t>LEI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Ü*</a:t>
            </a:r>
            <a:r>
              <a:rPr dirty="0" sz="800" spc="-95">
                <a:latin typeface="Lucida Sans Unicode"/>
                <a:cs typeface="Lucida Sans Unicode"/>
              </a:rPr>
              <a:t> </a:t>
            </a:r>
            <a:r>
              <a:rPr dirty="0" sz="800" spc="-110">
                <a:latin typeface="Lucida Sans Unicode"/>
                <a:cs typeface="Lucida Sans Unicode"/>
              </a:rPr>
              <a:t>823/20Ê3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35" i="1">
                <a:latin typeface="Arial"/>
                <a:cs typeface="Arial"/>
              </a:rPr>
              <a:t>datada</a:t>
            </a:r>
            <a:r>
              <a:rPr dirty="0" sz="800" spc="-25" i="1">
                <a:latin typeface="Arial"/>
                <a:cs typeface="Arial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de</a:t>
            </a:r>
            <a:r>
              <a:rPr dirty="0" sz="800" spc="-85">
                <a:latin typeface="Lucida Sans Unicode"/>
                <a:cs typeface="Lucida Sans Unicode"/>
              </a:rPr>
              <a:t> </a:t>
            </a:r>
            <a:r>
              <a:rPr dirty="0" sz="800" spc="-120">
                <a:latin typeface="Lucida Sans Unicode"/>
                <a:cs typeface="Lucida Sans Unicode"/>
              </a:rPr>
              <a:t>21+12'2023.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publicada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em</a:t>
            </a:r>
            <a:r>
              <a:rPr dirty="0" sz="800" spc="10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700">
                <a:solidFill>
                  <a:srgbClr val="2D2D2D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00" spc="-50">
                <a:solidFill>
                  <a:srgbClr val="2D2D2D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solidFill>
                  <a:srgbClr val="2A2A2A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00" spc="85">
                <a:solidFill>
                  <a:srgbClr val="2A2A2A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solidFill>
                  <a:srgbClr val="232323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00" spc="-25">
                <a:solidFill>
                  <a:srgbClr val="232323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 spc="-30">
                <a:solidFill>
                  <a:srgbClr val="313131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.S</a:t>
            </a:r>
            <a:r>
              <a:rPr dirty="0" u="sng" sz="700" spc="5">
                <a:solidFill>
                  <a:srgbClr val="313131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solidFill>
                  <a:srgbClr val="111111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00" spc="165">
                <a:solidFill>
                  <a:srgbClr val="111111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solidFill>
                  <a:srgbClr val="161616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T </a:t>
            </a:r>
            <a:r>
              <a:rPr dirty="0" u="sng" sz="700" spc="-25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A</a:t>
            </a:r>
            <a:r>
              <a:rPr dirty="0" u="sng" sz="700" spc="-25">
                <a:solidFill>
                  <a:srgbClr val="6E6E6E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:</a:t>
            </a:r>
            <a:endParaRPr sz="7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700">
              <a:latin typeface="Lucida Sans Unicode"/>
              <a:cs typeface="Lucida Sans Unicode"/>
            </a:endParaRPr>
          </a:p>
          <a:p>
            <a:pPr marL="309245">
              <a:lnSpc>
                <a:spcPct val="100000"/>
              </a:lnSpc>
            </a:pPr>
            <a:r>
              <a:rPr dirty="0" sz="800" spc="-85">
                <a:latin typeface="Lucida Sans Unicode"/>
                <a:cs typeface="Lucida Sans Unicode"/>
              </a:rPr>
              <a:t>Ariigo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Lucida Sans Unicode"/>
                <a:cs typeface="Lucida Sans Unicode"/>
              </a:rPr>
              <a:t>1</a:t>
            </a:r>
            <a:r>
              <a:rPr dirty="0" sz="800" spc="-20">
                <a:solidFill>
                  <a:srgbClr val="545454"/>
                </a:solidFill>
                <a:latin typeface="Lucida Sans Unicode"/>
                <a:cs typeface="Lucida Sans Unicode"/>
              </a:rPr>
              <a:t>°</a:t>
            </a:r>
            <a:r>
              <a:rPr dirty="0" sz="800" spc="-35">
                <a:solidFill>
                  <a:srgbClr val="54545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111111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Fica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ab°-</a:t>
            </a:r>
            <a:r>
              <a:rPr dirty="0" sz="800" spc="-90">
                <a:latin typeface="Lucida Sans Unicode"/>
                <a:cs typeface="Lucida Sans Unicode"/>
              </a:rPr>
              <a:t>rIo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080808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supterren'ar</a:t>
            </a:r>
            <a:r>
              <a:rPr dirty="0" sz="800" spc="85"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A0A0A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55">
                <a:latin typeface="Lucida Sans Unicode"/>
                <a:cs typeface="Lucida Sans Unicode"/>
              </a:rPr>
              <a:t>e=.guin1es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dotaçôes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7072" y="4418453"/>
            <a:ext cx="2503805" cy="367665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sng" sz="750" spc="-10">
                <a:uFill>
                  <a:solidFill>
                    <a:srgbClr val="232328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25">
                <a:uFill>
                  <a:solidFill>
                    <a:srgbClr val="2323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232328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750" spc="500">
                <a:uFill>
                  <a:solidFill>
                    <a:srgbClr val="232328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90"/>
              </a:spcBef>
            </a:pPr>
            <a:r>
              <a:rPr dirty="0" sz="900" spc="55">
                <a:latin typeface="Lucida Sans Unicode"/>
                <a:cs typeface="Lucida Sans Unicode"/>
              </a:rPr>
              <a:t>PREFEITURA</a:t>
            </a:r>
            <a:r>
              <a:rPr dirty="0" sz="900" spc="155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MUNICIPAL</a:t>
            </a:r>
            <a:r>
              <a:rPr dirty="0" sz="900" spc="155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DE</a:t>
            </a:r>
            <a:r>
              <a:rPr dirty="0" sz="900" spc="125"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SEROPEDICA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70731" y="4732435"/>
            <a:ext cx="570230" cy="52514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Lucida Sans Unicode"/>
                <a:cs typeface="Lucida Sans Unicode"/>
              </a:rPr>
              <a:t>01.18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solidFill>
                  <a:srgbClr val="0C0C0C"/>
                </a:solidFill>
                <a:latin typeface="Lucida Sans Unicode"/>
                <a:cs typeface="Lucida Sans Unicode"/>
              </a:rPr>
              <a:t>2.633</a:t>
            </a:r>
            <a:endParaRPr sz="75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350"/>
              </a:spcBef>
            </a:pPr>
            <a:r>
              <a:rPr dirty="0" sz="750" spc="-60">
                <a:latin typeface="Lucida Sans Unicode"/>
                <a:cs typeface="Lucida Sans Unicode"/>
              </a:rPr>
              <a:t>3.3.9.0.30.03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416905" y="4732435"/>
            <a:ext cx="2686685" cy="52514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Lucida Sans Unicode"/>
                <a:cs typeface="Lucida Sans Unicode"/>
              </a:rPr>
              <a:t>Secretária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Seguranca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 spc="-5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Ordem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Pública</a:t>
            </a:r>
            <a:endParaRPr sz="750">
              <a:latin typeface="Lucida Sans Unicode"/>
              <a:cs typeface="Lucida Sans Unicode"/>
            </a:endParaRPr>
          </a:p>
          <a:p>
            <a:pPr marL="12700" marR="5080" indent="1270">
              <a:lnSpc>
                <a:spcPct val="138600"/>
              </a:lnSpc>
              <a:spcBef>
                <a:spcPts val="100"/>
              </a:spcBef>
            </a:pPr>
            <a:r>
              <a:rPr dirty="0" sz="750" spc="-90">
                <a:latin typeface="Lucida Sans Unicode"/>
                <a:cs typeface="Lucida Sans Unicode"/>
              </a:rPr>
              <a:t>t.'1anutenCão</a:t>
            </a:r>
            <a:r>
              <a:rPr dirty="0" sz="750" spc="15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°.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Operac!onalizasão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das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Uridaaes</a:t>
            </a:r>
            <a:r>
              <a:rPr dirty="0" sz="750" spc="60">
                <a:latin typeface="Lucida Sans Unicode"/>
                <a:cs typeface="Lucida Sans Unicode"/>
              </a:rPr>
              <a:t> </a:t>
            </a:r>
            <a:r>
              <a:rPr dirty="0" sz="750" spc="-75">
                <a:latin typeface="Lucida Sans Unicode"/>
                <a:cs typeface="Lucida Sans Unicode"/>
              </a:rPr>
              <a:t>Adm</a:t>
            </a:r>
            <a:r>
              <a:rPr dirty="0" sz="750" spc="-60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nistrativas </a:t>
            </a:r>
            <a:r>
              <a:rPr dirty="0" sz="750">
                <a:latin typeface="Lucida Sans Unicode"/>
                <a:cs typeface="Lucida Sans Unicode"/>
              </a:rPr>
              <a:t>OUTROS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MATE</a:t>
            </a:r>
            <a:r>
              <a:rPr dirty="0" sz="750" spc="-12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RIAIS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7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CONSUMO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401191" y="5123737"/>
            <a:ext cx="13881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90">
                <a:latin typeface="Lucida Sans Unicode"/>
                <a:cs typeface="Lucida Sans Unicode"/>
              </a:rPr>
              <a:t>Outros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Recursos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80808"/>
                </a:solidFill>
                <a:latin typeface="Lucida Sans Unicode"/>
                <a:cs typeface="Lucida Sans Unicode"/>
              </a:rPr>
              <a:t>não</a:t>
            </a:r>
            <a:r>
              <a:rPr dirty="0" sz="800" spc="1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Vinculados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281685" y="5087172"/>
            <a:ext cx="390525" cy="659765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100">
                <a:latin typeface="Lucida Sans Unicode"/>
                <a:cs typeface="Lucida Sans Unicode"/>
              </a:rPr>
              <a:t>6.000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00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290"/>
              </a:spcBef>
            </a:pPr>
            <a:r>
              <a:rPr dirty="0" sz="800" spc="-80">
                <a:latin typeface="Lucida Sans Unicode"/>
                <a:cs typeface="Lucida Sans Unicode"/>
              </a:rPr>
              <a:t>6.000,00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359"/>
              </a:spcBef>
            </a:pPr>
            <a:r>
              <a:rPr dirty="0" sz="800" spc="-80">
                <a:latin typeface="Lucida Sans Unicode"/>
                <a:cs typeface="Lucida Sans Unicode"/>
              </a:rPr>
              <a:t>6.000,00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dirty="0" sz="800" spc="-80">
                <a:latin typeface="Lucida Sans Unicode"/>
                <a:cs typeface="Lucida Sans Unicode"/>
              </a:rPr>
              <a:t>6.000,00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942534" y="5236480"/>
            <a:ext cx="1701164" cy="5099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21310" indent="2540">
              <a:lnSpc>
                <a:spcPct val="137500"/>
              </a:lnSpc>
              <a:spcBef>
                <a:spcPts val="100"/>
              </a:spcBef>
            </a:pPr>
            <a:r>
              <a:rPr dirty="0" sz="800" spc="-55">
                <a:latin typeface="Lucida Sans Unicode"/>
                <a:cs typeface="Lucida Sans Unicode"/>
              </a:rPr>
              <a:t>Total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do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Projeto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114">
                <a:solidFill>
                  <a:srgbClr val="363636"/>
                </a:solidFill>
                <a:latin typeface="Lucida Sans Unicode"/>
                <a:cs typeface="Lucida Sans Unicode"/>
              </a:rPr>
              <a:t>/</a:t>
            </a:r>
            <a:r>
              <a:rPr dirty="0" sz="800" spc="-3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Atividade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R4 </a:t>
            </a:r>
            <a:r>
              <a:rPr dirty="0" sz="800" spc="-45">
                <a:latin typeface="Lucida Sans Unicode"/>
                <a:cs typeface="Lucida Sans Unicode"/>
              </a:rPr>
              <a:t>Total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da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Unidade</a:t>
            </a:r>
            <a:r>
              <a:rPr dirty="0" sz="800" spc="14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RS</a:t>
            </a:r>
            <a:endParaRPr sz="800">
              <a:latin typeface="Lucida Sans Unicode"/>
              <a:cs typeface="Lucida Sans Unicode"/>
            </a:endParaRPr>
          </a:p>
          <a:p>
            <a:pPr marL="379730">
              <a:lnSpc>
                <a:spcPct val="100000"/>
              </a:lnSpc>
              <a:spcBef>
                <a:spcPts val="215"/>
              </a:spcBef>
            </a:pPr>
            <a:r>
              <a:rPr dirty="0" sz="800" spc="-40">
                <a:latin typeface="Lucida Sans Unicode"/>
                <a:cs typeface="Lucida Sans Unicode"/>
              </a:rPr>
              <a:t>Valor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Total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Suplementado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85387" y="5781916"/>
            <a:ext cx="5539740" cy="2635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935"/>
              </a:lnSpc>
              <a:spcBef>
                <a:spcPts val="100"/>
              </a:spcBef>
            </a:pPr>
            <a:r>
              <a:rPr dirty="0" sz="800" spc="-95">
                <a:latin typeface="Lucida Sans Unicode"/>
                <a:cs typeface="Lucida Sans Unicode"/>
              </a:rPr>
              <a:t>Artipo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12121"/>
                </a:solidFill>
                <a:latin typeface="Lucida Sans Unicode"/>
                <a:cs typeface="Lucida Sans Unicode"/>
              </a:rPr>
              <a:t>2“</a:t>
            </a:r>
            <a:r>
              <a:rPr dirty="0" sz="80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25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6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111111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0E0E0E"/>
                </a:solidFill>
                <a:latin typeface="Lucida Sans Unicode"/>
                <a:cs typeface="Lucida Sans Unicode"/>
              </a:rPr>
              <a:t>despesas</a:t>
            </a:r>
            <a:r>
              <a:rPr dirty="0" sz="80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decorrentes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0C0C0C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7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abertura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do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presente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crédito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suolem-</a:t>
            </a:r>
            <a:r>
              <a:rPr dirty="0" sz="800" spc="-75">
                <a:latin typeface="Lucida Sans Unicode"/>
                <a:cs typeface="Lucida Sans Unicode"/>
              </a:rPr>
              <a:t>mar,</a:t>
            </a:r>
            <a:r>
              <a:rPr dirty="0" sz="800" spc="1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serâo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cobertas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com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recursos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de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que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0C0C0C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0A0A0A"/>
                </a:solidFill>
                <a:latin typeface="Lucida Sans Unicode"/>
                <a:cs typeface="Lucida Sans Unicode"/>
              </a:rPr>
              <a:t>Anigo</a:t>
            </a:r>
            <a:endParaRPr sz="800">
              <a:latin typeface="Lucida Sans Unicode"/>
              <a:cs typeface="Lucida Sans Unicode"/>
            </a:endParaRPr>
          </a:p>
          <a:p>
            <a:pPr marL="443230">
              <a:lnSpc>
                <a:spcPts val="935"/>
              </a:lnSpc>
            </a:pPr>
            <a:r>
              <a:rPr dirty="0" sz="800" spc="-100">
                <a:latin typeface="Lucida Sans Unicode"/>
                <a:cs typeface="Lucida Sans Unicode"/>
              </a:rPr>
              <a:t>^3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parágrafo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1'</a:t>
            </a:r>
            <a:r>
              <a:rPr dirty="0" sz="800" spc="-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da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Lei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Federal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N'</a:t>
            </a:r>
            <a:r>
              <a:rPr dirty="0" sz="800" spc="-8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4.320/64,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Inciso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96643" y="6103642"/>
            <a:ext cx="153289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040" marR="5080" indent="-307975">
              <a:lnSpc>
                <a:spcPct val="146600"/>
              </a:lnSpc>
              <a:spcBef>
                <a:spcPts val="100"/>
              </a:spcBef>
            </a:pPr>
            <a:r>
              <a:rPr dirty="0" sz="750" spc="-20">
                <a:latin typeface="Lucida Sans Unicode"/>
                <a:cs typeface="Lucida Sans Unicode"/>
              </a:rPr>
              <a:t>Inciso</a:t>
            </a:r>
            <a:r>
              <a:rPr dirty="0" sz="750" spc="14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ll</a:t>
            </a:r>
            <a:r>
              <a:rPr dirty="0" sz="750" spc="-60">
                <a:latin typeface="Lucida Sans Unicode"/>
                <a:cs typeface="Lucida Sans Unicode"/>
              </a:rPr>
              <a:t> </a:t>
            </a:r>
            <a:r>
              <a:rPr dirty="0" sz="750" spc="-229">
                <a:solidFill>
                  <a:srgbClr val="0C0C0C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Excesso</a:t>
            </a:r>
            <a:r>
              <a:rPr dirty="0" sz="750" spc="-20">
                <a:latin typeface="Lucida Sans Unicode"/>
                <a:cs typeface="Lucida Sans Unicode"/>
              </a:rPr>
              <a:t> de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Arrecadação: </a:t>
            </a:r>
            <a:r>
              <a:rPr dirty="0" sz="750">
                <a:solidFill>
                  <a:srgbClr val="0C0C0C"/>
                </a:solidFill>
                <a:latin typeface="Lucida Sans Unicode"/>
                <a:cs typeface="Lucida Sans Unicode"/>
              </a:rPr>
              <a:t>III</a:t>
            </a:r>
            <a:r>
              <a:rPr dirty="0" sz="750" spc="-6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0">
                <a:solidFill>
                  <a:srgbClr val="232323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2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111111"/>
                </a:solidFill>
                <a:latin typeface="Lucida Sans Unicode"/>
                <a:cs typeface="Lucida Sans Unicode"/>
              </a:rPr>
              <a:t>Azul</a:t>
            </a:r>
            <a:r>
              <a:rPr dirty="0" sz="750" spc="-40">
                <a:latin typeface="Lucida Sans Unicode"/>
                <a:cs typeface="Lucida Sans Unicode"/>
              </a:rPr>
              <a:t>ação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Dotação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60117" y="6427018"/>
            <a:ext cx="2497455" cy="37338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u="sng" sz="750" spc="-35"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Dotaç</a:t>
            </a:r>
            <a:r>
              <a:rPr dirty="0" u="sng" sz="750" spc="-155"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ões</a:t>
            </a:r>
            <a:r>
              <a:rPr dirty="0" u="sng" sz="750" spc="15"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750" spc="500">
                <a:uFill>
                  <a:solidFill>
                    <a:srgbClr val="232828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3340">
              <a:lnSpc>
                <a:spcPct val="100000"/>
              </a:lnSpc>
              <a:spcBef>
                <a:spcPts val="409"/>
              </a:spcBef>
            </a:pPr>
            <a:r>
              <a:rPr dirty="0" sz="900" spc="55">
                <a:latin typeface="Lucida Sans Unicode"/>
                <a:cs typeface="Lucida Sans Unicode"/>
              </a:rPr>
              <a:t>PREFEITURA</a:t>
            </a:r>
            <a:r>
              <a:rPr dirty="0" sz="900" spc="165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MUNICIPAL</a:t>
            </a:r>
            <a:r>
              <a:rPr dirty="0" sz="900" spc="165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DE</a:t>
            </a:r>
            <a:r>
              <a:rPr dirty="0" sz="900" spc="105"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SEROPEDICA</a:t>
            </a:r>
            <a:endParaRPr sz="900">
              <a:latin typeface="Lucida Sans Unicode"/>
              <a:cs typeface="Lucida Sans Unicode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649272" y="6809314"/>
          <a:ext cx="6121400" cy="937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4530"/>
                <a:gridCol w="2273935"/>
                <a:gridCol w="2519680"/>
                <a:gridCol w="565785"/>
              </a:tblGrid>
              <a:tr h="143510">
                <a:tc>
                  <a:txBody>
                    <a:bodyPr/>
                    <a:lstStyle/>
                    <a:p>
                      <a:pPr marL="3810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ts val="910"/>
                        </a:lnSpc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Obras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422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1.032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3.3.9.C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30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398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Infraestrutura.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Saneamento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Pa</a:t>
                      </a:r>
                      <a:r>
                        <a:rPr dirty="0" sz="800" spc="-1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/imen!acão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9525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 spc="-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MATERIAIS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CONSUL1O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802005">
                        <a:lnSpc>
                          <a:spcPct val="100000"/>
                        </a:lnSpc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R°cursos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nao</a:t>
                      </a:r>
                      <a:r>
                        <a:rPr dirty="0" sz="750" spc="-8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latin typeface="Lucida Sans Unicode"/>
                          <a:cs typeface="Lucida Sans Unicode"/>
                        </a:rPr>
                        <a:t>‘Vinculados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080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3492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6.000,G0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0645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467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0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Ativ</a:t>
                      </a:r>
                      <a:r>
                        <a:rPr dirty="0" sz="700" spc="-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idade</a:t>
                      </a:r>
                      <a:r>
                        <a:rPr dirty="0" sz="7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587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4988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00" spc="2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Rui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</a:tr>
              <a:tr h="131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85519">
                        <a:lnSpc>
                          <a:spcPts val="795"/>
                        </a:lnSpc>
                        <a:spcBef>
                          <a:spcPts val="140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7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750"/>
                        </a:lnSpc>
                        <a:spcBef>
                          <a:spcPts val="190"/>
                        </a:spcBef>
                      </a:pP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6.000.00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3806639" y="6109735"/>
            <a:ext cx="502284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 marR="5080" indent="-4445">
              <a:lnSpc>
                <a:spcPct val="146600"/>
              </a:lnSpc>
              <a:spcBef>
                <a:spcPts val="100"/>
              </a:spcBef>
            </a:pPr>
            <a:r>
              <a:rPr dirty="0" sz="750" spc="-65">
                <a:latin typeface="Lucida Sans Unicode"/>
                <a:cs typeface="Lucida Sans Unicode"/>
              </a:rPr>
              <a:t>R66.000.00</a:t>
            </a:r>
            <a:r>
              <a:rPr dirty="0" sz="750" spc="-20">
                <a:latin typeface="Lucida Sans Unicode"/>
                <a:cs typeface="Lucida Sans Unicode"/>
              </a:rPr>
              <a:t> S6.000.0G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72808" y="7799620"/>
            <a:ext cx="375348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1500" algn="l"/>
              </a:tabLst>
            </a:pPr>
            <a:r>
              <a:rPr dirty="0" sz="700" spc="-65">
                <a:latin typeface="Lucida Sans Unicode"/>
                <a:cs typeface="Lucida Sans Unicode"/>
              </a:rPr>
              <a:t>Ar*igo</a:t>
            </a:r>
            <a:r>
              <a:rPr dirty="0" sz="700" spc="30">
                <a:latin typeface="Lucida Sans Unicode"/>
                <a:cs typeface="Lucida Sans Unicode"/>
              </a:rPr>
              <a:t> </a:t>
            </a:r>
            <a:r>
              <a:rPr dirty="0" sz="700" spc="-25">
                <a:solidFill>
                  <a:srgbClr val="0F0F0F"/>
                </a:solidFill>
                <a:latin typeface="Lucida Sans Unicode"/>
                <a:cs typeface="Lucida Sans Unicode"/>
              </a:rPr>
              <a:t>3º</a:t>
            </a:r>
            <a:r>
              <a:rPr dirty="0" sz="700" spc="-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50">
                <a:latin typeface="Lucida Sans Unicode"/>
                <a:cs typeface="Lucida Sans Unicode"/>
              </a:rPr>
              <a:t>-</a:t>
            </a:r>
            <a:r>
              <a:rPr dirty="0" sz="700">
                <a:latin typeface="Lucida Sans Unicode"/>
                <a:cs typeface="Lucida Sans Unicode"/>
              </a:rPr>
              <a:t>	Revogadas</a:t>
            </a:r>
            <a:r>
              <a:rPr dirty="0" sz="700" spc="4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as</a:t>
            </a:r>
            <a:r>
              <a:rPr dirty="0" sz="700" spc="-45">
                <a:latin typeface="Lucida Sans Unicode"/>
                <a:cs typeface="Lucida Sans Unicode"/>
              </a:rPr>
              <a:t> </a:t>
            </a:r>
            <a:r>
              <a:rPr dirty="0" sz="700" spc="-30">
                <a:latin typeface="Lucida Sans Unicode"/>
                <a:cs typeface="Lucida Sans Unicode"/>
              </a:rPr>
              <a:t>disposiçÔes</a:t>
            </a:r>
            <a:r>
              <a:rPr dirty="0" sz="700" spc="2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em</a:t>
            </a:r>
            <a:r>
              <a:rPr dirty="0" sz="700" spc="-15">
                <a:latin typeface="Lucida Sans Unicode"/>
                <a:cs typeface="Lucida Sans Unicode"/>
              </a:rPr>
              <a:t> </a:t>
            </a:r>
            <a:r>
              <a:rPr dirty="0" sz="700" spc="-30">
                <a:latin typeface="Lucida Sans Unicode"/>
                <a:cs typeface="Lucida Sans Unicode"/>
              </a:rPr>
              <a:t>contrário.</a:t>
            </a:r>
            <a:r>
              <a:rPr dirty="0" sz="700" spc="55">
                <a:latin typeface="Lucida Sans Unicode"/>
                <a:cs typeface="Lucida Sans Unicode"/>
              </a:rPr>
              <a:t> </a:t>
            </a:r>
            <a:r>
              <a:rPr dirty="0" sz="700" spc="-35">
                <a:latin typeface="Lucida Sans Unicode"/>
                <a:cs typeface="Lucida Sans Unicode"/>
              </a:rPr>
              <a:t>Publique-</a:t>
            </a:r>
            <a:r>
              <a:rPr dirty="0" sz="700">
                <a:latin typeface="Lucida Sans Unicode"/>
                <a:cs typeface="Lucida Sans Unicode"/>
              </a:rPr>
              <a:t>se,</a:t>
            </a:r>
            <a:r>
              <a:rPr dirty="0" sz="700" spc="35">
                <a:latin typeface="Lucida Sans Unicode"/>
                <a:cs typeface="Lucida Sans Unicode"/>
              </a:rPr>
              <a:t> </a:t>
            </a:r>
            <a:r>
              <a:rPr dirty="0" sz="700" spc="-45">
                <a:latin typeface="Lucida Sans Unicode"/>
                <a:cs typeface="Lucida Sans Unicode"/>
              </a:rPr>
              <a:t>afixe-</a:t>
            </a:r>
            <a:r>
              <a:rPr dirty="0" sz="700">
                <a:latin typeface="Lucida Sans Unicode"/>
                <a:cs typeface="Lucida Sans Unicode"/>
              </a:rPr>
              <a:t>se</a:t>
            </a:r>
            <a:r>
              <a:rPr dirty="0" sz="700" spc="2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e</a:t>
            </a:r>
            <a:r>
              <a:rPr dirty="0" sz="700" spc="45">
                <a:latin typeface="Lucida Sans Unicode"/>
                <a:cs typeface="Lucida Sans Unicode"/>
              </a:rPr>
              <a:t> </a:t>
            </a:r>
            <a:r>
              <a:rPr dirty="0" sz="700" spc="-50">
                <a:latin typeface="Lucida Sans Unicode"/>
                <a:cs typeface="Lucida Sans Unicode"/>
              </a:rPr>
              <a:t>cumprõ-</a:t>
            </a:r>
            <a:r>
              <a:rPr dirty="0" sz="700" spc="-25">
                <a:latin typeface="Lucida Sans Unicode"/>
                <a:cs typeface="Lucida Sans Unicode"/>
              </a:rPr>
              <a:t>se.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644249" y="8494110"/>
            <a:ext cx="19259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5">
                <a:solidFill>
                  <a:srgbClr val="232323"/>
                </a:solidFill>
                <a:latin typeface="Lucida Sans Unicode"/>
                <a:cs typeface="Lucida Sans Unicode"/>
              </a:rPr>
              <a:t>C</a:t>
            </a:r>
            <a:r>
              <a:rPr dirty="0" sz="750" spc="-35">
                <a:latin typeface="Lucida Sans Unicode"/>
                <a:cs typeface="Lucida Sans Unicode"/>
              </a:rPr>
              <a:t>abinete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do</a:t>
            </a:r>
            <a:r>
              <a:rPr dirty="0" sz="750" spc="-35">
                <a:latin typeface="Lucida Sans Unicode"/>
                <a:cs typeface="Lucida Sans Unicode"/>
              </a:rPr>
              <a:t> Prefeito,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12</a:t>
            </a:r>
            <a:r>
              <a:rPr dirty="0" sz="750" spc="275">
                <a:latin typeface="Lucida Sans Unicode"/>
                <a:cs typeface="Lucida Sans Unicode"/>
              </a:rPr>
              <a:t> </a:t>
            </a:r>
            <a:r>
              <a:rPr dirty="0" sz="750" spc="-90">
                <a:latin typeface="Lucida Sans Unicode"/>
                <a:cs typeface="Lucida Sans Unicode"/>
              </a:rPr>
              <a:t>€:e</a:t>
            </a:r>
            <a:r>
              <a:rPr dirty="0" sz="750" spc="110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setembro,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2025-07-23T18:38:30Z</dcterms:created>
  <dcterms:modified xsi:type="dcterms:W3CDTF">2025-07-23T18:38:30Z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