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30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60"/>
              <a:t>5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30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60"/>
              <a:t>5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30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60"/>
              <a:t>5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30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60"/>
              <a:t>5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30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60"/>
              <a:t>5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43905" y="9790676"/>
            <a:ext cx="287019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61773" y="9790676"/>
            <a:ext cx="474979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30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60"/>
              <a:t>5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190" y="566765"/>
            <a:ext cx="694378" cy="66122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62416" y="9767559"/>
            <a:ext cx="6405245" cy="0"/>
          </a:xfrm>
          <a:custGeom>
            <a:avLst/>
            <a:gdLst/>
            <a:ahLst/>
            <a:cxnLst/>
            <a:rect l="l" t="t" r="r" b="b"/>
            <a:pathLst>
              <a:path w="6405245" h="0">
                <a:moveTo>
                  <a:pt x="0" y="0"/>
                </a:moveTo>
                <a:lnTo>
                  <a:pt x="6404726" y="0"/>
                </a:lnTo>
              </a:path>
            </a:pathLst>
          </a:custGeom>
          <a:ln w="15235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350234" y="1371206"/>
            <a:ext cx="6407785" cy="21590"/>
            <a:chOff x="350234" y="1371206"/>
            <a:chExt cx="6407785" cy="21590"/>
          </a:xfrm>
        </p:grpSpPr>
        <p:sp>
          <p:nvSpPr>
            <p:cNvPr id="5" name="object 5" descr=""/>
            <p:cNvSpPr/>
            <p:nvPr/>
          </p:nvSpPr>
          <p:spPr>
            <a:xfrm>
              <a:off x="350234" y="1387965"/>
              <a:ext cx="6407785" cy="0"/>
            </a:xfrm>
            <a:custGeom>
              <a:avLst/>
              <a:gdLst/>
              <a:ahLst/>
              <a:cxnLst/>
              <a:rect l="l" t="t" r="r" b="b"/>
              <a:pathLst>
                <a:path w="6407784" h="0">
                  <a:moveTo>
                    <a:pt x="0" y="0"/>
                  </a:moveTo>
                  <a:lnTo>
                    <a:pt x="6407771" y="0"/>
                  </a:lnTo>
                </a:path>
              </a:pathLst>
            </a:custGeom>
            <a:ln w="9141">
              <a:solidFill>
                <a:srgbClr val="1313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420116" y="1375776"/>
              <a:ext cx="250190" cy="0"/>
            </a:xfrm>
            <a:custGeom>
              <a:avLst/>
              <a:gdLst/>
              <a:ahLst/>
              <a:cxnLst/>
              <a:rect l="l" t="t" r="r" b="b"/>
              <a:pathLst>
                <a:path w="250189" h="0">
                  <a:moveTo>
                    <a:pt x="0" y="0"/>
                  </a:moveTo>
                  <a:lnTo>
                    <a:pt x="249732" y="0"/>
                  </a:lnTo>
                </a:path>
              </a:pathLst>
            </a:custGeom>
            <a:ln w="9141">
              <a:solidFill>
                <a:srgbClr val="1313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3700303" y="1375776"/>
              <a:ext cx="740410" cy="0"/>
            </a:xfrm>
            <a:custGeom>
              <a:avLst/>
              <a:gdLst/>
              <a:ahLst/>
              <a:cxnLst/>
              <a:rect l="l" t="t" r="r" b="b"/>
              <a:pathLst>
                <a:path w="740410" h="0">
                  <a:moveTo>
                    <a:pt x="0" y="0"/>
                  </a:moveTo>
                  <a:lnTo>
                    <a:pt x="740061" y="0"/>
                  </a:lnTo>
                </a:path>
              </a:pathLst>
            </a:custGeom>
            <a:ln w="9141">
              <a:solidFill>
                <a:srgbClr val="1313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458638" y="1375776"/>
              <a:ext cx="2296795" cy="0"/>
            </a:xfrm>
            <a:custGeom>
              <a:avLst/>
              <a:gdLst/>
              <a:ahLst/>
              <a:cxnLst/>
              <a:rect l="l" t="t" r="r" b="b"/>
              <a:pathLst>
                <a:path w="2296795" h="0">
                  <a:moveTo>
                    <a:pt x="0" y="0"/>
                  </a:moveTo>
                  <a:lnTo>
                    <a:pt x="2296321" y="0"/>
                  </a:lnTo>
                </a:path>
              </a:pathLst>
            </a:custGeom>
            <a:ln w="9141">
              <a:solidFill>
                <a:srgbClr val="13131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1267226" y="414151"/>
            <a:ext cx="3044825" cy="55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latin typeface="Arial"/>
                <a:cs typeface="Arial"/>
              </a:rPr>
              <a:t>PREFEITURA</a:t>
            </a:r>
            <a:r>
              <a:rPr dirty="0" sz="1150" spc="8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MUNICIPAL</a:t>
            </a:r>
            <a:r>
              <a:rPr dirty="0" sz="1150" spc="7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10" b="1">
                <a:latin typeface="Arial"/>
                <a:cs typeface="Arial"/>
              </a:rPr>
              <a:t> SEROPEDICA</a:t>
            </a:r>
            <a:endParaRPr sz="1150">
              <a:latin typeface="Arial"/>
              <a:cs typeface="Arial"/>
            </a:endParaRPr>
          </a:p>
          <a:p>
            <a:pPr marL="12700" marR="1926589">
              <a:lnSpc>
                <a:spcPct val="12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25">
                <a:latin typeface="Arial MT"/>
                <a:cs typeface="Arial MT"/>
              </a:rPr>
              <a:t> 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30"/>
              <a:t> </a:t>
            </a:r>
            <a:fld id="{81D60167-4931-47E6-BA6A-407CBD079E47}" type="slidenum">
              <a:rPr dirty="0"/>
              <a:t>1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60"/>
              <a:t>5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3881574" y="1610401"/>
            <a:ext cx="2839720" cy="675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18844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Decreto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2742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3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setembro,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endParaRPr sz="800">
              <a:latin typeface="Arial MT"/>
              <a:cs typeface="Arial MT"/>
            </a:endParaRPr>
          </a:p>
          <a:p>
            <a:pPr marL="12700" marR="36830" indent="3810">
              <a:lnSpc>
                <a:spcPts val="890"/>
              </a:lnSpc>
            </a:pPr>
            <a:r>
              <a:rPr dirty="0" sz="800" spc="-25">
                <a:latin typeface="Arial MT"/>
                <a:cs typeface="Arial MT"/>
              </a:rPr>
              <a:t>Abre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no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total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30">
                <a:latin typeface="Arial MT"/>
                <a:cs typeface="Arial MT"/>
              </a:rPr>
              <a:t>R$5.407.003,00,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se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outras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0203" y="2759166"/>
            <a:ext cx="6217920" cy="9486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84860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MUNICIPAL,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legais,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lhe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art.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823/2023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datada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publicada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heavy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4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3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-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Fica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7566" y="4415520"/>
            <a:ext cx="259016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3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8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487815" y="4810873"/>
          <a:ext cx="6323965" cy="47605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6595"/>
                <a:gridCol w="4879975"/>
                <a:gridCol w="670560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Procuradoria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Municipio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192780" algn="l"/>
                        </a:tabLst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SENTENCAS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JUDICIAIS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Outros Recursos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 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1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1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189605" algn="l"/>
                        </a:tabLst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CONTRATACÃO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DETERMINADO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1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1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129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Fazenda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baseline="3472" sz="1200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baseline="3472" sz="1200" spc="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Administrativas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189605" algn="l"/>
                        </a:tabLst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Vinculados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1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1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Obras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60"/>
                        </a:spcBef>
                        <a:tabLst>
                          <a:tab pos="3192780" algn="l"/>
                        </a:tabLst>
                      </a:pP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baseline="3472" sz="1200" spc="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baseline="3472" sz="1200" spc="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1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256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(FUNDEB)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195320" algn="l"/>
                        </a:tabLst>
                      </a:pP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ContrataGào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Pessoal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Apoio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Ensino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Fundamental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593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60"/>
                        </a:spcBef>
                        <a:tabLst>
                          <a:tab pos="3189605" algn="l"/>
                        </a:tabLst>
                      </a:pP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baseline="3472" sz="12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VANT.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FIXAS-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MAGISTÉRIO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Educacão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1.600.000.00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16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TotaI do Projeto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03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129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 Trabalho,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Emprego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Renda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2.863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Operacionali2ãÇÕO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44780">
                <a:tc>
                  <a:txBody>
                    <a:bodyPr/>
                    <a:lstStyle/>
                    <a:p>
                      <a:pPr marL="34290">
                        <a:lnSpc>
                          <a:spcPts val="94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69"/>
                        </a:lnSpc>
                        <a:spcBef>
                          <a:spcPts val="170"/>
                        </a:spcBef>
                        <a:tabLst>
                          <a:tab pos="3192780" algn="l"/>
                        </a:tabLst>
                      </a:pP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baseline="3472" sz="1200" spc="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baseline="3472" sz="1200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2/x000,00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463" y="563718"/>
            <a:ext cx="688287" cy="64294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77644" y="9740134"/>
            <a:ext cx="6405245" cy="0"/>
          </a:xfrm>
          <a:custGeom>
            <a:avLst/>
            <a:gdLst/>
            <a:ahLst/>
            <a:cxnLst/>
            <a:rect l="l" t="t" r="r" b="b"/>
            <a:pathLst>
              <a:path w="6405245" h="0">
                <a:moveTo>
                  <a:pt x="0" y="0"/>
                </a:moveTo>
                <a:lnTo>
                  <a:pt x="6404726" y="0"/>
                </a:lnTo>
              </a:path>
            </a:pathLst>
          </a:custGeom>
          <a:ln w="15235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65462" y="1354447"/>
            <a:ext cx="6405245" cy="0"/>
          </a:xfrm>
          <a:custGeom>
            <a:avLst/>
            <a:gdLst/>
            <a:ahLst/>
            <a:cxnLst/>
            <a:rect l="l" t="t" r="r" b="b"/>
            <a:pathLst>
              <a:path w="6405245" h="0">
                <a:moveTo>
                  <a:pt x="0" y="0"/>
                </a:moveTo>
                <a:lnTo>
                  <a:pt x="6404726" y="0"/>
                </a:lnTo>
              </a:path>
            </a:pathLst>
          </a:custGeom>
          <a:ln w="15235">
            <a:solidFill>
              <a:srgbClr val="13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34073" y="450716"/>
            <a:ext cx="3044825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latin typeface="Arial"/>
                <a:cs typeface="Arial"/>
              </a:rPr>
              <a:t>PREFEITURA</a:t>
            </a:r>
            <a:r>
              <a:rPr dirty="0" sz="1150" spc="11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MUNICIPAL</a:t>
            </a:r>
            <a:r>
              <a:rPr dirty="0" sz="1150" spc="5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10" b="1">
                <a:latin typeface="Arial"/>
                <a:cs typeface="Arial"/>
              </a:rPr>
              <a:t> SEROPEDICA</a:t>
            </a:r>
            <a:endParaRPr sz="1150">
              <a:latin typeface="Arial"/>
              <a:cs typeface="Arial"/>
            </a:endParaRPr>
          </a:p>
          <a:p>
            <a:pPr marL="15240" marR="1926589" indent="-3175">
              <a:lnSpc>
                <a:spcPct val="12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30"/>
              <a:t> </a:t>
            </a:r>
            <a:fld id="{81D60167-4931-47E6-BA6A-407CBD079E47}" type="slidenum">
              <a:rPr dirty="0"/>
              <a:t>1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60"/>
              <a:t>5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399748" y="2144450"/>
            <a:ext cx="2590165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heavy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heavy" sz="800" spc="3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0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9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3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65211" y="2522483"/>
          <a:ext cx="6364605" cy="66211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4695"/>
                <a:gridCol w="2719705"/>
                <a:gridCol w="388620"/>
                <a:gridCol w="1840864"/>
                <a:gridCol w="603885"/>
              </a:tblGrid>
              <a:tr h="143510">
                <a:tc>
                  <a:txBody>
                    <a:bodyPr/>
                    <a:lstStyle/>
                    <a:p>
                      <a:pPr marL="6604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906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Trabalho,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Emprego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Renda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2.863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70">
                          <a:latin typeface="Arial MT"/>
                          <a:cs typeface="Arial MT"/>
                        </a:rPr>
                        <a:t>Manutencăo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1333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25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4465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gridSpan="2"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Controladoria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Município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baseline="3472" sz="1200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baseline="3472" sz="12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Administrativas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441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70">
                          <a:latin typeface="Arial MT"/>
                          <a:cs typeface="Arial MT"/>
                        </a:rPr>
                        <a:t>năo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38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2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7005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Secretźria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Indústria,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Comércio,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Ciência,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Tecnologìa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lnovação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2.945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Operacionalizaçäo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38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4465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Cultura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Turismo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Secretaria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319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239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9530"/>
                </a:tc>
                <a:tc gridSpan="2">
                  <a:txBody>
                    <a:bodyPr/>
                    <a:lstStyle/>
                    <a:p>
                      <a:pPr marL="27203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Assuntos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Estratégicos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60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0180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1.831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Operacionalizacäo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näo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4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3225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23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0"/>
                </a:tc>
                <a:tc gridSpan="2">
                  <a:txBody>
                    <a:bodyPr/>
                    <a:lstStyle/>
                    <a:p>
                      <a:pPr marL="272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Secretźria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Esporte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Lazer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60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74625"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baseline="3472" sz="1200" spc="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Secretaria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gridSpan="2"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390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313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239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6355"/>
                </a:tc>
                <a:tc gridSpan="2"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60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3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7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Agronegócios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60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0180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472" sz="12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Secretária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</a:tr>
              <a:tr h="168910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 gridSpan="2"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7.003,00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38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57.003,00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604">
                        <a:lnSpc>
                          <a:spcPts val="94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RŞ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69"/>
                        </a:lnSpc>
                        <a:spcBef>
                          <a:spcPts val="22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57.003,00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</a:tr>
              <a:tr h="189865">
                <a:tc gridSpan="5"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  <a:spcBef>
                          <a:spcPts val="345"/>
                        </a:spcBef>
                      </a:pPr>
                      <a:r>
                        <a:rPr dirty="0" sz="95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9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95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SAÛDE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438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baseline="3472" sz="1200" spc="12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OPERAC</a:t>
                      </a:r>
                      <a:r>
                        <a:rPr dirty="0" baseline="3472" sz="1200" spc="-17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IONALIZ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ACÄ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FMS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JURÍDICA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>
                  <a:txBody>
                    <a:bodyPr/>
                    <a:lstStyle/>
                    <a:p>
                      <a:pPr marL="4730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3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3904501" y="9158130"/>
            <a:ext cx="1759585" cy="336550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800">
                <a:latin typeface="Arial MT"/>
                <a:cs typeface="Arial MT"/>
              </a:rPr>
              <a:t>Total 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98145">
              <a:lnSpc>
                <a:spcPct val="100000"/>
              </a:lnSpc>
              <a:spcBef>
                <a:spcPts val="26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Suplementado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147215" y="9158130"/>
            <a:ext cx="582930" cy="336550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algn="r" marR="7620">
              <a:lnSpc>
                <a:spcPct val="100000"/>
              </a:lnSpc>
              <a:spcBef>
                <a:spcPts val="360"/>
              </a:spcBef>
            </a:pPr>
            <a:r>
              <a:rPr dirty="0" sz="800" spc="-10">
                <a:latin typeface="Arial MT"/>
                <a:cs typeface="Arial MT"/>
              </a:rPr>
              <a:t>50.00o,00</a:t>
            </a:r>
            <a:endParaRPr sz="8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265"/>
              </a:spcBef>
            </a:pPr>
            <a:r>
              <a:rPr dirty="0" sz="800" spc="-30">
                <a:latin typeface="Arial MT"/>
                <a:cs typeface="Arial MT"/>
              </a:rPr>
              <a:t>5.407.003,00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6372" y="530199"/>
            <a:ext cx="691332" cy="658179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77644" y="6864636"/>
          <a:ext cx="6481445" cy="28638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0419"/>
                <a:gridCol w="1972310"/>
                <a:gridCol w="2943860"/>
                <a:gridCol w="667385"/>
              </a:tblGrid>
              <a:tr h="138430">
                <a:tc>
                  <a:txBody>
                    <a:bodyPr/>
                    <a:lstStyle/>
                    <a:p>
                      <a:pPr marL="15684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18565">
                        <a:lnSpc>
                          <a:spcPts val="885"/>
                        </a:lnSpc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080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38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4041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 Atividade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210820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2.924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286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Drenağem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Bairro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Jardins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lmpositiva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Max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Goulart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96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191510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INSTALACÕES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58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 Atividade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462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Compra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Uma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Máguina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Portátil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Hemodiálise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80">
                          <a:latin typeface="Arial MT"/>
                          <a:cs typeface="Arial MT"/>
                        </a:rPr>
                        <a:t>UT\DOSitiva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Bruno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Depósito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191510" algn="l"/>
                        </a:tabLst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60">
                          <a:latin typeface="Arial MT"/>
                          <a:cs typeface="Arial MT"/>
                        </a:rPr>
                        <a:t>năo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58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 Atividade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208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2.926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Reforma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Praças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lmpositiva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Bruno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DeDósito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191510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INSTALACÕES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08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90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4465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2.927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Compra</a:t>
                      </a:r>
                      <a:r>
                        <a:rPr dirty="0" sz="700" spc="2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0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70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Centro</a:t>
                      </a:r>
                      <a:r>
                        <a:rPr dirty="0" sz="70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Oftalmo</a:t>
                      </a:r>
                      <a:r>
                        <a:rPr dirty="0" sz="7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7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lmpositiva</a:t>
                      </a:r>
                      <a:r>
                        <a:rPr dirty="0" sz="70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7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Wattyla</a:t>
                      </a:r>
                      <a:r>
                        <a:rPr dirty="0" sz="7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Cebolinha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191510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90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2085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2.929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Reforma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Praça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lmpositiva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Wattyla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Cebolinha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4.4.9.0.39.00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194050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SEVIÇOS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65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9050">
                      <a:solidFill>
                        <a:srgbClr val="131313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72161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>
                    <a:lnB w="19050">
                      <a:solidFill>
                        <a:srgbClr val="131313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651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>
                    <a:lnB w="19050">
                      <a:solidFill>
                        <a:srgbClr val="13131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353280" y="1362064"/>
            <a:ext cx="6398895" cy="0"/>
          </a:xfrm>
          <a:custGeom>
            <a:avLst/>
            <a:gdLst/>
            <a:ahLst/>
            <a:cxnLst/>
            <a:rect l="l" t="t" r="r" b="b"/>
            <a:pathLst>
              <a:path w="6398895" h="0">
                <a:moveTo>
                  <a:pt x="0" y="0"/>
                </a:moveTo>
                <a:lnTo>
                  <a:pt x="6398635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28391" y="429387"/>
            <a:ext cx="3044190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latin typeface="Arial"/>
                <a:cs typeface="Arial"/>
              </a:rPr>
              <a:t>PREFEITURA</a:t>
            </a:r>
            <a:r>
              <a:rPr dirty="0" sz="1150" spc="10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MUNICIPAL</a:t>
            </a:r>
            <a:r>
              <a:rPr dirty="0" sz="1150" spc="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1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4604" marR="1924050">
              <a:lnSpc>
                <a:spcPct val="12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30"/>
              <a:t> </a:t>
            </a:r>
            <a:fld id="{81D60167-4931-47E6-BA6A-407CBD079E47}" type="slidenum">
              <a:rPr dirty="0"/>
              <a:t>1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60"/>
              <a:t>5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831057" y="1415387"/>
            <a:ext cx="5736590" cy="294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8470" marR="5080" indent="-446405">
              <a:lnSpc>
                <a:spcPct val="11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 spc="-120">
                <a:latin typeface="Arial MT"/>
                <a:cs typeface="Arial MT"/>
              </a:rPr>
              <a:t>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abertura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do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seräo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30">
                <a:latin typeface="Arial MT"/>
                <a:cs typeface="Arial MT"/>
              </a:rPr>
              <a:t>43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25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4.320/64,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Inciso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677230" y="1787137"/>
            <a:ext cx="1582420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5755" marR="5080" indent="-313690">
              <a:lnSpc>
                <a:spcPct val="135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Arrecadaçäo: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97682" y="2134186"/>
            <a:ext cx="2582545" cy="343535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u="heavy" sz="70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DotașÕes</a:t>
            </a:r>
            <a:r>
              <a:rPr dirty="0" u="heavy" sz="700" spc="9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An</a:t>
            </a:r>
            <a:r>
              <a:rPr dirty="0" u="heavy" sz="700" spc="-4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00" spc="4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uladas</a:t>
            </a:r>
            <a:r>
              <a:rPr dirty="0" u="heavy" sz="70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700">
              <a:latin typeface="Arial MT"/>
              <a:cs typeface="Arial MT"/>
            </a:endParaRPr>
          </a:p>
          <a:p>
            <a:pPr marL="52705">
              <a:lnSpc>
                <a:spcPct val="100000"/>
              </a:lnSpc>
              <a:spcBef>
                <a:spcPts val="30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 spc="-10" b="1">
                <a:latin typeface="Arial"/>
                <a:cs typeface="Arial"/>
              </a:rPr>
              <a:t>MUNICIPAL</a:t>
            </a:r>
            <a:r>
              <a:rPr dirty="0" sz="950" spc="40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2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493906" y="2498106"/>
          <a:ext cx="6325235" cy="39731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4881245"/>
                <a:gridCol w="668654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885"/>
                        </a:lnSpc>
                      </a:pPr>
                      <a:r>
                        <a:rPr dirty="0" sz="800" spc="-30" b="1">
                          <a:latin typeface="Arial"/>
                          <a:cs typeface="Arial"/>
                        </a:rPr>
                        <a:t>Procuradoria</a:t>
                      </a:r>
                      <a:r>
                        <a:rPr dirty="0" sz="80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60"/>
                        </a:spcBef>
                        <a:tabLst>
                          <a:tab pos="3191510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191510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3.3.9.0.35.00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191510" algn="l"/>
                        </a:tabLst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CONSULTORIA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27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210.000,00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589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Secretźria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Operacionaliza0äo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191510" algn="l"/>
                        </a:tabLst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ObriqaCões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Regime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Próprio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168.935.36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58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168.935,36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58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168.935,36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80">
                          <a:latin typeface="Arial MT"/>
                          <a:cs typeface="Arial MT"/>
                        </a:rPr>
                        <a:t>Educaçăo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(FUNDEB)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194050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ObrÌqações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Regime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Próprio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459.476,37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700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194050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Reèime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Próprio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Professores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Seroprev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620.605,91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58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1.080.082,28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208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Ooeracionalizacão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194050" algn="l"/>
                        </a:tabLst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Obriqacões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Regime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Próprio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Previdência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505.699,44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84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505.699,44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16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1.585.781,72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573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Gabinete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Prefeito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AdministraCão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75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950"/>
                        </a:lnSpc>
                        <a:spcBef>
                          <a:spcPts val="200"/>
                        </a:spcBef>
                        <a:tabLst>
                          <a:tab pos="3194050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950"/>
                        </a:lnSpc>
                        <a:spcBef>
                          <a:spcPts val="200"/>
                        </a:spcBef>
                      </a:pPr>
                      <a:r>
                        <a:rPr dirty="0" sz="800" spc="-20">
                          <a:latin typeface="Arial Black"/>
                          <a:cs typeface="Arial Black"/>
                        </a:rPr>
                        <a:t>60.000,00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540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3753214" y="1779770"/>
            <a:ext cx="723265" cy="36068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750" spc="-10">
                <a:latin typeface="Arial MT"/>
                <a:cs typeface="Arial MT"/>
              </a:rPr>
              <a:t>R$5.407.003,00</a:t>
            </a:r>
            <a:endParaRPr sz="75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latin typeface="Arial MT"/>
                <a:cs typeface="Arial MT"/>
              </a:rPr>
              <a:t>$5.407.003,00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88892" y="6445824"/>
            <a:ext cx="4047490" cy="376555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2625090">
              <a:lnSpc>
                <a:spcPct val="100000"/>
              </a:lnSpc>
              <a:spcBef>
                <a:spcPts val="535"/>
              </a:spcBef>
            </a:pPr>
            <a:r>
              <a:rPr dirty="0" sz="750" spc="10">
                <a:latin typeface="Arial MT"/>
                <a:cs typeface="Arial MT"/>
              </a:rPr>
              <a:t>Total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do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Projeto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/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Atividade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30">
                <a:latin typeface="Arial MT"/>
                <a:cs typeface="Arial MT"/>
              </a:rPr>
              <a:t>Reforma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Posto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SaÚde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Jovino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Evaristo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Emenda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lmpositiva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Vereador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Max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Goulart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75076" y="6494943"/>
            <a:ext cx="44195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14">
                <a:latin typeface="Arial Black"/>
                <a:cs typeface="Arial Black"/>
              </a:rPr>
              <a:t>60.000,00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20491" y="6681072"/>
            <a:ext cx="2635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2.923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6372" y="606377"/>
            <a:ext cx="691332" cy="62161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92871" y="9755371"/>
            <a:ext cx="6405245" cy="0"/>
          </a:xfrm>
          <a:custGeom>
            <a:avLst/>
            <a:gdLst/>
            <a:ahLst/>
            <a:cxnLst/>
            <a:rect l="l" t="t" r="r" b="b"/>
            <a:pathLst>
              <a:path w="6405245" h="0">
                <a:moveTo>
                  <a:pt x="0" y="0"/>
                </a:moveTo>
                <a:lnTo>
                  <a:pt x="6404726" y="0"/>
                </a:lnTo>
              </a:path>
            </a:pathLst>
          </a:custGeom>
          <a:ln w="15235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65462" y="1372730"/>
            <a:ext cx="6405245" cy="0"/>
          </a:xfrm>
          <a:custGeom>
            <a:avLst/>
            <a:gdLst/>
            <a:ahLst/>
            <a:cxnLst/>
            <a:rect l="l" t="t" r="r" b="b"/>
            <a:pathLst>
              <a:path w="6405245" h="0">
                <a:moveTo>
                  <a:pt x="0" y="0"/>
                </a:moveTo>
                <a:lnTo>
                  <a:pt x="6404726" y="0"/>
                </a:lnTo>
              </a:path>
            </a:pathLst>
          </a:custGeom>
          <a:ln w="15235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28391" y="465953"/>
            <a:ext cx="3044190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2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MUNICIPAL</a:t>
            </a:r>
            <a:r>
              <a:rPr dirty="0" sz="1150" spc="6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4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4604" marR="1924050">
              <a:lnSpc>
                <a:spcPct val="12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4" name="object 1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30"/>
              <a:t> </a:t>
            </a:r>
            <a:fld id="{81D60167-4931-47E6-BA6A-407CBD079E47}" type="slidenum">
              <a:rPr dirty="0"/>
              <a:t>1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60"/>
              <a:t>5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02794" y="2165300"/>
            <a:ext cx="2590165" cy="35814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heavy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Dota§óes </a:t>
            </a:r>
            <a:r>
              <a:rPr dirty="0" u="heavy" sz="80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28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503093" y="2540766"/>
          <a:ext cx="6332220" cy="42017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040"/>
                <a:gridCol w="4965700"/>
                <a:gridCol w="589914"/>
              </a:tblGrid>
              <a:tr h="14033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Gabinete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Prefeito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2.931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Reforma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Ampliação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Posto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Santa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Sófia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lmpositiva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Fernando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Bananeira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188335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INSTALACÕES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234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27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298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208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Reforma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do Posto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Multirão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lmpositiva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Prof°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Marcos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Lomeu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191510" algn="l"/>
                        </a:tabLst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472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INSTAL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AC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Vinculados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ctr" marL="26034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58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311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7462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2.933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Reforma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Campo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Vila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Real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Impositiva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Prof°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Marcos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Lomeu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09"/>
                        </a:spcBef>
                        <a:tabLst>
                          <a:tab pos="3191510" algn="l"/>
                        </a:tabLst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INSTAL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AC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Vinculados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algn="ctr"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90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3111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653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2.934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Compra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Máquinas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Hemodiálise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Impositiva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Luciana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Alves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194685" algn="l"/>
                        </a:tabLst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355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275.000,00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22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Projeto</a:t>
                      </a:r>
                      <a:r>
                        <a:rPr dirty="0" sz="8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419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275.000,00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653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2.935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Centro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Reabilitação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Pós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COVID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lmpositiva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Huguinho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194685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38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22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368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8910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Centro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de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Zoonose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Tratamento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Animal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Impositiva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Huquinho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197860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INSTALACÕES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175.000.00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22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368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5100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2.937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Fisioterapia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Itinerante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lmpositiva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Nando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Paixão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990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225"/>
                        </a:spcBef>
                        <a:tabLst>
                          <a:tab pos="3197860" algn="l"/>
                        </a:tabLst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algn="ctr" marL="406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55">
                          <a:latin typeface="Arial Black"/>
                          <a:cs typeface="Arial Black"/>
                        </a:rPr>
                        <a:t>175.000,00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8575"/>
                </a:tc>
              </a:tr>
              <a:tr h="1847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22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50">
                          <a:latin typeface="Arial Black"/>
                          <a:cs typeface="Arial Black"/>
                        </a:rPr>
                        <a:t>175.000,00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2225"/>
                </a:tc>
              </a:tr>
              <a:tr h="171450"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2.938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AquisiCão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Veiculo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Castramóvel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Impositiva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Nando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Paixão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197860" algn="l"/>
                        </a:tabLst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lmoosto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450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8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4785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534275" y="6744806"/>
            <a:ext cx="582930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Arial MT"/>
                <a:cs typeface="Arial MT"/>
              </a:rPr>
              <a:t>2.940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Arial MT"/>
                <a:cs typeface="Arial MT"/>
              </a:rPr>
              <a:t>3.3.9.0.36.01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1101" y="6738712"/>
            <a:ext cx="4914900" cy="71755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05"/>
              </a:spcBef>
            </a:pPr>
            <a:r>
              <a:rPr dirty="0" sz="800" spc="-30">
                <a:latin typeface="Arial MT"/>
                <a:cs typeface="Arial MT"/>
              </a:rPr>
              <a:t>Maternidade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acolhedora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Emenda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lmpositiva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Vereadora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Rose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Alves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  <a:tabLst>
                <a:tab pos="3100705" algn="l"/>
              </a:tabLst>
            </a:pPr>
            <a:r>
              <a:rPr dirty="0" baseline="3472" sz="1200" spc="-52">
                <a:latin typeface="Arial MT"/>
                <a:cs typeface="Arial MT"/>
              </a:rPr>
              <a:t>OUTROS</a:t>
            </a:r>
            <a:r>
              <a:rPr dirty="0" baseline="3472" sz="1200" spc="37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SERVIÇOS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DE</a:t>
            </a:r>
            <a:r>
              <a:rPr dirty="0" baseline="3472" sz="1200" spc="-37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TERCEIROS</a:t>
            </a:r>
            <a:r>
              <a:rPr dirty="0" baseline="3472" sz="1200" spc="6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75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PESSOA</a:t>
            </a:r>
            <a:r>
              <a:rPr dirty="0" baseline="3472" sz="1200" spc="37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FÍSICA</a:t>
            </a:r>
            <a:r>
              <a:rPr dirty="0" baseline="3472" sz="1200">
                <a:latin typeface="Arial MT"/>
                <a:cs typeface="Arial MT"/>
              </a:rPr>
              <a:t>	</a:t>
            </a:r>
            <a:r>
              <a:rPr dirty="0" sz="800" spc="-20">
                <a:latin typeface="Arial MT"/>
                <a:cs typeface="Arial MT"/>
              </a:rPr>
              <a:t>Outros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não</a:t>
            </a:r>
            <a:r>
              <a:rPr dirty="0" sz="800" spc="-10">
                <a:latin typeface="Arial MT"/>
                <a:cs typeface="Arial MT"/>
              </a:rPr>
              <a:t> Vinculados</a:t>
            </a:r>
            <a:endParaRPr sz="800">
              <a:latin typeface="Arial MT"/>
              <a:cs typeface="Arial MT"/>
            </a:endParaRPr>
          </a:p>
          <a:p>
            <a:pPr marL="2628265">
              <a:lnSpc>
                <a:spcPct val="100000"/>
              </a:lnSpc>
              <a:spcBef>
                <a:spcPts val="31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9050">
              <a:lnSpc>
                <a:spcPct val="100000"/>
              </a:lnSpc>
              <a:spcBef>
                <a:spcPts val="480"/>
              </a:spcBef>
            </a:pPr>
            <a:r>
              <a:rPr dirty="0" sz="800" spc="-30">
                <a:latin typeface="Arial MT"/>
                <a:cs typeface="Arial MT"/>
              </a:rPr>
              <a:t>Locação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Manutencão</a:t>
            </a:r>
            <a:r>
              <a:rPr dirty="0" sz="800" spc="2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EspaCo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Casa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Digital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3"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Idade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Emenda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ImDositiva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Vereadora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Rose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Alves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41622" y="7308525"/>
            <a:ext cx="2641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2.942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448689" y="7492344"/>
          <a:ext cx="6400165" cy="21126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0255"/>
                <a:gridCol w="3027045"/>
                <a:gridCol w="1847214"/>
                <a:gridCol w="680085"/>
              </a:tblGrid>
              <a:tr h="144780">
                <a:tc gridSpan="3">
                  <a:txBody>
                    <a:bodyPr/>
                    <a:lstStyle/>
                    <a:p>
                      <a:pPr marL="104139">
                        <a:lnSpc>
                          <a:spcPts val="885"/>
                        </a:lnSpc>
                        <a:tabLst>
                          <a:tab pos="873760" algn="l"/>
                          <a:tab pos="395922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95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51.666,84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5735">
                <a:tc gridSpan="3">
                  <a:txBody>
                    <a:bodyPr/>
                    <a:lstStyle/>
                    <a:p>
                      <a:pPr marL="348678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51.666,84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321310">
                <a:tc gridSpan="3">
                  <a:txBody>
                    <a:bodyPr/>
                    <a:lstStyle/>
                    <a:p>
                      <a:pPr marL="34867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7314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871219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01.18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Secretária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Segurança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Ordem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2.736.666,84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6530">
                <a:tc gridSpan="3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45"/>
                        </a:spcBef>
                        <a:tabLst>
                          <a:tab pos="874394" algn="l"/>
                        </a:tabLst>
                      </a:pP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2.836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baseline="3472" sz="1200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câ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baseline="3472" sz="1200" spc="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Administrativas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 gridSpan="3"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870585" algn="l"/>
                          <a:tab pos="3959225" algn="l"/>
                        </a:tabLst>
                      </a:pP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3.1.9.0.13.04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Regime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Próprio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 Previdência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60.619,08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70180">
                <a:tc gridSpan="3">
                  <a:txBody>
                    <a:bodyPr/>
                    <a:lstStyle/>
                    <a:p>
                      <a:pPr marL="34867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 Atividade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60.619,08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7640">
                <a:tc gridSpan="3">
                  <a:txBody>
                    <a:bodyPr/>
                    <a:lstStyle/>
                    <a:p>
                      <a:pPr marL="348678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60.619,08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58750">
                <a:tc gridSpan="3">
                  <a:txBody>
                    <a:bodyPr/>
                    <a:lstStyle/>
                    <a:p>
                      <a:pPr marL="31750">
                        <a:lnSpc>
                          <a:spcPts val="1050"/>
                        </a:lnSpc>
                        <a:spcBef>
                          <a:spcPts val="100"/>
                        </a:spcBef>
                      </a:pPr>
                      <a:r>
                        <a:rPr dirty="0" sz="95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9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9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950" spc="-10" b="1">
                          <a:latin typeface="Arial"/>
                          <a:cs typeface="Arial"/>
                        </a:rPr>
                        <a:t>HABITAÇÃO</a:t>
                      </a:r>
                      <a:r>
                        <a:rPr dirty="0" sz="950" spc="1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FUMHABS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275"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14.01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Habitação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2.859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Convênios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3019"/>
                </a:tc>
              </a:tr>
              <a:tr h="133350">
                <a:tc>
                  <a:txBody>
                    <a:bodyPr/>
                    <a:lstStyle/>
                    <a:p>
                      <a:pPr marL="107314">
                        <a:lnSpc>
                          <a:spcPts val="880"/>
                        </a:lnSpc>
                        <a:spcBef>
                          <a:spcPts val="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3.3.9.0.36.01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baseline="3703" sz="112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703" sz="112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703" sz="1125" spc="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703" sz="1125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FÍSICA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ts val="885"/>
                        </a:lnSpc>
                        <a:spcBef>
                          <a:spcPts val="7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Convênios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710"/>
                        </a:lnSpc>
                        <a:spcBef>
                          <a:spcPts val="24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1.000,00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6231739" y="6921541"/>
            <a:ext cx="508000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34"/>
              </a:spcBef>
            </a:pPr>
            <a:r>
              <a:rPr dirty="0" sz="800" spc="-30">
                <a:latin typeface="Arial MT"/>
                <a:cs typeface="Arial MT"/>
              </a:rPr>
              <a:t>175.000,00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20">
                <a:latin typeface="Arial MT"/>
                <a:cs typeface="Arial MT"/>
              </a:rPr>
              <a:t>175.000,00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463" y="603331"/>
            <a:ext cx="691332" cy="63075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77644" y="9767559"/>
            <a:ext cx="6407785" cy="0"/>
          </a:xfrm>
          <a:custGeom>
            <a:avLst/>
            <a:gdLst/>
            <a:ahLst/>
            <a:cxnLst/>
            <a:rect l="l" t="t" r="r" b="b"/>
            <a:pathLst>
              <a:path w="6407784" h="0">
                <a:moveTo>
                  <a:pt x="0" y="0"/>
                </a:moveTo>
                <a:lnTo>
                  <a:pt x="6407771" y="0"/>
                </a:lnTo>
              </a:path>
            </a:pathLst>
          </a:custGeom>
          <a:ln w="15235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43510" y="7354236"/>
            <a:ext cx="1879600" cy="0"/>
          </a:xfrm>
          <a:custGeom>
            <a:avLst/>
            <a:gdLst/>
            <a:ahLst/>
            <a:cxnLst/>
            <a:rect l="l" t="t" r="r" b="b"/>
            <a:pathLst>
              <a:path w="1879600" h="0">
                <a:moveTo>
                  <a:pt x="0" y="0"/>
                </a:moveTo>
                <a:lnTo>
                  <a:pt x="1879085" y="0"/>
                </a:lnTo>
              </a:path>
            </a:pathLst>
          </a:custGeom>
          <a:ln w="15235">
            <a:solidFill>
              <a:srgbClr val="0F0F0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65462" y="1378823"/>
            <a:ext cx="6405245" cy="0"/>
          </a:xfrm>
          <a:custGeom>
            <a:avLst/>
            <a:gdLst/>
            <a:ahLst/>
            <a:cxnLst/>
            <a:rect l="l" t="t" r="r" b="b"/>
            <a:pathLst>
              <a:path w="6405245" h="0">
                <a:moveTo>
                  <a:pt x="0" y="0"/>
                </a:moveTo>
                <a:lnTo>
                  <a:pt x="6404726" y="0"/>
                </a:lnTo>
              </a:path>
            </a:pathLst>
          </a:custGeom>
          <a:ln w="15235">
            <a:solidFill>
              <a:srgbClr val="13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31436" y="465953"/>
            <a:ext cx="3044190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2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MUNICIPAL</a:t>
            </a:r>
            <a:r>
              <a:rPr dirty="0" sz="1150" spc="6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4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7780" marR="1924050" indent="-3175">
              <a:lnSpc>
                <a:spcPct val="12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8" name="object 1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30"/>
              <a:t> </a:t>
            </a:r>
            <a:fld id="{81D60167-4931-47E6-BA6A-407CBD079E47}" type="slidenum">
              <a:rPr dirty="0"/>
              <a:t>1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60"/>
              <a:t>5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403283" y="2169482"/>
            <a:ext cx="2886075" cy="35115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u="heavy" sz="7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4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244">
              <a:lnSpc>
                <a:spcPct val="100000"/>
              </a:lnSpc>
              <a:spcBef>
                <a:spcPts val="29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35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 </a:t>
            </a:r>
            <a:r>
              <a:rPr dirty="0" sz="950" spc="-10" b="1">
                <a:latin typeface="Arial"/>
                <a:cs typeface="Arial"/>
              </a:rPr>
              <a:t>HABITAÇÃO</a:t>
            </a:r>
            <a:r>
              <a:rPr dirty="0" sz="950" spc="110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-</a:t>
            </a:r>
            <a:r>
              <a:rPr dirty="0" sz="950" spc="-65">
                <a:latin typeface="Arial MT"/>
                <a:cs typeface="Arial MT"/>
              </a:rPr>
              <a:t> </a:t>
            </a:r>
            <a:r>
              <a:rPr dirty="0" sz="950" spc="-10" b="1">
                <a:latin typeface="Arial"/>
                <a:cs typeface="Arial"/>
              </a:rPr>
              <a:t>FUMHABS</a:t>
            </a:r>
            <a:endParaRPr sz="95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50466" y="3322586"/>
            <a:ext cx="4890135" cy="560070"/>
          </a:xfrm>
          <a:prstGeom prst="rect">
            <a:avLst/>
          </a:prstGeom>
        </p:spPr>
        <p:txBody>
          <a:bodyPr wrap="square" lIns="0" tIns="52704" rIns="0" bIns="0" rtlCol="0" vert="horz">
            <a:spAutoFit/>
          </a:bodyPr>
          <a:lstStyle/>
          <a:p>
            <a:pPr marL="3466465">
              <a:lnSpc>
                <a:spcPct val="100000"/>
              </a:lnSpc>
              <a:spcBef>
                <a:spcPts val="414"/>
              </a:spcBef>
            </a:pPr>
            <a:r>
              <a:rPr dirty="0" sz="800">
                <a:latin typeface="Arial MT"/>
                <a:cs typeface="Arial MT"/>
              </a:rPr>
              <a:t>Total 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466465">
              <a:lnSpc>
                <a:spcPct val="100000"/>
              </a:lnSpc>
              <a:spcBef>
                <a:spcPts val="330"/>
              </a:spcBef>
            </a:pPr>
            <a:r>
              <a:rPr dirty="0" sz="850" spc="-20">
                <a:latin typeface="Arial MT"/>
                <a:cs typeface="Arial MT"/>
              </a:rPr>
              <a:t>Total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 </a:t>
            </a:r>
            <a:r>
              <a:rPr dirty="0" sz="850" spc="-25">
                <a:latin typeface="Arial MT"/>
                <a:cs typeface="Arial MT"/>
              </a:rPr>
              <a:t>Unidade</a:t>
            </a:r>
            <a:r>
              <a:rPr dirty="0" sz="850" spc="17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40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ESPECIAL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DA</a:t>
            </a:r>
            <a:r>
              <a:rPr dirty="0" sz="950" spc="2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SECRET</a:t>
            </a:r>
            <a:r>
              <a:rPr dirty="0" sz="950" spc="5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15">
                <a:latin typeface="Arial MT"/>
                <a:cs typeface="Arial MT"/>
              </a:rPr>
              <a:t> </a:t>
            </a:r>
            <a:r>
              <a:rPr dirty="0" sz="950" spc="-10" b="1">
                <a:latin typeface="Arial"/>
                <a:cs typeface="Arial"/>
              </a:rPr>
              <a:t>SEGURANÇA</a:t>
            </a:r>
            <a:r>
              <a:rPr dirty="0" sz="950" spc="80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E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ORDEM</a:t>
            </a:r>
            <a:r>
              <a:rPr dirty="0" sz="950" spc="-20">
                <a:latin typeface="Arial MT"/>
                <a:cs typeface="Arial MT"/>
              </a:rPr>
              <a:t> PÚBL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499297" y="2537720"/>
          <a:ext cx="6325235" cy="7918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135"/>
                <a:gridCol w="3029585"/>
                <a:gridCol w="1844675"/>
                <a:gridCol w="675004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14.01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Habitação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2.859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Convênios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891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INSTALACÕES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40335">
                <a:tc>
                  <a:txBody>
                    <a:bodyPr/>
                    <a:lstStyle/>
                    <a:p>
                      <a:pPr marL="3810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EQUIPAME</a:t>
                      </a:r>
                      <a:r>
                        <a:rPr dirty="0" sz="800" spc="-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NTOS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Convênios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6332693" y="3310696"/>
            <a:ext cx="39751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30">
                <a:latin typeface="Arial MT"/>
                <a:cs typeface="Arial MT"/>
              </a:rPr>
              <a:t>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30" b="1">
                <a:latin typeface="Arial"/>
                <a:cs typeface="Arial"/>
              </a:rPr>
              <a:t>5.000,00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21393" y="3831756"/>
            <a:ext cx="27178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18.01</a:t>
            </a:r>
            <a:endParaRPr sz="80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385"/>
              </a:spcBef>
            </a:pPr>
            <a:r>
              <a:rPr dirty="0" sz="800" spc="-20">
                <a:latin typeface="Arial MT"/>
                <a:cs typeface="Arial MT"/>
              </a:rPr>
              <a:t>2.797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1591" y="3831756"/>
            <a:ext cx="346011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Especial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Secretária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 b="1">
                <a:latin typeface="Arial"/>
                <a:cs typeface="Arial"/>
              </a:rPr>
              <a:t>Municipal</a:t>
            </a:r>
            <a:r>
              <a:rPr dirty="0" sz="800" spc="30" b="1">
                <a:latin typeface="Arial"/>
                <a:cs typeface="Arial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Ordem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Pública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85"/>
              </a:spcBef>
            </a:pPr>
            <a:r>
              <a:rPr dirty="0" sz="800" spc="-30">
                <a:latin typeface="Arial MT"/>
                <a:cs typeface="Arial MT"/>
              </a:rPr>
              <a:t>Manutenção,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Administração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Operacionalizacão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Unidades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506017" y="4241063"/>
          <a:ext cx="6322060" cy="1772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6595"/>
                <a:gridCol w="2718435"/>
                <a:gridCol w="2159000"/>
                <a:gridCol w="671195"/>
              </a:tblGrid>
              <a:tr h="140335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3.3.9.0.14.00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DIÂRIAS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1755">
                        <a:lnSpc>
                          <a:spcPts val="885"/>
                        </a:lnSpc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717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baseline="3472" sz="1200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DISTRIBU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ICA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GRATUITA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723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3.3.9.0.33.00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PASSAGENS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LOCOMOÇÃO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7175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746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3.3.9.0.35.00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baseline="6944" sz="1200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6944" sz="1200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6944" sz="1200" spc="-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44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6944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CONSULTORIA</a:t>
                      </a:r>
                      <a:endParaRPr baseline="6944" sz="12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algn="r" marR="755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5811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7175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INSTAL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AC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ÕES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717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7239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95580">
                <a:tc gridSpan="3">
                  <a:txBody>
                    <a:bodyPr/>
                    <a:lstStyle/>
                    <a:p>
                      <a:pPr marL="341439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44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640.000,00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4450"/>
                </a:tc>
              </a:tr>
              <a:tr h="165735">
                <a:tc gridSpan="3">
                  <a:txBody>
                    <a:bodyPr/>
                    <a:lstStyle/>
                    <a:p>
                      <a:pPr marL="34137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7160">
                <a:tc gridSpan="3">
                  <a:txBody>
                    <a:bodyPr/>
                    <a:lstStyle/>
                    <a:p>
                      <a:pPr algn="r" marR="42227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5.407.003,00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730555" y="6062252"/>
            <a:ext cx="45465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3º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13256" y="6062252"/>
            <a:ext cx="33020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Revogadas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disposições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561451" y="6793561"/>
            <a:ext cx="20008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Prefeito,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3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setembro,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2025-07-23T18:48:27Z</dcterms:created>
  <dcterms:modified xsi:type="dcterms:W3CDTF">2025-07-23T18:48:27Z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