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jpg"/><Relationship Id="rId4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4378" y="667320"/>
            <a:ext cx="636513" cy="60028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87784" y="9545118"/>
            <a:ext cx="6170295" cy="0"/>
          </a:xfrm>
          <a:custGeom>
            <a:avLst/>
            <a:gdLst/>
            <a:ahLst/>
            <a:cxnLst/>
            <a:rect l="l" t="t" r="r" b="b"/>
            <a:pathLst>
              <a:path w="6170295" h="0">
                <a:moveTo>
                  <a:pt x="0" y="0"/>
                </a:moveTo>
                <a:lnTo>
                  <a:pt x="6170221" y="0"/>
                </a:lnTo>
              </a:path>
            </a:pathLst>
          </a:custGeom>
          <a:ln w="9141">
            <a:solidFill>
              <a:srgbClr val="383B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612149" y="1442813"/>
            <a:ext cx="6167755" cy="0"/>
          </a:xfrm>
          <a:custGeom>
            <a:avLst/>
            <a:gdLst/>
            <a:ahLst/>
            <a:cxnLst/>
            <a:rect l="l" t="t" r="r" b="b"/>
            <a:pathLst>
              <a:path w="6167755" h="0">
                <a:moveTo>
                  <a:pt x="0" y="0"/>
                </a:moveTo>
                <a:lnTo>
                  <a:pt x="6167175" y="0"/>
                </a:lnTo>
              </a:path>
            </a:pathLst>
          </a:custGeom>
          <a:ln w="9141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98137" y="518261"/>
            <a:ext cx="2934970" cy="51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100"/>
              </a:spcBef>
            </a:pPr>
            <a:r>
              <a:rPr dirty="0" sz="1050" b="1">
                <a:latin typeface="Arial"/>
                <a:cs typeface="Arial"/>
              </a:rPr>
              <a:t>PREFEITURA</a:t>
            </a:r>
            <a:r>
              <a:rPr dirty="0" sz="1050" spc="275" b="1">
                <a:latin typeface="Arial"/>
                <a:cs typeface="Arial"/>
              </a:rPr>
              <a:t> </a:t>
            </a:r>
            <a:r>
              <a:rPr dirty="0" sz="1050" b="1">
                <a:latin typeface="Arial"/>
                <a:cs typeface="Arial"/>
              </a:rPr>
              <a:t>MUNICIPAL</a:t>
            </a:r>
            <a:r>
              <a:rPr dirty="0" sz="1050" spc="210" b="1">
                <a:latin typeface="Arial"/>
                <a:cs typeface="Arial"/>
              </a:rPr>
              <a:t> </a:t>
            </a:r>
            <a:r>
              <a:rPr dirty="0" sz="1050" b="1">
                <a:latin typeface="Arial"/>
                <a:cs typeface="Arial"/>
              </a:rPr>
              <a:t>DE</a:t>
            </a:r>
            <a:r>
              <a:rPr dirty="0" sz="1050" spc="135" b="1">
                <a:latin typeface="Arial"/>
                <a:cs typeface="Arial"/>
              </a:rPr>
              <a:t> </a:t>
            </a:r>
            <a:r>
              <a:rPr dirty="0" sz="1050" spc="-10" b="1">
                <a:latin typeface="Arial"/>
                <a:cs typeface="Arial"/>
              </a:rPr>
              <a:t>SEROPEDICA</a:t>
            </a:r>
            <a:endParaRPr sz="1050">
              <a:latin typeface="Arial"/>
              <a:cs typeface="Arial"/>
            </a:endParaRPr>
          </a:p>
          <a:p>
            <a:pPr marL="12700" marR="1855470">
              <a:lnSpc>
                <a:spcPct val="122600"/>
              </a:lnSpc>
              <a:spcBef>
                <a:spcPts val="370"/>
              </a:spcBef>
            </a:pPr>
            <a:r>
              <a:rPr dirty="0" sz="750">
                <a:latin typeface="Lucida Sans Unicode"/>
                <a:cs typeface="Lucida Sans Unicode"/>
              </a:rPr>
              <a:t>Rua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Maria</a:t>
            </a:r>
            <a:r>
              <a:rPr dirty="0" sz="750" spc="4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Lourenço,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18 </a:t>
            </a:r>
            <a:r>
              <a:rPr dirty="0" sz="750" spc="-20">
                <a:latin typeface="Lucida Sans Unicode"/>
                <a:cs typeface="Lucida Sans Unicode"/>
              </a:rPr>
              <a:t>Fazenda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09757" y="1686833"/>
            <a:ext cx="2735580" cy="642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84555">
              <a:lnSpc>
                <a:spcPct val="100000"/>
              </a:lnSpc>
              <a:spcBef>
                <a:spcPts val="100"/>
              </a:spcBef>
            </a:pPr>
            <a:r>
              <a:rPr dirty="0" sz="750" spc="-40">
                <a:latin typeface="Lucida Sans Unicode"/>
                <a:cs typeface="Lucida Sans Unicode"/>
              </a:rPr>
              <a:t>Decre!o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80">
                <a:latin typeface="Lucida Sans Unicode"/>
                <a:cs typeface="Lucida Sans Unicode"/>
              </a:rPr>
              <a:t>N’°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70">
                <a:latin typeface="Lucida Sans Unicode"/>
                <a:cs typeface="Lucida Sans Unicode"/>
              </a:rPr>
              <a:t>2743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de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11</a:t>
            </a:r>
            <a:r>
              <a:rPr dirty="0" sz="750" spc="204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150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setembro.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2C24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 marR="43180" indent="2540">
              <a:lnSpc>
                <a:spcPts val="819"/>
              </a:lnSpc>
            </a:pPr>
            <a:r>
              <a:rPr dirty="0" sz="750" spc="-60">
                <a:latin typeface="Lucida Sans Unicode"/>
                <a:cs typeface="Lucida Sans Unicode"/>
              </a:rPr>
              <a:t>AbrE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crëdilo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suolementar</a:t>
            </a:r>
            <a:r>
              <a:rPr dirty="0" sz="750" spc="55">
                <a:latin typeface="Lucida Sans Unicode"/>
                <a:cs typeface="Lucida Sans Unicode"/>
              </a:rPr>
              <a:t> </a:t>
            </a:r>
            <a:r>
              <a:rPr dirty="0" sz="750" spc="-195">
                <a:solidFill>
                  <a:srgbClr val="2D2D2D"/>
                </a:solidFill>
                <a:latin typeface="Lucida Sans Unicode"/>
                <a:cs typeface="Lucida Sans Unicode"/>
              </a:rPr>
              <a:t>=.o</a:t>
            </a:r>
            <a:r>
              <a:rPr dirty="0" sz="750" spc="8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valor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tolal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de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RS1.877.150.G0.</a:t>
            </a:r>
            <a:r>
              <a:rPr dirty="0" sz="750" spc="7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para </a:t>
            </a:r>
            <a:r>
              <a:rPr dirty="0" sz="750" spc="-55">
                <a:latin typeface="Lucida Sans Unicode"/>
                <a:cs typeface="Lucida Sans Unicode"/>
              </a:rPr>
              <a:t>fins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70">
                <a:latin typeface="Lucida Sans Unicode"/>
                <a:cs typeface="Lucida Sans Unicode"/>
              </a:rPr>
              <a:t>que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13131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-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esDec,fioa</a:t>
            </a:r>
            <a:r>
              <a:rPr dirty="0" sz="750" spc="6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4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0">
                <a:latin typeface="Lucida Sans Unicode"/>
                <a:cs typeface="Lucida Sans Unicode"/>
              </a:rPr>
              <a:t>da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outras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providúrcias.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76439" y="2794463"/>
            <a:ext cx="5990590" cy="884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955" marR="5080" indent="758825">
              <a:lnSpc>
                <a:spcPct val="138600"/>
              </a:lnSpc>
              <a:spcBef>
                <a:spcPts val="100"/>
              </a:spcBef>
            </a:pPr>
            <a:r>
              <a:rPr dirty="0" sz="750">
                <a:solidFill>
                  <a:srgbClr val="131313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PRE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12121"/>
                </a:solidFill>
                <a:latin typeface="Lucida Sans Unicode"/>
                <a:cs typeface="Lucida Sans Unicode"/>
              </a:rPr>
              <a:t>F</a:t>
            </a:r>
            <a:r>
              <a:rPr dirty="0" sz="750">
                <a:latin typeface="Lucida Sans Unicode"/>
                <a:cs typeface="Lucida Sans Unicode"/>
              </a:rPr>
              <a:t>EITO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I\MUNICIPAL,</a:t>
            </a:r>
            <a:r>
              <a:rPr dirty="0" sz="750" spc="85"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232323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-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uso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de</a:t>
            </a:r>
            <a:r>
              <a:rPr dirty="0" sz="750" spc="-55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suas </a:t>
            </a:r>
            <a:r>
              <a:rPr dirty="0" sz="750" spc="-50">
                <a:latin typeface="Lucida Sans Unicode"/>
                <a:cs typeface="Lucida Sans Unicode"/>
              </a:rPr>
              <a:t>atribuiçôes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legais,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constituc‹onais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e</a:t>
            </a:r>
            <a:r>
              <a:rPr dirty="0" sz="750" spc="-5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de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acordo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65">
                <a:solidFill>
                  <a:srgbClr val="111111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-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A2A2A"/>
                </a:solidFill>
                <a:latin typeface="Lucida Sans Unicode"/>
                <a:cs typeface="Lucida Sans Unicode"/>
              </a:rPr>
              <a:t>o </a:t>
            </a:r>
            <a:r>
              <a:rPr dirty="0" sz="750" spc="-75">
                <a:latin typeface="Lucida Sans Unicode"/>
                <a:cs typeface="Lucida Sans Unicode"/>
              </a:rPr>
              <a:t>qLïe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131313"/>
                </a:solidFill>
                <a:latin typeface="Lucida Sans Unicode"/>
                <a:cs typeface="Lucida Sans Unicode"/>
              </a:rPr>
              <a:t>lhe</a:t>
            </a:r>
            <a:r>
              <a:rPr dirty="0" sz="750" spc="-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confere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80808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1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art.</a:t>
            </a:r>
            <a:r>
              <a:rPr dirty="0" sz="750" spc="-4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31313"/>
                </a:solidFill>
                <a:latin typeface="Lucida Sans Unicode"/>
                <a:cs typeface="Lucida Sans Unicode"/>
              </a:rPr>
              <a:t>8º</a:t>
            </a:r>
            <a:r>
              <a:rPr dirty="0" sz="750" spc="17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da </a:t>
            </a:r>
            <a:r>
              <a:rPr dirty="0" sz="750">
                <a:solidFill>
                  <a:srgbClr val="0F0F0F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6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N*</a:t>
            </a:r>
            <a:r>
              <a:rPr dirty="0" sz="750" spc="-75">
                <a:latin typeface="Lucida Sans Unicode"/>
                <a:cs typeface="Lucida Sans Unicode"/>
              </a:rPr>
              <a:t> </a:t>
            </a:r>
            <a:r>
              <a:rPr dirty="0" sz="750" spc="-80">
                <a:latin typeface="Lucida Sans Unicode"/>
                <a:cs typeface="Lucida Sans Unicode"/>
              </a:rPr>
              <a:t>823/202</a:t>
            </a:r>
            <a:r>
              <a:rPr dirty="0" sz="750" spc="-80">
                <a:solidFill>
                  <a:srgbClr val="424242"/>
                </a:solidFill>
                <a:latin typeface="Lucida Sans Unicode"/>
                <a:cs typeface="Lucida Sans Unicode"/>
              </a:rPr>
              <a:t>3</a:t>
            </a:r>
            <a:r>
              <a:rPr dirty="0" sz="750" spc="-14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datada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80">
                <a:latin typeface="Lucida Sans Unicode"/>
                <a:cs typeface="Lucida Sans Unicode"/>
              </a:rPr>
              <a:t>21*12‘2ú23,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 spc="-100">
                <a:latin typeface="Lucida Sans Unicode"/>
                <a:cs typeface="Lucida Sans Unicode"/>
              </a:rPr>
              <a:t>p'ubl</a:t>
            </a:r>
            <a:r>
              <a:rPr dirty="0" sz="750" spc="-4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cada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105">
                <a:latin typeface="Lucida Sans Unicode"/>
                <a:cs typeface="Lucida Sans Unicode"/>
              </a:rPr>
              <a:t>°-</a:t>
            </a:r>
            <a:r>
              <a:rPr dirty="0" sz="750" spc="-55">
                <a:latin typeface="Lucida Sans Unicode"/>
                <a:cs typeface="Lucida Sans Unicode"/>
              </a:rPr>
              <a:t>m</a:t>
            </a:r>
            <a:r>
              <a:rPr dirty="0" sz="750" spc="14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2’,/12/2023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700">
                <a:solidFill>
                  <a:srgbClr val="2A2A2A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700" spc="-10">
                <a:solidFill>
                  <a:srgbClr val="2A2A2A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00" spc="100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>
                <a:solidFill>
                  <a:srgbClr val="2B2B2B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700" spc="15">
                <a:solidFill>
                  <a:srgbClr val="2B2B2B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 spc="50">
                <a:solidFill>
                  <a:srgbClr val="161616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Ñ</a:t>
            </a:r>
            <a:r>
              <a:rPr dirty="0" u="sng" sz="700" spc="-75">
                <a:solidFill>
                  <a:srgbClr val="161616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00" spc="85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>
                <a:solidFill>
                  <a:srgbClr val="080808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700" spc="40">
                <a:solidFill>
                  <a:srgbClr val="080808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 spc="-25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A:</a:t>
            </a:r>
            <a:endParaRPr sz="7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700">
              <a:latin typeface="Lucida Sans Unicode"/>
              <a:cs typeface="Lucida Sans Unicode"/>
            </a:endParaRPr>
          </a:p>
          <a:p>
            <a:pPr marL="309245">
              <a:lnSpc>
                <a:spcPct val="100000"/>
              </a:lnSpc>
            </a:pPr>
            <a:r>
              <a:rPr dirty="0" sz="850" spc="-120">
                <a:latin typeface="Lucida Sans Unicode"/>
                <a:cs typeface="Lucida Sans Unicode"/>
              </a:rPr>
              <a:t>Ar!igo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1”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250">
                <a:latin typeface="Lucida Sans Unicode"/>
                <a:cs typeface="Lucida Sans Unicode"/>
              </a:rPr>
              <a:t>-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Fica</a:t>
            </a:r>
            <a:r>
              <a:rPr dirty="0" sz="850" spc="65">
                <a:latin typeface="Lucida Sans Unicode"/>
                <a:cs typeface="Lucida Sans Unicode"/>
              </a:rPr>
              <a:t> </a:t>
            </a:r>
            <a:r>
              <a:rPr dirty="0" sz="850" spc="-180">
                <a:latin typeface="Lucida Sans Unicode"/>
                <a:cs typeface="Lucida Sans Unicode"/>
              </a:rPr>
              <a:t>ah=.rto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114">
                <a:latin typeface="Lucida Sans Unicode"/>
                <a:cs typeface="Lucida Sans Unicode"/>
              </a:rPr>
              <a:t>créĆito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105">
                <a:latin typeface="Lucida Sans Unicode"/>
                <a:cs typeface="Lucida Sans Unicode"/>
              </a:rPr>
              <a:t>suplerrentar</a:t>
            </a:r>
            <a:r>
              <a:rPr dirty="0" sz="850" spc="75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31313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6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55">
                <a:latin typeface="Lucida Sans Unicode"/>
                <a:cs typeface="Lucida Sans Unicode"/>
              </a:rPr>
              <a:t>s=.guintes</a:t>
            </a:r>
            <a:r>
              <a:rPr dirty="0" sz="850" spc="90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30164" y="4389197"/>
            <a:ext cx="2492375" cy="35242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u="sng" sz="750" spc="-10">
                <a:uFill>
                  <a:solidFill>
                    <a:srgbClr val="1F1F23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750">
                <a:uFill>
                  <a:solidFill>
                    <a:srgbClr val="1F1F2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1F1F23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750" spc="500">
                <a:uFill>
                  <a:solidFill>
                    <a:srgbClr val="1F1F23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1435">
              <a:lnSpc>
                <a:spcPct val="100000"/>
              </a:lnSpc>
              <a:spcBef>
                <a:spcPts val="240"/>
              </a:spcBef>
            </a:pPr>
            <a:r>
              <a:rPr dirty="0" sz="1050" spc="-30">
                <a:latin typeface="Lucida Sans Unicode"/>
                <a:cs typeface="Lucida Sans Unicode"/>
              </a:rPr>
              <a:t>PREFEITURA</a:t>
            </a:r>
            <a:r>
              <a:rPr dirty="0" sz="1050" spc="40">
                <a:latin typeface="Lucida Sans Unicode"/>
                <a:cs typeface="Lucida Sans Unicode"/>
              </a:rPr>
              <a:t> </a:t>
            </a:r>
            <a:r>
              <a:rPr dirty="0" sz="1050" spc="-70">
                <a:latin typeface="Lucida Sans Unicode"/>
                <a:cs typeface="Lucida Sans Unicode"/>
              </a:rPr>
              <a:t>MUNICIPAL</a:t>
            </a:r>
            <a:r>
              <a:rPr dirty="0" sz="1050" spc="10">
                <a:latin typeface="Lucida Sans Unicode"/>
                <a:cs typeface="Lucida Sans Unicode"/>
              </a:rPr>
              <a:t> </a:t>
            </a:r>
            <a:r>
              <a:rPr dirty="0" sz="1050" spc="-45">
                <a:latin typeface="Lucida Sans Unicode"/>
                <a:cs typeface="Lucida Sans Unicode"/>
              </a:rPr>
              <a:t>DE</a:t>
            </a:r>
            <a:r>
              <a:rPr dirty="0" sz="1050" spc="-20">
                <a:latin typeface="Lucida Sans Unicode"/>
                <a:cs typeface="Lucida Sans Unicode"/>
              </a:rPr>
              <a:t> SEROPEDICA</a:t>
            </a:r>
            <a:endParaRPr sz="1050">
              <a:latin typeface="Lucida Sans Unicode"/>
              <a:cs typeface="Lucida Sans Unicode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712568" y="4761392"/>
          <a:ext cx="6102985" cy="41173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8180"/>
                <a:gridCol w="4701540"/>
                <a:gridCol w="648335"/>
              </a:tblGrid>
              <a:tr h="137795">
                <a:tc>
                  <a:txBody>
                    <a:bodyPr/>
                    <a:lstStyle/>
                    <a:p>
                      <a:pPr marL="40005">
                        <a:lnSpc>
                          <a:spcPts val="800"/>
                        </a:lnSpc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01.03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800"/>
                        </a:lnSpc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Procuradoria</a:t>
                      </a:r>
                      <a:r>
                        <a:rPr dirty="0" sz="700" spc="1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Geral</a:t>
                      </a:r>
                      <a:r>
                        <a:rPr dirty="0" sz="7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Municipio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2.7^5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baseline="3703" sz="1125" spc="-135">
                          <a:latin typeface="Lucida Sans Unicode"/>
                          <a:cs typeface="Lucida Sans Unicode"/>
                        </a:rPr>
                        <a:t>Ł.4õnutencäo</a:t>
                      </a:r>
                      <a:r>
                        <a:rPr dirty="0" baseline="3703" sz="1125" spc="17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25">
                          <a:latin typeface="Lucida Sans Unicode"/>
                          <a:cs typeface="Lucida Sans Unicode"/>
                        </a:rPr>
                        <a:t>°-</a:t>
                      </a:r>
                      <a:r>
                        <a:rPr dirty="0" baseline="3703" sz="1125" spc="4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60">
                          <a:latin typeface="Lucida Sans Unicode"/>
                          <a:cs typeface="Lucida Sans Unicode"/>
                        </a:rPr>
                        <a:t>Operaciona!iza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703" sz="1125" spc="-60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-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52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baseline="3703" sz="1125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Uridaoes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844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3.1.9.0.91.00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77845" algn="l"/>
                        </a:tabLst>
                      </a:pP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SENTEN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G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AS</a:t>
                      </a:r>
                      <a:r>
                        <a:rPr dirty="0" baseline="3703" sz="1125" spc="44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JUGICIAIS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não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11683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Cambria"/>
                          <a:cs typeface="Cambria"/>
                        </a:rPr>
                        <a:t>60G.OG0.00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19685"/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57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00" spc="-25">
                          <a:latin typeface="Lucida Sans Unicode"/>
                          <a:cs typeface="Lucida Sans Unicode"/>
                        </a:rPr>
                        <a:t>Tota</a:t>
                      </a:r>
                      <a:r>
                        <a:rPr dirty="0" sz="700" spc="-1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14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238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 b="1">
                          <a:latin typeface="Cambria"/>
                          <a:cs typeface="Cambria"/>
                        </a:rPr>
                        <a:t>600.000,00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16510"/>
                </a:tc>
              </a:tr>
              <a:tr h="1543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25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TotaI</a:t>
                      </a:r>
                      <a:r>
                        <a:rPr dirty="0" sz="7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187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 b="1">
                          <a:latin typeface="Cambria"/>
                          <a:cs typeface="Cambria"/>
                        </a:rPr>
                        <a:t>600.000,00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19050"/>
                </a:tc>
              </a:tr>
              <a:tr h="152400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01.06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Secretá</a:t>
                      </a:r>
                      <a:r>
                        <a:rPr dirty="0" sz="700" spc="-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ria</a:t>
                      </a:r>
                      <a:r>
                        <a:rPr dirty="0" sz="7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Municipa</a:t>
                      </a:r>
                      <a:r>
                        <a:rPr dirty="0" sz="700" spc="-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Administração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72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2.ò02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baseline="3703" sz="1125" spc="-60">
                          <a:latin typeface="Lucida Sans Unicode"/>
                          <a:cs typeface="Lucida Sans Unicode"/>
                        </a:rPr>
                        <a:t>(‘Januten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 spc="-60">
                          <a:latin typeface="Lucida Sans Unicode"/>
                          <a:cs typeface="Lucida Sans Unicode"/>
                        </a:rPr>
                        <a:t>äo</a:t>
                      </a:r>
                      <a:r>
                        <a:rPr dirty="0" baseline="3703" sz="1125" spc="-15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-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60">
                          <a:latin typeface="Lucida Sans Unicode"/>
                          <a:cs typeface="Lucida Sans Unicode"/>
                        </a:rPr>
                        <a:t>Operacïoflaliza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703" sz="1125" spc="-60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-1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52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baseline="3703" sz="1125" spc="4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6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baseline="3703" sz="1125" spc="17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Adm!nistrativas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3.1.9.0.13.03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74035" algn="l"/>
                        </a:tabLst>
                      </a:pP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OBRIEAGOES</a:t>
                      </a:r>
                      <a:r>
                        <a:rPr dirty="0" baseline="3703" sz="1125" spc="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PATRONIAS</a:t>
                      </a:r>
                      <a:r>
                        <a:rPr dirty="0" baseline="3703" sz="1125" spc="28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4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209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INSS</a:t>
                      </a:r>
                      <a:r>
                        <a:rPr dirty="0" baseline="3703" sz="1125" spc="3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02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.’</a:t>
                      </a:r>
                      <a:r>
                        <a:rPr dirty="0" baseline="3703" sz="1125" spc="104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REG.</a:t>
                      </a:r>
                      <a:r>
                        <a:rPr dirty="0" baseline="3703" sz="1125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PROP.</a:t>
                      </a:r>
                      <a:r>
                        <a:rPr dirty="0" baseline="3703" sz="1125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PREV.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90">
                          <a:latin typeface="Lucida Sans Unicode"/>
                          <a:cs typeface="Lucida Sans Unicode"/>
                        </a:rPr>
                        <a:t>+/inculados</a:t>
                      </a:r>
                      <a:r>
                        <a:rPr dirty="0" sz="7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d*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1117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787.000.û0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509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14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2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130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787.000,00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50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da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1130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787.000,00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5938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01.09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7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Educaç</a:t>
                      </a:r>
                      <a:r>
                        <a:rPr dirty="0" sz="750" spc="-1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ão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2.ß08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60">
                          <a:latin typeface="Lucida Sans Unicode"/>
                          <a:cs typeface="Lucida Sans Unicode"/>
                        </a:rPr>
                        <a:t>K4aüu'encáo</a:t>
                      </a:r>
                      <a:r>
                        <a:rPr dirty="0" sz="75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6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Operacionalizacâo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Unidačes</a:t>
                      </a:r>
                      <a:r>
                        <a:rPr dirty="0" sz="7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5">
                          <a:latin typeface="Lucida Sans Unicode"/>
                          <a:cs typeface="Lucida Sans Unicode"/>
                        </a:rPr>
                        <a:t>Adm.nis:</a:t>
                      </a:r>
                      <a:r>
                        <a:rPr dirty="0" sz="750" spc="-1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rati‘zas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3.1.9.0.13.G2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074035" algn="l"/>
                        </a:tabLst>
                      </a:pPr>
                      <a:r>
                        <a:rPr dirty="0" baseline="3703" sz="1125" spc="-15">
                          <a:latin typeface="Lucida Sans Unicode"/>
                          <a:cs typeface="Lucida Sans Unicode"/>
                        </a:rPr>
                        <a:t>OBRIGAÇ</a:t>
                      </a:r>
                      <a:r>
                        <a:rPr dirty="0" baseline="3703" sz="1125" spc="-20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latin typeface="Lucida Sans Unicode"/>
                          <a:cs typeface="Lucida Sans Unicode"/>
                        </a:rPr>
                        <a:t>ÖES</a:t>
                      </a:r>
                      <a:r>
                        <a:rPr dirty="0" baseline="3703" sz="1125" spc="20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P</a:t>
                      </a:r>
                      <a:r>
                        <a:rPr dirty="0" baseline="3703" sz="1125" spc="-16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AT</a:t>
                      </a:r>
                      <a:r>
                        <a:rPr dirty="0" baseline="7407" sz="1125" spc="-15">
                          <a:latin typeface="Lucida Sans Unicode"/>
                          <a:cs typeface="Lucida Sans Unicode"/>
                        </a:rPr>
                        <a:t>RO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NAIS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0">
                          <a:latin typeface="Lucida Sans Unicode"/>
                          <a:cs typeface="Lucida Sans Unicode"/>
                        </a:rPr>
                        <a:t>lmpostos 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‘/ineulados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Eó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1143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485.000.G0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25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14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181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435.000,00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25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1117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435.000,00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54940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01.17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sz="750" spc="-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ecretaria</a:t>
                      </a:r>
                      <a:r>
                        <a:rPr dirty="0" sz="75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fdunicipa</a:t>
                      </a:r>
                      <a:r>
                        <a:rPr dirty="0" sz="750" spc="-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Comunicação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Eventos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2.86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Fesras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OficialS.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35">
                          <a:latin typeface="Lucida Sans Unicode"/>
                          <a:cs typeface="Lucida Sans Unicode"/>
                        </a:rPr>
                        <a:t>PFOMOCÖO.</a:t>
                      </a:r>
                      <a:r>
                        <a:rPr dirty="0" sz="75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Realizacão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E'/ento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3.3.9.0</a:t>
                      </a:r>
                      <a:r>
                        <a:rPr dirty="0" sz="7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39.05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072130" algn="l"/>
                        </a:tabLst>
                      </a:pP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DEk1AIS</a:t>
                      </a:r>
                      <a:r>
                        <a:rPr dirty="0" sz="750" spc="1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SERVI4OS</a:t>
                      </a:r>
                      <a:r>
                        <a:rPr dirty="0" sz="750" spc="1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OE</a:t>
                      </a:r>
                      <a:r>
                        <a:rPr dirty="0" sz="75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75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2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JURİDICA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On</a:t>
                      </a:r>
                      <a:r>
                        <a:rPr dirty="0" sz="750" spc="2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sz="750" spc="-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5">
                          <a:latin typeface="Lucida Sans Unicode"/>
                          <a:cs typeface="Lucida Sans Unicode"/>
                        </a:rPr>
                        <a:t>r\ăc</a:t>
                      </a:r>
                      <a:r>
                        <a:rPr dirty="0" sz="750" spc="-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‘/'nsuladcs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651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1O.000,Û0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25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14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RȘ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644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93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da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1644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58750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01.18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70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Segurança</a:t>
                      </a:r>
                      <a:r>
                        <a:rPr dirty="0" sz="700" spc="1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Ordem</a:t>
                      </a:r>
                      <a:r>
                        <a:rPr dirty="0" sz="7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P</a:t>
                      </a:r>
                      <a:r>
                        <a:rPr dirty="0" sz="700" spc="-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ública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ž.ò*6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l‘Janu!encáo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20">
                          <a:latin typeface="Lucida Sans Unicode"/>
                          <a:cs typeface="Lucida Sans Unicode"/>
                        </a:rPr>
                        <a:t>=-</a:t>
                      </a:r>
                      <a:r>
                        <a:rPr dirty="0" sz="7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Operacionalizacáo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das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75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Adm.nistrativas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4.4.9.C.52.00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072130" algn="l"/>
                        </a:tabLst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EQUIPAME</a:t>
                      </a:r>
                      <a:r>
                        <a:rPr dirty="0" sz="750" spc="-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NTOS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łv'ATERIAL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PERVADEN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TE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Vinculados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1727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4°1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50.Û0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25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6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1644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45.150,00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51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93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da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1644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45.150,00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295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83865">
                        <a:lnSpc>
                          <a:spcPts val="890"/>
                        </a:lnSpc>
                        <a:spcBef>
                          <a:spcPts val="3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ctr" marL="266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650" spc="-10">
                          <a:latin typeface="Lucida Sans Unicode"/>
                          <a:cs typeface="Lucida Sans Unicode"/>
                        </a:rPr>
                        <a:t>1.877.150.00</a:t>
                      </a:r>
                      <a:endParaRPr sz="6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2979839" y="9517945"/>
            <a:ext cx="2781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80">
                <a:latin typeface="Lucida Sans Unicode"/>
                <a:cs typeface="Lucida Sans Unicode"/>
              </a:rPr>
              <a:t>ser.'</a:t>
            </a:r>
            <a:r>
              <a:rPr dirty="0" sz="750" spc="55">
                <a:latin typeface="Lucida Sans Unicode"/>
                <a:cs typeface="Lucida Sans Unicode"/>
              </a:rPr>
              <a:t> </a:t>
            </a:r>
            <a:r>
              <a:rPr dirty="0" sz="750" spc="-95">
                <a:latin typeface="Lucida Sans Unicode"/>
                <a:cs typeface="Lucida Sans Unicode"/>
              </a:rPr>
              <a:t>'.x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271523" y="9527340"/>
            <a:ext cx="438784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70">
                <a:solidFill>
                  <a:srgbClr val="2A2A2A"/>
                </a:solidFill>
                <a:latin typeface="Lucida Sans Unicode"/>
                <a:cs typeface="Lucida Sans Unicode"/>
              </a:rPr>
              <a:t>*ar:na</a:t>
            </a:r>
            <a:r>
              <a:rPr dirty="0" sz="700" spc="4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195">
                <a:solidFill>
                  <a:srgbClr val="212121"/>
                </a:solidFill>
                <a:latin typeface="Lucida Sans Unicode"/>
                <a:cs typeface="Lucida Sans Unicode"/>
              </a:rPr>
              <a:t>*</a:t>
            </a:r>
            <a:r>
              <a:rPr dirty="0" sz="700" spc="3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85">
                <a:solidFill>
                  <a:srgbClr val="1D1D1D"/>
                </a:solidFill>
                <a:latin typeface="Lucida Sans Unicode"/>
                <a:cs typeface="Lucida Sans Unicode"/>
              </a:rPr>
              <a:t>ce</a:t>
            </a:r>
            <a:r>
              <a:rPr dirty="0" sz="700" spc="-6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60">
                <a:solidFill>
                  <a:srgbClr val="5D5D5D"/>
                </a:solidFill>
                <a:latin typeface="Lucida Sans Unicode"/>
                <a:cs typeface="Lucida Sans Unicode"/>
              </a:rPr>
              <a:t>I</a:t>
            </a:r>
            <a:endParaRPr sz="7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6560" y="652083"/>
            <a:ext cx="633467" cy="600283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90830" y="2534070"/>
          <a:ext cx="6243955" cy="70923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0895"/>
                <a:gridCol w="4775835"/>
                <a:gridCol w="581660"/>
              </a:tblGrid>
              <a:tr h="146685">
                <a:tc>
                  <a:txBody>
                    <a:bodyPr/>
                    <a:lstStyle/>
                    <a:p>
                      <a:pPr marL="179705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01.08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Obras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7462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1.032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Infraestrutura,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Saneamento</a:t>
                      </a:r>
                      <a:r>
                        <a:rPr dirty="0" sz="75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3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Pavimentacăo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260"/>
                        </a:spcBef>
                        <a:tabLst>
                          <a:tab pos="3081655" algn="l"/>
                        </a:tabLst>
                      </a:pPr>
                      <a:r>
                        <a:rPr dirty="0" baseline="11111" sz="112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11111" sz="1125" spc="3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11111" sz="1125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baseline="11111" sz="1125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11111" sz="1125"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baseline="11111" sz="1125" spc="-15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baseline="11111" sz="1125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3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3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lmgosto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02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232.000,00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020"/>
                </a:tc>
              </a:tr>
              <a:tr h="167005">
                <a:tc>
                  <a:txBody>
                    <a:bodyPr/>
                    <a:lstStyle/>
                    <a:p>
                      <a:pPr marL="17462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45"/>
                        </a:spcBef>
                        <a:tabLst>
                          <a:tab pos="3081655" algn="l"/>
                        </a:tabLst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INSTALACÔES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-11111" sz="1125" spc="-52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baseline="-11111" sz="1125" spc="1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-11111" sz="1125" spc="-3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-11111" sz="1125" spc="-15">
                          <a:latin typeface="Lucida Sans Unicode"/>
                          <a:cs typeface="Lucida Sans Unicode"/>
                        </a:rPr>
                        <a:t> União</a:t>
                      </a:r>
                      <a:endParaRPr baseline="-11111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400.094,01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63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5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09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632.094,01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29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01.16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100"/>
                </a:tc>
                <a:tc>
                  <a:txBody>
                    <a:bodyPr/>
                    <a:lstStyle/>
                    <a:p>
                      <a:pPr marL="26263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da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  <a:p>
                      <a:pPr marL="107314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Gabinete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Prefeito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15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s32.094,01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64465">
                <a:tc>
                  <a:txBody>
                    <a:bodyPr/>
                    <a:lstStyle/>
                    <a:p>
                      <a:pPr marL="1714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2.832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Manuten0ão</a:t>
                      </a:r>
                      <a:r>
                        <a:rPr dirty="0" sz="75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AdministraCão</a:t>
                      </a:r>
                      <a:r>
                        <a:rPr dirty="0" sz="7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4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Ooeracionalização</a:t>
                      </a:r>
                      <a:r>
                        <a:rPr dirty="0" sz="75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Unidade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3079115" algn="l"/>
                        </a:tabLst>
                      </a:pPr>
                      <a:r>
                        <a:rPr dirty="0" baseline="7407" sz="11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7407" sz="1125" spc="6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7407" sz="1125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baseline="7407" sz="1125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7407" sz="112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7407" sz="1125" spc="2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7407" sz="1125" spc="-15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baseline="7407" sz="1125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5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-1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18.000.00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845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63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5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18.000,00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1290">
                <a:tc>
                  <a:txBody>
                    <a:bodyPr/>
                    <a:lstStyle/>
                    <a:p>
                      <a:pPr marL="1714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2.923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4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Reforma</a:t>
                      </a:r>
                      <a:r>
                        <a:rPr dirty="0" sz="750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Posto </a:t>
                      </a:r>
                      <a:r>
                        <a:rPr dirty="0" sz="750" spc="-2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Saüde</a:t>
                      </a:r>
                      <a:r>
                        <a:rPr dirty="0" sz="750" spc="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Jovino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Evaristo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6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5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Emenda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0">
                          <a:latin typeface="Lucida Sans Unicode"/>
                          <a:cs typeface="Lucida Sans Unicode"/>
                        </a:rPr>
                        <a:t>lmpositiva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Vereador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Max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Goulart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075305" algn="l"/>
                        </a:tabLst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INSTALAÇÓES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4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Imposlo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64.836,14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06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5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64.836,14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68910"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2.924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Drenaaem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6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Bairro</a:t>
                      </a:r>
                      <a:r>
                        <a:rPr dirty="0" sz="7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Jardins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Emenda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Impositiva</a:t>
                      </a:r>
                      <a:r>
                        <a:rPr dirty="0" sz="7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Vereador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Max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Goulart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075305" algn="l"/>
                        </a:tabLst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INSTALACÕES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nâo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64.836,14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06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14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64.836,14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4465"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2.925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Compra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Uma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Máquina</a:t>
                      </a:r>
                      <a:r>
                        <a:rPr dirty="0" sz="750" spc="3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Portátil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Hemodiálise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4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Emenda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Imoositiva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1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Vereador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Bruno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Depósito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075305" algn="l"/>
                        </a:tabLst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75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7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3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64.836,14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06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5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64.836,14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5735"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2.926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Reforma</a:t>
                      </a:r>
                      <a:r>
                        <a:rPr dirty="0" sz="7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PraCas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Emenda</a:t>
                      </a:r>
                      <a:r>
                        <a:rPr dirty="0" sz="750" spc="4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lmpositiva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3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Vereador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Bruno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do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Depósito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072130" algn="l"/>
                        </a:tabLst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0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INSTALACÖES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Recursos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não </a:t>
                      </a:r>
                      <a:r>
                        <a:rPr dirty="0" sz="750" spc="-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3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64.836.14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06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Projeto</a:t>
                      </a:r>
                      <a:r>
                        <a:rPr dirty="0" sz="7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7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RR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64.836,14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7005"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2.927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Compra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para</a:t>
                      </a:r>
                      <a:r>
                        <a:rPr dirty="0" sz="750" spc="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Centro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7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0">
                          <a:latin typeface="Lucida Sans Unicode"/>
                          <a:cs typeface="Lucida Sans Unicode"/>
                        </a:rPr>
                        <a:t>Oftalmo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3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Emenda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lmoositiva</a:t>
                      </a:r>
                      <a:r>
                        <a:rPr dirty="0" sz="7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Vereador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WattVla</a:t>
                      </a:r>
                      <a:r>
                        <a:rPr dirty="0" sz="7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Cebolinha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068955" algn="l"/>
                        </a:tabLst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lmDosto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64.836,14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74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5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RR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64.836,14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7005"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2.929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4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Reforma</a:t>
                      </a:r>
                      <a:r>
                        <a:rPr dirty="0" sz="750" spc="-2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Praca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Emenda</a:t>
                      </a:r>
                      <a:r>
                        <a:rPr dirty="0" sz="750" spc="-1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lmoositiva</a:t>
                      </a:r>
                      <a:r>
                        <a:rPr dirty="0" sz="7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Vereador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Wattyla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Cebolinha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4.4.9.0.39.00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068955" algn="l"/>
                        </a:tabLst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SEVIGOS</a:t>
                      </a:r>
                      <a:r>
                        <a:rPr dirty="0" sz="750" spc="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750" spc="1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29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2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4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64.836,14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42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5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64.836,14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700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2.931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Reforma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Ampliacão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Posto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Saúde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3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Santa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Sófia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Emenda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lmpositiva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Vereador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Fernando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Bananeira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66415" algn="l"/>
                        </a:tabLst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INSTALACÕES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3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3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lmposlo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179.672,29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42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do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2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RR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179.672,29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8910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2.932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Reforma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Posto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do 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Multiräo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Emenda</a:t>
                      </a:r>
                      <a:r>
                        <a:rPr dirty="0" sz="75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0">
                          <a:latin typeface="Lucida Sans Unicode"/>
                          <a:cs typeface="Lucida Sans Unicode"/>
                        </a:rPr>
                        <a:t>łmpositiva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Vereador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Prof°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Marcos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Lomeu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070225" algn="l"/>
                        </a:tabLst>
                      </a:pPr>
                      <a:r>
                        <a:rPr dirty="0" sz="7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50" spc="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INSTALACÖES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750" spc="-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64.836,14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11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5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60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64.836,14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5735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2.933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Reforma</a:t>
                      </a:r>
                      <a:r>
                        <a:rPr dirty="0" sz="75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Campo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Vila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Real</a:t>
                      </a:r>
                      <a:r>
                        <a:rPr dirty="0" sz="750" spc="-7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6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Emenda</a:t>
                      </a:r>
                      <a:r>
                        <a:rPr dirty="0" sz="750" spc="3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lmpositiva</a:t>
                      </a:r>
                      <a:r>
                        <a:rPr dirty="0" sz="7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4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Vereador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ProP</a:t>
                      </a:r>
                      <a:r>
                        <a:rPr dirty="0" sz="750" spc="-6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Marcos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Lomeu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63875" algn="l"/>
                        </a:tabLst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14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INSTALACÕES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Oułros</a:t>
                      </a:r>
                      <a:r>
                        <a:rPr dirty="0" sz="750" spc="2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39.836,14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42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6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39.836,14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4465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2.934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Compra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7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Máquinas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7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Hemodiźlise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3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6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Emenda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Imoositiva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Vereador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Luciana</a:t>
                      </a:r>
                      <a:r>
                        <a:rPr dirty="0" sz="750" spc="8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Alves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1765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3063240" algn="l"/>
                        </a:tabLst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7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PERMANENT</a:t>
                      </a:r>
                      <a:r>
                        <a:rPr dirty="0" sz="750" spc="-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3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3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154.672,29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085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Projeto </a:t>
                      </a:r>
                      <a:r>
                        <a:rPr dirty="0" sz="750" i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ł</a:t>
                      </a:r>
                      <a:r>
                        <a:rPr dirty="0" sz="750" spc="120" i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RR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154.672,29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5735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2.935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Centro</a:t>
                      </a:r>
                      <a:r>
                        <a:rPr dirty="0" sz="750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Reabilitacão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Pós</a:t>
                      </a:r>
                      <a:r>
                        <a:rPr dirty="0" sz="750" spc="-7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COVID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Emenda</a:t>
                      </a:r>
                      <a:r>
                        <a:rPr dirty="0" sz="750" spc="4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lmposìtiva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Vereador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Huquinho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74955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>
                    <a:lnB w="9525">
                      <a:solidFill>
                        <a:srgbClr val="38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063875" algn="l"/>
                        </a:tabLst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INSTALACÖES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>
                    <a:lnB w="9525">
                      <a:solidFill>
                        <a:srgbClr val="38383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39.836,14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>
                    <a:lnB w="9525">
                      <a:solidFill>
                        <a:srgbClr val="38383B"/>
                      </a:solidFill>
                      <a:prstDash val="solid"/>
                    </a:lnB>
                  </a:tcPr>
                </a:tc>
              </a:tr>
              <a:tr h="1193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38383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R="1331595">
                        <a:lnSpc>
                          <a:spcPts val="819"/>
                        </a:lnSpc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Se‹vaux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>
                    <a:lnT w="9525">
                      <a:solidFill>
                        <a:srgbClr val="38383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22225">
                        <a:lnSpc>
                          <a:spcPts val="819"/>
                        </a:lnSpc>
                      </a:pPr>
                      <a:r>
                        <a:rPr dirty="0" sz="750" spc="-110">
                          <a:latin typeface="Lucida Sans Unicode"/>
                          <a:cs typeface="Lucida Sans Unicode"/>
                        </a:rPr>
                        <a:t>Págna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9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2de </a:t>
                      </a:r>
                      <a:r>
                        <a:rPr dirty="0" sz="750" spc="-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>
                    <a:lnT w="9525">
                      <a:solidFill>
                        <a:srgbClr val="38383B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621285" y="1433672"/>
            <a:ext cx="6167755" cy="0"/>
          </a:xfrm>
          <a:custGeom>
            <a:avLst/>
            <a:gdLst/>
            <a:ahLst/>
            <a:cxnLst/>
            <a:rect l="l" t="t" r="r" b="b"/>
            <a:pathLst>
              <a:path w="6167755" h="0">
                <a:moveTo>
                  <a:pt x="0" y="0"/>
                </a:moveTo>
                <a:lnTo>
                  <a:pt x="6167175" y="0"/>
                </a:lnTo>
              </a:path>
            </a:pathLst>
          </a:custGeom>
          <a:ln w="9141">
            <a:solidFill>
              <a:srgbClr val="3438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61590" y="536036"/>
            <a:ext cx="2934970" cy="528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Lucida Sans Unicode"/>
                <a:cs typeface="Lucida Sans Unicode"/>
              </a:rPr>
              <a:t>PREFEITURA</a:t>
            </a:r>
            <a:r>
              <a:rPr dirty="0" sz="1150" spc="135">
                <a:latin typeface="Lucida Sans Unicode"/>
                <a:cs typeface="Lucida Sans Unicode"/>
              </a:rPr>
              <a:t> </a:t>
            </a:r>
            <a:r>
              <a:rPr dirty="0" sz="1150" spc="-10">
                <a:latin typeface="Lucida Sans Unicode"/>
                <a:cs typeface="Lucida Sans Unicode"/>
              </a:rPr>
              <a:t>MUNICIPAL</a:t>
            </a:r>
            <a:r>
              <a:rPr dirty="0" sz="1150" spc="135">
                <a:latin typeface="Lucida Sans Unicode"/>
                <a:cs typeface="Lucida Sans Unicode"/>
              </a:rPr>
              <a:t> </a:t>
            </a:r>
            <a:r>
              <a:rPr dirty="0" sz="1150">
                <a:latin typeface="Lucida Sans Unicode"/>
                <a:cs typeface="Lucida Sans Unicode"/>
              </a:rPr>
              <a:t>DE</a:t>
            </a:r>
            <a:r>
              <a:rPr dirty="0" sz="1150" spc="25">
                <a:latin typeface="Lucida Sans Unicode"/>
                <a:cs typeface="Lucida Sans Unicode"/>
              </a:rPr>
              <a:t> </a:t>
            </a:r>
            <a:r>
              <a:rPr dirty="0" sz="1150" spc="-10">
                <a:latin typeface="Lucida Sans Unicode"/>
                <a:cs typeface="Lucida Sans Unicode"/>
              </a:rPr>
              <a:t>SEROPEDICA</a:t>
            </a:r>
            <a:endParaRPr sz="1150">
              <a:latin typeface="Lucida Sans Unicode"/>
              <a:cs typeface="Lucida Sans Unicode"/>
            </a:endParaRPr>
          </a:p>
          <a:p>
            <a:pPr marL="15240" marR="1852295" indent="-3175">
              <a:lnSpc>
                <a:spcPct val="122600"/>
              </a:lnSpc>
              <a:spcBef>
                <a:spcPts val="375"/>
              </a:spcBef>
            </a:pPr>
            <a:r>
              <a:rPr dirty="0" sz="750">
                <a:latin typeface="Lucida Sans Unicode"/>
                <a:cs typeface="Lucida Sans Unicode"/>
              </a:rPr>
              <a:t>Rua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Maria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Lourenço,</a:t>
            </a:r>
            <a:r>
              <a:rPr dirty="0" sz="750" spc="-25">
                <a:latin typeface="Lucida Sans Unicode"/>
                <a:cs typeface="Lucida Sans Unicode"/>
              </a:rPr>
              <a:t> 18 </a:t>
            </a:r>
            <a:r>
              <a:rPr dirty="0" sz="750" spc="-10">
                <a:latin typeface="Lucida Sans Unicode"/>
                <a:cs typeface="Lucida Sans Unicode"/>
              </a:rPr>
              <a:t>Fazenda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48360" y="1513147"/>
            <a:ext cx="5582285" cy="252729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466090" marR="30480" indent="-428625">
              <a:lnSpc>
                <a:spcPts val="890"/>
              </a:lnSpc>
              <a:spcBef>
                <a:spcPts val="135"/>
              </a:spcBef>
            </a:pPr>
            <a:r>
              <a:rPr dirty="0" baseline="11111" sz="1125" spc="-97">
                <a:latin typeface="Lucida Sans Unicode"/>
                <a:cs typeface="Lucida Sans Unicode"/>
              </a:rPr>
              <a:t>Artigo</a:t>
            </a:r>
            <a:r>
              <a:rPr dirty="0" baseline="11111" sz="1125" spc="-30">
                <a:latin typeface="Lucida Sans Unicode"/>
                <a:cs typeface="Lucida Sans Unicode"/>
              </a:rPr>
              <a:t> </a:t>
            </a:r>
            <a:r>
              <a:rPr dirty="0" baseline="11111" sz="1125" spc="-367">
                <a:solidFill>
                  <a:srgbClr val="111111"/>
                </a:solidFill>
                <a:latin typeface="Lucida Sans Unicode"/>
                <a:cs typeface="Lucida Sans Unicode"/>
              </a:rPr>
              <a:t>2ᵉ</a:t>
            </a:r>
            <a:r>
              <a:rPr dirty="0" baseline="11111" sz="1125" spc="-127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baseline="11111" sz="1125" spc="-300">
                <a:solidFill>
                  <a:srgbClr val="1F1F1F"/>
                </a:solidFill>
                <a:latin typeface="Lucida Sans Unicode"/>
                <a:cs typeface="Lucida Sans Unicode"/>
              </a:rPr>
              <a:t>-</a:t>
            </a:r>
            <a:r>
              <a:rPr dirty="0" baseline="11111" sz="1125" spc="-112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11111" sz="1125" spc="-30">
                <a:solidFill>
                  <a:srgbClr val="242424"/>
                </a:solidFill>
                <a:latin typeface="Lucida Sans Unicode"/>
                <a:cs typeface="Lucida Sans Unicode"/>
              </a:rPr>
              <a:t>As</a:t>
            </a:r>
            <a:r>
              <a:rPr dirty="0" baseline="11111" sz="1125" spc="-12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0F0F0F"/>
                </a:solidFill>
                <a:latin typeface="Lucida Sans Unicode"/>
                <a:cs typeface="Lucida Sans Unicode"/>
              </a:rPr>
              <a:t>despesas</a:t>
            </a:r>
            <a:r>
              <a:rPr dirty="0" sz="750" spc="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decorrentes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1C1C1C"/>
                </a:solidFill>
                <a:latin typeface="Lucida Sans Unicode"/>
                <a:cs typeface="Lucida Sans Unicode"/>
              </a:rPr>
              <a:t>da</a:t>
            </a:r>
            <a:r>
              <a:rPr dirty="0" sz="7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abertura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0F0F0F"/>
                </a:solidFill>
                <a:latin typeface="Lucida Sans Unicode"/>
                <a:cs typeface="Lucida Sans Unicode"/>
              </a:rPr>
              <a:t>do </a:t>
            </a:r>
            <a:r>
              <a:rPr dirty="0" sz="750" spc="-40">
                <a:latin typeface="Lucida Sans Unicode"/>
                <a:cs typeface="Lucida Sans Unicode"/>
              </a:rPr>
              <a:t>presente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crédito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suplementar,</a:t>
            </a:r>
            <a:r>
              <a:rPr dirty="0" sz="750" spc="55"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1A1A1A"/>
                </a:solidFill>
                <a:latin typeface="Lucida Sans Unicode"/>
                <a:cs typeface="Lucida Sans Unicode"/>
              </a:rPr>
              <a:t>serão</a:t>
            </a:r>
            <a:r>
              <a:rPr dirty="0" sz="750" spc="-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131313"/>
                </a:solidFill>
                <a:latin typeface="Lucida Sans Unicode"/>
                <a:cs typeface="Lucida Sans Unicode"/>
              </a:rPr>
              <a:t>cobertas</a:t>
            </a:r>
            <a:r>
              <a:rPr dirty="0" sz="750" spc="-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262626"/>
                </a:solidFill>
                <a:latin typeface="Lucida Sans Unicode"/>
                <a:cs typeface="Lucida Sans Unicode"/>
              </a:rPr>
              <a:t>com </a:t>
            </a:r>
            <a:r>
              <a:rPr dirty="0" sz="750" spc="-45">
                <a:solidFill>
                  <a:srgbClr val="050505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-6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6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D2D2D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trata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baseline="-11111" sz="1125">
                <a:solidFill>
                  <a:srgbClr val="2F2F2F"/>
                </a:solidFill>
                <a:latin typeface="Lucida Sans Unicode"/>
                <a:cs typeface="Lucida Sans Unicode"/>
              </a:rPr>
              <a:t>o</a:t>
            </a:r>
            <a:r>
              <a:rPr dirty="0" baseline="-11111" sz="1125" spc="-44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baseline="-11111" sz="1125" spc="-15">
                <a:latin typeface="Lucida Sans Unicode"/>
                <a:cs typeface="Lucida Sans Unicode"/>
              </a:rPr>
              <a:t>Artigo </a:t>
            </a:r>
            <a:r>
              <a:rPr dirty="0" sz="750" spc="-45">
                <a:solidFill>
                  <a:srgbClr val="363636"/>
                </a:solidFill>
                <a:latin typeface="Lucida Sans Unicode"/>
                <a:cs typeface="Lucida Sans Unicode"/>
              </a:rPr>
              <a:t>43</a:t>
            </a:r>
            <a:r>
              <a:rPr dirty="0" sz="750" spc="-10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parágrafo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2D2D2D"/>
                </a:solidFill>
                <a:latin typeface="Lucida Sans Unicode"/>
                <a:cs typeface="Lucida Sans Unicode"/>
              </a:rPr>
              <a:t>1º</a:t>
            </a:r>
            <a:r>
              <a:rPr dirty="0" sz="750" spc="-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0A0A0A"/>
                </a:solidFill>
                <a:latin typeface="Lucida Sans Unicode"/>
                <a:cs typeface="Lucida Sans Unicode"/>
              </a:rPr>
              <a:t>da</a:t>
            </a:r>
            <a:r>
              <a:rPr dirty="0" sz="75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-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31313"/>
                </a:solidFill>
                <a:latin typeface="Lucida Sans Unicode"/>
                <a:cs typeface="Lucida Sans Unicode"/>
              </a:rPr>
              <a:t>Federal</a:t>
            </a:r>
            <a:r>
              <a:rPr dirty="0" sz="7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N°</a:t>
            </a:r>
            <a:r>
              <a:rPr dirty="0" sz="750" spc="-65">
                <a:latin typeface="Lucida Sans Unicode"/>
                <a:cs typeface="Lucida Sans Unicode"/>
              </a:rPr>
              <a:t> </a:t>
            </a:r>
            <a:r>
              <a:rPr dirty="0" sz="750" spc="-90">
                <a:latin typeface="Lucida Sans Unicode"/>
                <a:cs typeface="Lucida Sans Unicode"/>
              </a:rPr>
              <a:t>4.320/64,</a:t>
            </a:r>
            <a:r>
              <a:rPr dirty="0" sz="750" spc="4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lnciso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III.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881593" y="1843761"/>
            <a:ext cx="1532890" cy="342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7500" marR="5080" indent="-305435">
              <a:lnSpc>
                <a:spcPct val="138600"/>
              </a:lnSpc>
              <a:spcBef>
                <a:spcPts val="100"/>
              </a:spcBef>
            </a:pPr>
            <a:r>
              <a:rPr dirty="0" sz="750" spc="-35">
                <a:latin typeface="Lucida Sans Unicode"/>
                <a:cs typeface="Lucida Sans Unicode"/>
              </a:rPr>
              <a:t>lnciso: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II</a:t>
            </a:r>
            <a:r>
              <a:rPr dirty="0" sz="750" spc="-80">
                <a:latin typeface="Lucida Sans Unicode"/>
                <a:cs typeface="Lucida Sans Unicode"/>
              </a:rPr>
              <a:t> </a:t>
            </a:r>
            <a:r>
              <a:rPr dirty="0" sz="750" spc="-200">
                <a:latin typeface="Lucida Sans Unicode"/>
                <a:cs typeface="Lucida Sans Unicode"/>
              </a:rPr>
              <a:t>-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Excesso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Arrecadação: </a:t>
            </a:r>
            <a:r>
              <a:rPr dirty="0" sz="750">
                <a:latin typeface="Lucida Sans Unicode"/>
                <a:cs typeface="Lucida Sans Unicode"/>
              </a:rPr>
              <a:t>III</a:t>
            </a:r>
            <a:r>
              <a:rPr dirty="0" sz="750" spc="-90"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111111"/>
                </a:solidFill>
                <a:latin typeface="Lucida Sans Unicode"/>
                <a:cs typeface="Lucida Sans Unicode"/>
              </a:rPr>
              <a:t>-</a:t>
            </a:r>
            <a:r>
              <a:rPr dirty="0" sz="75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Anulaçăo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Dotação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45392" y="2150076"/>
            <a:ext cx="2493010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750">
                <a:latin typeface="Lucida Sans Unicode"/>
                <a:cs typeface="Lucida Sans Unicode"/>
              </a:rPr>
              <a:t>Dota</a:t>
            </a:r>
            <a:r>
              <a:rPr dirty="0" sz="750" spc="13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öes</a:t>
            </a:r>
            <a:r>
              <a:rPr dirty="0" sz="750" spc="-6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52705">
              <a:lnSpc>
                <a:spcPct val="100000"/>
              </a:lnSpc>
              <a:spcBef>
                <a:spcPts val="365"/>
              </a:spcBef>
            </a:pPr>
            <a:r>
              <a:rPr dirty="0" sz="950">
                <a:latin typeface="Lucida Sans Unicode"/>
                <a:cs typeface="Lucida Sans Unicode"/>
              </a:rPr>
              <a:t>PREFEITURA</a:t>
            </a:r>
            <a:r>
              <a:rPr dirty="0" sz="950" spc="200">
                <a:latin typeface="Lucida Sans Unicode"/>
                <a:cs typeface="Lucida Sans Unicode"/>
              </a:rPr>
              <a:t> </a:t>
            </a:r>
            <a:r>
              <a:rPr dirty="0" sz="950" spc="-30" b="1">
                <a:latin typeface="Arial"/>
                <a:cs typeface="Arial"/>
              </a:rPr>
              <a:t>MUNICIPAL</a:t>
            </a:r>
            <a:r>
              <a:rPr dirty="0" sz="950" spc="170" b="1">
                <a:latin typeface="Arial"/>
                <a:cs typeface="Arial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8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881616" y="1846807"/>
            <a:ext cx="699135" cy="34861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70"/>
              </a:spcBef>
            </a:pPr>
            <a:r>
              <a:rPr dirty="0" sz="750" spc="-50">
                <a:latin typeface="Lucida Sans Unicode"/>
                <a:cs typeface="Lucida Sans Unicode"/>
              </a:rPr>
              <a:t>R$1.877.150,00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750" spc="-10">
                <a:latin typeface="Lucida Sans Unicode"/>
                <a:cs typeface="Lucida Sans Unicode"/>
              </a:rPr>
              <a:t>$1.877.150,00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7423" y="700839"/>
            <a:ext cx="636513" cy="60028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15194" y="9563402"/>
            <a:ext cx="6170295" cy="0"/>
          </a:xfrm>
          <a:custGeom>
            <a:avLst/>
            <a:gdLst/>
            <a:ahLst/>
            <a:cxnLst/>
            <a:rect l="l" t="t" r="r" b="b"/>
            <a:pathLst>
              <a:path w="6170295" h="0">
                <a:moveTo>
                  <a:pt x="0" y="0"/>
                </a:moveTo>
                <a:lnTo>
                  <a:pt x="6170221" y="0"/>
                </a:lnTo>
              </a:path>
            </a:pathLst>
          </a:custGeom>
          <a:ln w="9141">
            <a:solidFill>
              <a:srgbClr val="44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04922" y="7774739"/>
            <a:ext cx="1806575" cy="0"/>
          </a:xfrm>
          <a:custGeom>
            <a:avLst/>
            <a:gdLst/>
            <a:ahLst/>
            <a:cxnLst/>
            <a:rect l="l" t="t" r="r" b="b"/>
            <a:pathLst>
              <a:path w="1806575" h="0">
                <a:moveTo>
                  <a:pt x="0" y="0"/>
                </a:moveTo>
                <a:lnTo>
                  <a:pt x="1805992" y="0"/>
                </a:lnTo>
              </a:path>
            </a:pathLst>
          </a:custGeom>
          <a:ln w="9141">
            <a:solidFill>
              <a:srgbClr val="3438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12149" y="1477855"/>
            <a:ext cx="6155055" cy="0"/>
          </a:xfrm>
          <a:custGeom>
            <a:avLst/>
            <a:gdLst/>
            <a:ahLst/>
            <a:cxnLst/>
            <a:rect l="l" t="t" r="r" b="b"/>
            <a:pathLst>
              <a:path w="6155055" h="0">
                <a:moveTo>
                  <a:pt x="0" y="0"/>
                </a:moveTo>
                <a:lnTo>
                  <a:pt x="6154993" y="0"/>
                </a:lnTo>
              </a:path>
            </a:pathLst>
          </a:custGeom>
          <a:ln w="12188">
            <a:solidFill>
              <a:srgbClr val="2D2D2D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19450" y="9598444"/>
            <a:ext cx="426372" cy="6094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30289" y="9595397"/>
            <a:ext cx="243641" cy="51801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454402" y="575902"/>
            <a:ext cx="2933065" cy="525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55">
                <a:latin typeface="Lucida Sans Unicode"/>
                <a:cs typeface="Lucida Sans Unicode"/>
              </a:rPr>
              <a:t>PREFEITURA</a:t>
            </a:r>
            <a:r>
              <a:rPr dirty="0" sz="1100" spc="95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MUNICIPAL</a:t>
            </a:r>
            <a:r>
              <a:rPr dirty="0" sz="1100" spc="120">
                <a:latin typeface="Lucida Sans Unicode"/>
                <a:cs typeface="Lucida Sans Unicode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8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3335" marR="1852930" indent="2540">
              <a:lnSpc>
                <a:spcPct val="122600"/>
              </a:lnSpc>
              <a:spcBef>
                <a:spcPts val="409"/>
              </a:spcBef>
            </a:pPr>
            <a:r>
              <a:rPr dirty="0" sz="750">
                <a:latin typeface="Lucida Sans Unicode"/>
                <a:cs typeface="Lucida Sans Unicode"/>
              </a:rPr>
              <a:t>Rua</a:t>
            </a:r>
            <a:r>
              <a:rPr dirty="0" sz="750" spc="-25">
                <a:latin typeface="Lucida Sans Unicode"/>
                <a:cs typeface="Lucida Sans Unicode"/>
              </a:rPr>
              <a:t> Maria</a:t>
            </a:r>
            <a:r>
              <a:rPr dirty="0" sz="750" spc="-10">
                <a:latin typeface="Lucida Sans Unicode"/>
                <a:cs typeface="Lucida Sans Unicode"/>
              </a:rPr>
              <a:t> Lourenço,</a:t>
            </a:r>
            <a:r>
              <a:rPr dirty="0" sz="750" spc="-4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18 </a:t>
            </a:r>
            <a:r>
              <a:rPr dirty="0" sz="750" spc="-10">
                <a:latin typeface="Lucida Sans Unicode"/>
                <a:cs typeface="Lucida Sans Unicode"/>
              </a:rPr>
              <a:t>Fazenda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45392" y="2199640"/>
            <a:ext cx="2494280" cy="36258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750" spc="-10">
                <a:uFill>
                  <a:solidFill>
                    <a:srgbClr val="1C1C1C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750" spc="5">
                <a:uFill>
                  <a:solidFill>
                    <a:srgbClr val="1C1C1C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1C1C1C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sng" sz="750" spc="500">
                <a:uFill>
                  <a:solidFill>
                    <a:srgbClr val="1C1C1C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8419">
              <a:lnSpc>
                <a:spcPct val="100000"/>
              </a:lnSpc>
              <a:spcBef>
                <a:spcPts val="365"/>
              </a:spcBef>
            </a:pPr>
            <a:r>
              <a:rPr dirty="0" sz="900" b="1">
                <a:latin typeface="Arial"/>
                <a:cs typeface="Arial"/>
              </a:rPr>
              <a:t>PREFEITURA</a:t>
            </a:r>
            <a:r>
              <a:rPr dirty="0" sz="900" spc="105" b="1">
                <a:latin typeface="Arial"/>
                <a:cs typeface="Arial"/>
              </a:rPr>
              <a:t> </a:t>
            </a:r>
            <a:r>
              <a:rPr dirty="0" sz="900" spc="-35" b="1">
                <a:latin typeface="Arial"/>
                <a:cs typeface="Arial"/>
              </a:rPr>
              <a:t>IYIUNICIPAL</a:t>
            </a:r>
            <a:r>
              <a:rPr dirty="0" sz="900" spc="60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DE</a:t>
            </a:r>
            <a:r>
              <a:rPr dirty="0" sz="900" spc="30" b="1"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SEROPEDICA</a:t>
            </a:r>
            <a:endParaRPr sz="9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59051" y="2501939"/>
            <a:ext cx="258445" cy="36703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40"/>
              </a:spcBef>
            </a:pPr>
            <a:r>
              <a:rPr dirty="0" sz="750" spc="-60">
                <a:latin typeface="Lucida Sans Unicode"/>
                <a:cs typeface="Lucida Sans Unicode"/>
              </a:rPr>
              <a:t>01.16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120">
                <a:latin typeface="Lucida Sans Unicode"/>
                <a:cs typeface="Lucida Sans Unicode"/>
              </a:rPr>
              <a:t>2.^-</a:t>
            </a:r>
            <a:r>
              <a:rPr dirty="0" sz="750" spc="-70">
                <a:latin typeface="Lucida Sans Unicode"/>
                <a:cs typeface="Lucida Sans Unicode"/>
              </a:rPr>
              <a:t>*ú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502180" y="2501939"/>
            <a:ext cx="3907790" cy="705485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750" spc="-20">
                <a:latin typeface="Lucida Sans Unicode"/>
                <a:cs typeface="Lucida Sans Unicode"/>
              </a:rPr>
              <a:t>Gabinete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do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Prefeito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65">
                <a:solidFill>
                  <a:srgbClr val="0C0C0C"/>
                </a:solidFill>
                <a:latin typeface="Lucida Sans Unicode"/>
                <a:cs typeface="Lucida Sans Unicode"/>
              </a:rPr>
              <a:t>Centro</a:t>
            </a:r>
            <a:r>
              <a:rPr dirty="0" sz="75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080808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5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ReabİlitãCÖo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070707"/>
                </a:solidFill>
                <a:latin typeface="Lucida Sans Unicode"/>
                <a:cs typeface="Lucida Sans Unicode"/>
              </a:rPr>
              <a:t>PÓS</a:t>
            </a:r>
            <a:r>
              <a:rPr dirty="0" sz="750" spc="-2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ÜO'/ID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229">
                <a:latin typeface="Lucida Sans Unicode"/>
                <a:cs typeface="Lucida Sans Unicode"/>
              </a:rPr>
              <a:t>-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Emenda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 spc="-80">
                <a:latin typeface="Lucida Sans Unicode"/>
                <a:cs typeface="Lucida Sans Unicode"/>
              </a:rPr>
              <a:t>I/T’positiva</a:t>
            </a:r>
            <a:r>
              <a:rPr dirty="0" sz="750" spc="70">
                <a:latin typeface="Lucida Sans Unicode"/>
                <a:cs typeface="Lucida Sans Unicode"/>
              </a:rPr>
              <a:t> </a:t>
            </a:r>
            <a:r>
              <a:rPr dirty="0" sz="750" spc="-229">
                <a:latin typeface="Lucida Sans Unicode"/>
                <a:cs typeface="Lucida Sans Unicode"/>
              </a:rPr>
              <a:t>-</a:t>
            </a:r>
            <a:r>
              <a:rPr dirty="0" sz="750" spc="4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Vereador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Hucuirho</a:t>
            </a:r>
            <a:endParaRPr sz="750">
              <a:latin typeface="Lucida Sans Unicode"/>
              <a:cs typeface="Lucida Sans Unicode"/>
            </a:endParaRPr>
          </a:p>
          <a:p>
            <a:pPr marL="12700" marR="5080" indent="2519045">
              <a:lnSpc>
                <a:spcPts val="1370"/>
              </a:lnSpc>
              <a:spcBef>
                <a:spcPts val="25"/>
              </a:spcBef>
            </a:pPr>
            <a:r>
              <a:rPr dirty="0" sz="750" spc="-20">
                <a:latin typeface="Lucida Sans Unicode"/>
                <a:cs typeface="Lucida Sans Unicode"/>
              </a:rPr>
              <a:t>Total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do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Projeto</a:t>
            </a:r>
            <a:r>
              <a:rPr dirty="0" sz="750" spc="-55">
                <a:latin typeface="Lucida Sans Unicode"/>
                <a:cs typeface="Lucida Sans Unicode"/>
              </a:rPr>
              <a:t> </a:t>
            </a:r>
            <a:r>
              <a:rPr dirty="0" sz="750" spc="-114">
                <a:solidFill>
                  <a:srgbClr val="161616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Atividade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070707"/>
                </a:solidFill>
                <a:latin typeface="Lucida Sans Unicode"/>
                <a:cs typeface="Lucida Sans Unicode"/>
              </a:rPr>
              <a:t>R$ </a:t>
            </a:r>
            <a:r>
              <a:rPr dirty="0" sz="750" spc="-65">
                <a:solidFill>
                  <a:srgbClr val="0A0A0A"/>
                </a:solidFill>
                <a:latin typeface="Lucida Sans Unicode"/>
                <a:cs typeface="Lucida Sans Unicode"/>
              </a:rPr>
              <a:t>Centro</a:t>
            </a:r>
            <a:r>
              <a:rPr dirty="0" sz="75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de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Zoonose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e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Tratamento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Animal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200">
                <a:latin typeface="Lucida Sans Unicode"/>
                <a:cs typeface="Lucida Sans Unicode"/>
              </a:rPr>
              <a:t>-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Emenda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lmuosi!iva</a:t>
            </a:r>
            <a:r>
              <a:rPr dirty="0" sz="750" spc="40">
                <a:latin typeface="Lucida Sans Unicode"/>
                <a:cs typeface="Lucida Sans Unicode"/>
              </a:rPr>
              <a:t> </a:t>
            </a:r>
            <a:r>
              <a:rPr dirty="0" sz="750" spc="-229">
                <a:solidFill>
                  <a:srgbClr val="3A3A3A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4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Vereador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85">
                <a:latin typeface="Lucida Sans Unicode"/>
                <a:cs typeface="Lucida Sans Unicode"/>
              </a:rPr>
              <a:t>I-</a:t>
            </a:r>
            <a:r>
              <a:rPr dirty="0" sz="750" spc="-10">
                <a:latin typeface="Lucida Sans Unicode"/>
                <a:cs typeface="Lucida Sans Unicode"/>
              </a:rPr>
              <a:t>luqUinho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59027" y="4013314"/>
            <a:ext cx="568325" cy="34861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Lucida Sans Unicode"/>
                <a:cs typeface="Lucida Sans Unicode"/>
              </a:rPr>
              <a:t>2.938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750" spc="-10">
                <a:latin typeface="Lucida Sans Unicode"/>
                <a:cs typeface="Lucida Sans Unicode"/>
              </a:rPr>
              <a:t>4Ã9.05200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57286" y="4513043"/>
            <a:ext cx="558800" cy="34861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Lucida Sans Unicode"/>
                <a:cs typeface="Lucida Sans Unicode"/>
              </a:rPr>
              <a:t>2.940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750" spc="-30">
                <a:latin typeface="Lucida Sans Unicode"/>
                <a:cs typeface="Lucida Sans Unicode"/>
              </a:rPr>
              <a:t>3.30.0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70">
                <a:latin typeface="Lucida Sans Unicode"/>
                <a:cs typeface="Lucida Sans Unicode"/>
              </a:rPr>
              <a:t>36.04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59027" y="5658762"/>
            <a:ext cx="571500" cy="34861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750" spc="-20">
                <a:latin typeface="Lucida Sans Unicode"/>
                <a:cs typeface="Lucida Sans Unicode"/>
              </a:rPr>
              <a:t>2944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750" spc="-70">
                <a:solidFill>
                  <a:srgbClr val="0C0C0C"/>
                </a:solidFill>
                <a:latin typeface="Lucida Sans Unicode"/>
                <a:cs typeface="Lucida Sans Unicode"/>
              </a:rPr>
              <a:t>4.4.9.0</a:t>
            </a:r>
            <a:r>
              <a:rPr dirty="0" sz="750" spc="-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25">
                <a:solidFill>
                  <a:srgbClr val="0C0C0C"/>
                </a:solidFill>
                <a:latin typeface="Lucida Sans Unicode"/>
                <a:cs typeface="Lucida Sans Unicode"/>
              </a:rPr>
              <a:t>54</a:t>
            </a:r>
            <a:r>
              <a:rPr dirty="0" sz="750" spc="1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0C0C0C"/>
                </a:solidFill>
                <a:latin typeface="Lucida Sans Unicode"/>
                <a:cs typeface="Lucida Sans Unicode"/>
              </a:rPr>
              <a:t>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58030" y="6537857"/>
            <a:ext cx="43370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60">
                <a:latin typeface="Lucida Sans Unicode"/>
                <a:cs typeface="Lucida Sans Unicode"/>
              </a:rPr>
              <a:t>Ar.igo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131313"/>
                </a:solidFill>
                <a:latin typeface="Lucida Sans Unicode"/>
                <a:cs typeface="Lucida Sans Unicode"/>
              </a:rPr>
              <a:t>3º</a:t>
            </a:r>
            <a:r>
              <a:rPr dirty="0" sz="750" spc="-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0">
                <a:solidFill>
                  <a:srgbClr val="363636"/>
                </a:solidFill>
                <a:latin typeface="Lucida Sans Unicode"/>
                <a:cs typeface="Lucida Sans Unicode"/>
              </a:rPr>
              <a:t>-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759027" y="3019952"/>
            <a:ext cx="561975" cy="34290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Lucida Sans Unicode"/>
                <a:cs typeface="Lucida Sans Unicode"/>
              </a:rPr>
              <a:t>2.936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750" spc="-80">
                <a:latin typeface="Lucida Sans Unicode"/>
                <a:cs typeface="Lucida Sans Unicode"/>
              </a:rPr>
              <a:t>4.4.9.G.51.GO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502180" y="3225631"/>
            <a:ext cx="111950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Lucida Sans Unicode"/>
                <a:cs typeface="Lucida Sans Unicode"/>
              </a:rPr>
              <a:t>OBRAS</a:t>
            </a:r>
            <a:r>
              <a:rPr dirty="0" sz="750" spc="7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E</a:t>
            </a:r>
            <a:r>
              <a:rPr dirty="0" sz="750" spc="105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ILJSTALAG</a:t>
            </a:r>
            <a:r>
              <a:rPr dirty="0" sz="750" spc="-105"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0A0A0A"/>
                </a:solidFill>
                <a:latin typeface="Lucida Sans Unicode"/>
                <a:cs typeface="Lucida Sans Unicode"/>
              </a:rPr>
              <a:t>ÕES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021773" y="3178399"/>
            <a:ext cx="1837689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5295">
              <a:lnSpc>
                <a:spcPct val="141300"/>
              </a:lnSpc>
              <a:spcBef>
                <a:spcPts val="100"/>
              </a:spcBef>
            </a:pPr>
            <a:r>
              <a:rPr dirty="0" sz="750" spc="-65">
                <a:latin typeface="Lucida Sans Unicode"/>
                <a:cs typeface="Lucida Sans Unicode"/>
              </a:rPr>
              <a:t>Outros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Recursos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não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'Vinculados</a:t>
            </a:r>
            <a:r>
              <a:rPr dirty="0" sz="750" spc="-20">
                <a:latin typeface="Lucida Sans Unicode"/>
                <a:cs typeface="Lucida Sans Unicode"/>
              </a:rPr>
              <a:t> Total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do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Projeto</a:t>
            </a:r>
            <a:r>
              <a:rPr dirty="0" sz="750" spc="-55">
                <a:latin typeface="Lucida Sans Unicode"/>
                <a:cs typeface="Lucida Sans Unicode"/>
              </a:rPr>
              <a:t> </a:t>
            </a:r>
            <a:r>
              <a:rPr dirty="0" sz="750" spc="-114">
                <a:solidFill>
                  <a:srgbClr val="0A0A0A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2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Atividade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RS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759027" y="3510536"/>
            <a:ext cx="5108575" cy="35496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  <a:tabLst>
                <a:tab pos="751205" algn="l"/>
              </a:tabLst>
            </a:pPr>
            <a:r>
              <a:rPr dirty="0" sz="750" spc="-10">
                <a:latin typeface="Lucida Sans Unicode"/>
                <a:cs typeface="Lucida Sans Unicode"/>
              </a:rPr>
              <a:t>2.937</a:t>
            </a:r>
            <a:r>
              <a:rPr dirty="0" sz="750">
                <a:latin typeface="Lucida Sans Unicode"/>
                <a:cs typeface="Lucida Sans Unicode"/>
              </a:rPr>
              <a:t>	</a:t>
            </a:r>
            <a:r>
              <a:rPr dirty="0" sz="750" spc="-70">
                <a:latin typeface="Lucida Sans Unicode"/>
                <a:cs typeface="Lucida Sans Unicode"/>
              </a:rPr>
              <a:t>F</a:t>
            </a:r>
            <a:r>
              <a:rPr dirty="0" sz="750" spc="-125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isiołerap.a</a:t>
            </a:r>
            <a:r>
              <a:rPr dirty="0" sz="750" spc="7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I.ineranle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254">
                <a:latin typeface="Lucida Sans Unicode"/>
                <a:cs typeface="Lucida Sans Unicode"/>
              </a:rPr>
              <a:t>-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Emenda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75">
                <a:latin typeface="Lucida Sans Unicode"/>
                <a:cs typeface="Lucida Sans Unicode"/>
              </a:rPr>
              <a:t>Irnpositlv</a:t>
            </a:r>
            <a:r>
              <a:rPr dirty="0" sz="750" spc="-95">
                <a:latin typeface="Lucida Sans Unicode"/>
                <a:cs typeface="Lucida Sans Unicode"/>
              </a:rPr>
              <a:t> </a:t>
            </a:r>
            <a:r>
              <a:rPr dirty="0" sz="750" spc="-70">
                <a:latin typeface="Lucida Sans Unicode"/>
                <a:cs typeface="Lucida Sans Unicode"/>
              </a:rPr>
              <a:t>a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200">
                <a:latin typeface="Lucida Sans Unicode"/>
                <a:cs typeface="Lucida Sans Unicode"/>
              </a:rPr>
              <a:t>-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'Vereador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Nando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Paixão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  <a:tabLst>
                <a:tab pos="754380" algn="l"/>
                <a:tab pos="3731260" algn="l"/>
              </a:tabLst>
            </a:pPr>
            <a:r>
              <a:rPr dirty="0" sz="750" spc="40">
                <a:latin typeface="Lucida Sans Unicode"/>
                <a:cs typeface="Lucida Sans Unicode"/>
              </a:rPr>
              <a:t>44905200</a:t>
            </a:r>
            <a:r>
              <a:rPr dirty="0" sz="750">
                <a:latin typeface="Lucida Sans Unicode"/>
                <a:cs typeface="Lucida Sans Unicode"/>
              </a:rPr>
              <a:t>	EQUIPAMENTCS</a:t>
            </a:r>
            <a:r>
              <a:rPr dirty="0" sz="750" spc="7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31313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5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lvJATERlAL</a:t>
            </a:r>
            <a:r>
              <a:rPr dirty="0" sz="750" spc="9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PERMANENT</a:t>
            </a:r>
            <a:r>
              <a:rPr dirty="0" sz="750" spc="-110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080808"/>
                </a:solidFill>
                <a:latin typeface="Lucida Sans Unicode"/>
                <a:cs typeface="Lucida Sans Unicode"/>
              </a:rPr>
              <a:t>E</a:t>
            </a:r>
            <a:r>
              <a:rPr dirty="0" sz="750">
                <a:solidFill>
                  <a:srgbClr val="080808"/>
                </a:solidFill>
                <a:latin typeface="Lucida Sans Unicode"/>
                <a:cs typeface="Lucida Sans Unicode"/>
              </a:rPr>
              <a:t>	</a:t>
            </a:r>
            <a:r>
              <a:rPr dirty="0" sz="750" spc="-65">
                <a:solidFill>
                  <a:srgbClr val="0F0F0F"/>
                </a:solidFill>
                <a:latin typeface="Lucida Sans Unicode"/>
                <a:cs typeface="Lucida Sans Unicode"/>
              </a:rPr>
              <a:t>Outros</a:t>
            </a:r>
            <a:r>
              <a:rPr dirty="0" sz="750" spc="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Recursos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não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Vinculados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498137" y="4823850"/>
            <a:ext cx="4732020" cy="37338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2536190">
              <a:lnSpc>
                <a:spcPct val="100000"/>
              </a:lnSpc>
              <a:spcBef>
                <a:spcPts val="565"/>
              </a:spcBef>
            </a:pPr>
            <a:r>
              <a:rPr dirty="0" sz="750" spc="-20">
                <a:latin typeface="Lucida Sans Unicode"/>
                <a:cs typeface="Lucida Sans Unicode"/>
              </a:rPr>
              <a:t>Total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do </a:t>
            </a:r>
            <a:r>
              <a:rPr dirty="0" sz="750" spc="-20">
                <a:latin typeface="Lucida Sans Unicode"/>
                <a:cs typeface="Lucida Sans Unicode"/>
              </a:rPr>
              <a:t>Projeto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75">
                <a:solidFill>
                  <a:srgbClr val="181818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6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Atividade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750" spc="-30">
                <a:latin typeface="Lucida Sans Unicode"/>
                <a:cs typeface="Lucida Sans Unicode"/>
              </a:rPr>
              <a:t>Locacão </a:t>
            </a:r>
            <a:r>
              <a:rPr dirty="0" sz="750">
                <a:solidFill>
                  <a:srgbClr val="151515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6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0">
                <a:latin typeface="Lucida Sans Unicode"/>
                <a:cs typeface="Lucida Sans Unicode"/>
              </a:rPr>
              <a:t>f’•1anutencäo</a:t>
            </a:r>
            <a:r>
              <a:rPr dirty="0" sz="750" spc="254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ce</a:t>
            </a:r>
            <a:r>
              <a:rPr dirty="0" sz="750" spc="-6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Espaço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oara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a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Casa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Diqital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ča</a:t>
            </a:r>
            <a:r>
              <a:rPr dirty="0" sz="750" spc="-4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3"</a:t>
            </a:r>
            <a:r>
              <a:rPr dirty="0" sz="750" spc="-35">
                <a:latin typeface="Lucida Sans Unicode"/>
                <a:cs typeface="Lucida Sans Unicode"/>
              </a:rPr>
              <a:t> Idade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254">
                <a:latin typeface="Lucida Sans Unicode"/>
                <a:cs typeface="Lucida Sans Unicode"/>
              </a:rPr>
              <a:t>-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Emenda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75">
                <a:latin typeface="Lucida Sans Unicode"/>
                <a:cs typeface="Lucida Sans Unicode"/>
              </a:rPr>
              <a:t>Impositi‘za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 spc="-200">
                <a:solidFill>
                  <a:srgbClr val="111111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1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v'ereadora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Rose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Alves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54241" y="5009723"/>
            <a:ext cx="3207385" cy="49784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Lucida Sans Unicode"/>
                <a:cs typeface="Lucida Sans Unicode"/>
              </a:rPr>
              <a:t>2.*42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  <a:tabLst>
                <a:tab pos="760095" algn="l"/>
              </a:tabLst>
            </a:pPr>
            <a:r>
              <a:rPr dirty="0" sz="750" spc="-10">
                <a:latin typeface="Lucida Sans Unicode"/>
                <a:cs typeface="Lucida Sans Unicode"/>
              </a:rPr>
              <a:t>3.3.9.0.36.01</a:t>
            </a:r>
            <a:r>
              <a:rPr dirty="0" sz="750">
                <a:latin typeface="Lucida Sans Unicode"/>
                <a:cs typeface="Lucida Sans Unicode"/>
              </a:rPr>
              <a:t>	OUTROS</a:t>
            </a:r>
            <a:r>
              <a:rPr dirty="0" sz="750" spc="15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SERVIC</a:t>
            </a: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OS</a:t>
            </a:r>
            <a:r>
              <a:rPr dirty="0" sz="750" spc="8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204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TERCE</a:t>
            </a:r>
            <a:r>
              <a:rPr dirty="0" sz="750">
                <a:solidFill>
                  <a:srgbClr val="262626"/>
                </a:solidFill>
                <a:latin typeface="Lucida Sans Unicode"/>
                <a:cs typeface="Lucida Sans Unicode"/>
              </a:rPr>
              <a:t>I</a:t>
            </a:r>
            <a:r>
              <a:rPr dirty="0" sz="750">
                <a:latin typeface="Lucida Sans Unicode"/>
                <a:cs typeface="Lucida Sans Unicode"/>
              </a:rPr>
              <a:t>ROS</a:t>
            </a:r>
            <a:r>
              <a:rPr dirty="0" sz="750" spc="40">
                <a:latin typeface="Lucida Sans Unicode"/>
                <a:cs typeface="Lucida Sans Unicode"/>
              </a:rPr>
              <a:t> </a:t>
            </a:r>
            <a:r>
              <a:rPr dirty="0" sz="750" spc="-170">
                <a:latin typeface="Lucida Sans Unicode"/>
                <a:cs typeface="Lucida Sans Unicode"/>
              </a:rPr>
              <a:t>-</a:t>
            </a:r>
            <a:r>
              <a:rPr dirty="0" sz="750" spc="7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PESSOA</a:t>
            </a:r>
            <a:r>
              <a:rPr dirty="0" sz="750" spc="16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FiSICA</a:t>
            </a:r>
            <a:endParaRPr sz="750">
              <a:latin typeface="Lucida Sans Unicode"/>
              <a:cs typeface="Lucida Sans Unicode"/>
            </a:endParaRPr>
          </a:p>
          <a:p>
            <a:pPr marL="17145">
              <a:lnSpc>
                <a:spcPct val="100000"/>
              </a:lnSpc>
              <a:spcBef>
                <a:spcPts val="320"/>
              </a:spcBef>
              <a:tabLst>
                <a:tab pos="756285" algn="l"/>
              </a:tabLst>
            </a:pPr>
            <a:r>
              <a:rPr dirty="0" sz="750" spc="-10">
                <a:latin typeface="Lucida Sans Unicode"/>
                <a:cs typeface="Lucida Sans Unicode"/>
              </a:rPr>
              <a:t>4.4.9.0.52.00</a:t>
            </a:r>
            <a:r>
              <a:rPr dirty="0" sz="750">
                <a:latin typeface="Lucida Sans Unicode"/>
                <a:cs typeface="Lucida Sans Unicode"/>
              </a:rPr>
              <a:t>	EQUIPAMENTOS</a:t>
            </a:r>
            <a:r>
              <a:rPr dirty="0" sz="750" spc="6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E</a:t>
            </a:r>
            <a:r>
              <a:rPr dirty="0" sz="750" spc="40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F1ATERIAL</a:t>
            </a:r>
            <a:r>
              <a:rPr dirty="0" sz="750" spc="7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PERMA1ENTE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021773" y="5171220"/>
            <a:ext cx="1845945" cy="4946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7995" marR="5080" indent="-3175">
              <a:lnSpc>
                <a:spcPct val="136000"/>
              </a:lnSpc>
              <a:spcBef>
                <a:spcPts val="100"/>
              </a:spcBef>
            </a:pPr>
            <a:r>
              <a:rPr dirty="0" sz="750" spc="-35">
                <a:solidFill>
                  <a:srgbClr val="0F0F0F"/>
                </a:solidFill>
                <a:latin typeface="Lucida Sans Unicode"/>
                <a:cs typeface="Lucida Sans Unicode"/>
              </a:rPr>
              <a:t>Oot°os</a:t>
            </a:r>
            <a:r>
              <a:rPr dirty="0" sz="7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Recursos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náo</a:t>
            </a:r>
            <a:r>
              <a:rPr dirty="0" sz="750" spc="-5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‘/inculados</a:t>
            </a:r>
            <a:r>
              <a:rPr dirty="0" sz="750" spc="500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Out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os</a:t>
            </a:r>
            <a:r>
              <a:rPr dirty="0" sz="750" spc="-6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Recursos</a:t>
            </a:r>
            <a:r>
              <a:rPr dirty="0" sz="750" spc="-20">
                <a:latin typeface="Lucida Sans Unicode"/>
                <a:cs typeface="Lucida Sans Unicode"/>
              </a:rPr>
              <a:t> náo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Vinculados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sz="750" spc="-20">
                <a:latin typeface="Lucida Sans Unicode"/>
                <a:cs typeface="Lucida Sans Unicode"/>
              </a:rPr>
              <a:t>Total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do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Projeto</a:t>
            </a:r>
            <a:r>
              <a:rPr dirty="0" sz="750" spc="-45">
                <a:latin typeface="Lucida Sans Unicode"/>
                <a:cs typeface="Lucida Sans Unicode"/>
              </a:rPr>
              <a:t> </a:t>
            </a:r>
            <a:r>
              <a:rPr dirty="0" sz="750" spc="-114">
                <a:solidFill>
                  <a:srgbClr val="0A0A0A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2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Atividade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RŞ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503178" y="3818298"/>
            <a:ext cx="3907154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18410">
              <a:lnSpc>
                <a:spcPct val="157300"/>
              </a:lnSpc>
              <a:spcBef>
                <a:spcPts val="100"/>
              </a:spcBef>
            </a:pPr>
            <a:r>
              <a:rPr dirty="0" sz="750" spc="-20">
                <a:latin typeface="Lucida Sans Unicode"/>
                <a:cs typeface="Lucida Sans Unicode"/>
              </a:rPr>
              <a:t>Total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do </a:t>
            </a:r>
            <a:r>
              <a:rPr dirty="0" sz="750" spc="-20">
                <a:latin typeface="Lucida Sans Unicode"/>
                <a:cs typeface="Lucida Sans Unicode"/>
              </a:rPr>
              <a:t>Projeto</a:t>
            </a:r>
            <a:r>
              <a:rPr dirty="0" sz="750" spc="-45">
                <a:latin typeface="Lucida Sans Unicode"/>
                <a:cs typeface="Lucida Sans Unicode"/>
              </a:rPr>
              <a:t> </a:t>
            </a:r>
            <a:r>
              <a:rPr dirty="0" sz="750" spc="-114">
                <a:solidFill>
                  <a:srgbClr val="232323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-2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Atividade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R$ </a:t>
            </a:r>
            <a:r>
              <a:rPr dirty="0" sz="750" spc="-50">
                <a:latin typeface="Lucida Sans Unicode"/>
                <a:cs typeface="Lucida Sans Unicode"/>
              </a:rPr>
              <a:t>Aquisicão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'/eicuIo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Cõstramö'/el</a:t>
            </a:r>
            <a:r>
              <a:rPr dirty="0" sz="750" spc="40">
                <a:latin typeface="Lucida Sans Unicode"/>
                <a:cs typeface="Lucida Sans Unicode"/>
              </a:rPr>
              <a:t> </a:t>
            </a:r>
            <a:r>
              <a:rPr dirty="0" sz="750" spc="-200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2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Emenca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Imoositiva</a:t>
            </a:r>
            <a:r>
              <a:rPr dirty="0" sz="750" spc="55">
                <a:latin typeface="Lucida Sans Unicode"/>
                <a:cs typeface="Lucida Sans Unicode"/>
              </a:rPr>
              <a:t> </a:t>
            </a:r>
            <a:r>
              <a:rPr dirty="0" sz="750" spc="-229">
                <a:solidFill>
                  <a:srgbClr val="262626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Vereador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Nando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Pałxão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502180" y="5709039"/>
            <a:ext cx="409447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45">
                <a:latin typeface="Lucida Sans Unicode"/>
                <a:cs typeface="Lucida Sans Unicode"/>
              </a:rPr>
              <a:t>Co*strucão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be</a:t>
            </a:r>
            <a:r>
              <a:rPr dirty="0" sz="750" spc="-50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um</a:t>
            </a:r>
            <a:r>
              <a:rPr dirty="0" sz="750" spc="-5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ESDaco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oara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Residsncia</a:t>
            </a:r>
            <a:r>
              <a:rPr dirty="0" sz="750" spc="12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Terapêutica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 spc="-200">
                <a:solidFill>
                  <a:srgbClr val="161616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Emenda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lmpositiva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 spc="-229">
                <a:solidFill>
                  <a:srgbClr val="464646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1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Vereador</a:t>
            </a:r>
            <a:r>
              <a:rPr dirty="0" sz="750" spc="-10">
                <a:latin typeface="Lucida Sans Unicode"/>
                <a:cs typeface="Lucida Sans Unicode"/>
              </a:rPr>
              <a:t> Neizinho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303174" y="2896542"/>
            <a:ext cx="4394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60">
                <a:latin typeface="Lucida Sans Unicode"/>
                <a:cs typeface="Lucida Sans Unicode"/>
              </a:rPr>
              <a:t>39.836,14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303174" y="3184497"/>
            <a:ext cx="439420" cy="34290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80">
                <a:latin typeface="Lucida Sans Unicode"/>
                <a:cs typeface="Lucida Sans Unicode"/>
              </a:rPr>
              <a:t>3.^.836.14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750" spc="-60">
                <a:latin typeface="Lucida Sans Unicode"/>
                <a:cs typeface="Lucida Sans Unicode"/>
              </a:rPr>
              <a:t>39.836,14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303174" y="3684225"/>
            <a:ext cx="439420" cy="34290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75">
                <a:latin typeface="Lucida Sans Unicode"/>
                <a:cs typeface="Lucida Sans Unicode"/>
              </a:rPr>
              <a:t>3'2.836.14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750" spc="-60">
                <a:latin typeface="Lucida Sans Unicode"/>
                <a:cs typeface="Lucida Sans Unicode"/>
              </a:rPr>
              <a:t>39.836,14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498137" y="4222041"/>
            <a:ext cx="20427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40">
                <a:solidFill>
                  <a:srgbClr val="0C0C0C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8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OUIPAI7E</a:t>
            </a:r>
            <a:r>
              <a:rPr dirty="0" sz="750" spc="-15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NTG</a:t>
            </a:r>
            <a:r>
              <a:rPr dirty="0" sz="750">
                <a:solidFill>
                  <a:srgbClr val="161616"/>
                </a:solidFill>
                <a:latin typeface="Lucida Sans Unicode"/>
                <a:cs typeface="Lucida Sans Unicode"/>
              </a:rPr>
              <a:t>S</a:t>
            </a:r>
            <a:r>
              <a:rPr dirty="0" sz="750" spc="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11111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UATE</a:t>
            </a:r>
            <a:r>
              <a:rPr dirty="0" sz="750" spc="-17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RIAL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PER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I/'ABE</a:t>
            </a:r>
            <a:r>
              <a:rPr dirty="0" sz="750" spc="7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NTE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4021773" y="4171763"/>
            <a:ext cx="2026285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4659">
              <a:lnSpc>
                <a:spcPct val="144000"/>
              </a:lnSpc>
              <a:spcBef>
                <a:spcPts val="100"/>
              </a:spcBef>
            </a:pPr>
            <a:r>
              <a:rPr dirty="0" sz="750" spc="-35">
                <a:latin typeface="Lucida Sans Unicode"/>
                <a:cs typeface="Lucida Sans Unicode"/>
              </a:rPr>
              <a:t>Recursos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náo </a:t>
            </a:r>
            <a:r>
              <a:rPr dirty="0" sz="750" spc="-75">
                <a:solidFill>
                  <a:srgbClr val="0A0A0A"/>
                </a:solidFill>
                <a:latin typeface="Lucida Sans Unicode"/>
                <a:cs typeface="Lucida Sans Unicode"/>
              </a:rPr>
              <a:t>^/incu!ados</a:t>
            </a:r>
            <a:r>
              <a:rPr dirty="0" sz="750" spc="4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080808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2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lmposło</a:t>
            </a:r>
            <a:r>
              <a:rPr dirty="0" sz="750" spc="-20">
                <a:latin typeface="Lucida Sans Unicode"/>
                <a:cs typeface="Lucida Sans Unicode"/>
              </a:rPr>
              <a:t> Total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do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Projeto</a:t>
            </a:r>
            <a:r>
              <a:rPr dirty="0" sz="750" spc="-45">
                <a:latin typeface="Lucida Sans Unicode"/>
                <a:cs typeface="Lucida Sans Unicode"/>
              </a:rPr>
              <a:t> </a:t>
            </a:r>
            <a:r>
              <a:rPr dirty="0" sz="750" spc="-114">
                <a:solidFill>
                  <a:srgbClr val="0A0A0A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Atividade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RS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500905" y="4506948"/>
            <a:ext cx="4366895" cy="36068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750" spc="-70">
                <a:latin typeface="Lucida Sans Unicode"/>
                <a:cs typeface="Lucida Sans Unicode"/>
              </a:rPr>
              <a:t>l’/1a!°rnidade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acolhecicra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 spc="-229">
                <a:solidFill>
                  <a:srgbClr val="0E0E0E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Emenda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lmoosiliva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 spc="-200">
                <a:latin typeface="Lucida Sans Unicode"/>
                <a:cs typeface="Lucida Sans Unicode"/>
              </a:rPr>
              <a:t>-</a:t>
            </a:r>
            <a:r>
              <a:rPr dirty="0" sz="750" spc="-80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\*ereaóora</a:t>
            </a:r>
            <a:r>
              <a:rPr dirty="0" sz="750" spc="5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Rose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Al'zes</a:t>
            </a:r>
            <a:endParaRPr sz="750">
              <a:latin typeface="Lucida Sans Unicode"/>
              <a:cs typeface="Lucida Sans Unicode"/>
            </a:endParaRPr>
          </a:p>
          <a:p>
            <a:pPr marL="13970">
              <a:lnSpc>
                <a:spcPct val="100000"/>
              </a:lnSpc>
              <a:spcBef>
                <a:spcPts val="420"/>
              </a:spcBef>
              <a:tabLst>
                <a:tab pos="2988945" algn="l"/>
              </a:tabLst>
            </a:pPr>
            <a:r>
              <a:rPr dirty="0" baseline="3703" sz="1125">
                <a:latin typeface="Lucida Sans Unicode"/>
                <a:cs typeface="Lucida Sans Unicode"/>
              </a:rPr>
              <a:t>OUTROS</a:t>
            </a:r>
            <a:r>
              <a:rPr dirty="0" baseline="3703" sz="1125" spc="179">
                <a:latin typeface="Lucida Sans Unicode"/>
                <a:cs typeface="Lucida Sans Unicode"/>
              </a:rPr>
              <a:t> </a:t>
            </a:r>
            <a:r>
              <a:rPr dirty="0" baseline="3703" sz="1125">
                <a:latin typeface="Lucida Sans Unicode"/>
                <a:cs typeface="Lucida Sans Unicode"/>
              </a:rPr>
              <a:t>SER‘7IÇOS</a:t>
            </a:r>
            <a:r>
              <a:rPr dirty="0" baseline="3703" sz="1125" spc="172">
                <a:latin typeface="Lucida Sans Unicode"/>
                <a:cs typeface="Lucida Sans Unicode"/>
              </a:rPr>
              <a:t> </a:t>
            </a:r>
            <a:r>
              <a:rPr dirty="0" baseline="3703" sz="1125">
                <a:latin typeface="Lucida Sans Unicode"/>
                <a:cs typeface="Lucida Sans Unicode"/>
              </a:rPr>
              <a:t>DE</a:t>
            </a:r>
            <a:r>
              <a:rPr dirty="0" baseline="3703" sz="1125" spc="120">
                <a:latin typeface="Lucida Sans Unicode"/>
                <a:cs typeface="Lucida Sans Unicode"/>
              </a:rPr>
              <a:t> </a:t>
            </a:r>
            <a:r>
              <a:rPr dirty="0" baseline="3703" sz="1125">
                <a:latin typeface="Lucida Sans Unicode"/>
                <a:cs typeface="Lucida Sans Unicode"/>
              </a:rPr>
              <a:t>TERCEIROS</a:t>
            </a:r>
            <a:r>
              <a:rPr dirty="0" baseline="3703" sz="1125" spc="104">
                <a:latin typeface="Lucida Sans Unicode"/>
                <a:cs typeface="Lucida Sans Unicode"/>
              </a:rPr>
              <a:t> </a:t>
            </a:r>
            <a:r>
              <a:rPr dirty="0" baseline="3703" sz="1125" spc="-300">
                <a:latin typeface="Lucida Sans Unicode"/>
                <a:cs typeface="Lucida Sans Unicode"/>
              </a:rPr>
              <a:t>-</a:t>
            </a:r>
            <a:r>
              <a:rPr dirty="0" baseline="3703" sz="1125" spc="44">
                <a:latin typeface="Lucida Sans Unicode"/>
                <a:cs typeface="Lucida Sans Unicode"/>
              </a:rPr>
              <a:t> </a:t>
            </a:r>
            <a:r>
              <a:rPr dirty="0" baseline="3703" sz="1125">
                <a:latin typeface="Lucida Sans Unicode"/>
                <a:cs typeface="Lucida Sans Unicode"/>
              </a:rPr>
              <a:t>PESSOA</a:t>
            </a:r>
            <a:r>
              <a:rPr dirty="0" baseline="3703" sz="1125" spc="142"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latin typeface="Lucida Sans Unicode"/>
                <a:cs typeface="Lucida Sans Unicode"/>
              </a:rPr>
              <a:t>FİSICA</a:t>
            </a:r>
            <a:r>
              <a:rPr dirty="0" baseline="3703" sz="1125">
                <a:latin typeface="Lucida Sans Unicode"/>
                <a:cs typeface="Lucida Sans Unicode"/>
              </a:rPr>
              <a:t>	</a:t>
            </a:r>
            <a:r>
              <a:rPr dirty="0" sz="750" spc="-55">
                <a:latin typeface="Lucida Sans Unicode"/>
                <a:cs typeface="Lucida Sans Unicode"/>
              </a:rPr>
              <a:t>Outros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Recursos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náo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Vinculados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303174" y="4171763"/>
            <a:ext cx="439420" cy="35496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750" spc="-60">
                <a:latin typeface="Lucida Sans Unicode"/>
                <a:cs typeface="Lucida Sans Unicode"/>
              </a:rPr>
              <a:t>39.836.14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750" spc="-60">
                <a:latin typeface="Lucida Sans Unicode"/>
                <a:cs typeface="Lucida Sans Unicode"/>
              </a:rPr>
              <a:t>39.836,14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6303174" y="4680632"/>
            <a:ext cx="439420" cy="34290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55">
                <a:latin typeface="Lucida Sans Unicode"/>
                <a:cs typeface="Lucida Sans Unicode"/>
              </a:rPr>
              <a:t>3S.836.IN.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750" spc="-60">
                <a:latin typeface="Lucida Sans Unicode"/>
                <a:cs typeface="Lucida Sans Unicode"/>
              </a:rPr>
              <a:t>39.836,14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6250077" y="5168174"/>
            <a:ext cx="494665" cy="50101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60">
                <a:latin typeface="Lucida Sans Unicode"/>
                <a:cs typeface="Lucida Sans Unicode"/>
              </a:rPr>
              <a:t>114.836.14</a:t>
            </a:r>
            <a:endParaRPr sz="750">
              <a:latin typeface="Lucida Sans Unicode"/>
              <a:cs typeface="Lucida Sans Unicode"/>
            </a:endParaRPr>
          </a:p>
          <a:p>
            <a:pPr marL="70485">
              <a:lnSpc>
                <a:spcPct val="100000"/>
              </a:lnSpc>
              <a:spcBef>
                <a:spcPts val="350"/>
              </a:spcBef>
            </a:pPr>
            <a:r>
              <a:rPr dirty="0" sz="750" spc="-40">
                <a:latin typeface="Lucida Sans Unicode"/>
                <a:cs typeface="Lucida Sans Unicode"/>
              </a:rPr>
              <a:t>4g.333.IG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sz="750" spc="-60">
                <a:latin typeface="Lucida Sans Unicode"/>
                <a:cs typeface="Lucida Sans Unicode"/>
              </a:rPr>
              <a:t>163.169,30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502180" y="5879677"/>
            <a:ext cx="110680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703" sz="1125">
                <a:latin typeface="Lucida Sans Unicode"/>
                <a:cs typeface="Lucida Sans Unicode"/>
              </a:rPr>
              <a:t>OBRAS</a:t>
            </a:r>
            <a:r>
              <a:rPr dirty="0" baseline="3703" sz="1125" spc="75">
                <a:latin typeface="Lucida Sans Unicode"/>
                <a:cs typeface="Lucida Sans Unicode"/>
              </a:rPr>
              <a:t> </a:t>
            </a:r>
            <a:r>
              <a:rPr dirty="0" baseline="3703" sz="1125">
                <a:solidFill>
                  <a:srgbClr val="0F0F0F"/>
                </a:solidFill>
                <a:latin typeface="Lucida Sans Unicode"/>
                <a:cs typeface="Lucida Sans Unicode"/>
              </a:rPr>
              <a:t>E</a:t>
            </a:r>
            <a:r>
              <a:rPr dirty="0" baseline="3703" sz="1125" spc="112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3703" sz="1125" spc="-15">
                <a:latin typeface="Lucida Sans Unicode"/>
                <a:cs typeface="Lucida Sans Unicode"/>
              </a:rPr>
              <a:t>INSTALA</a:t>
            </a:r>
            <a:r>
              <a:rPr dirty="0" sz="750" spc="-10">
                <a:latin typeface="Lucida Sans Unicode"/>
                <a:cs typeface="Lucida Sans Unicode"/>
              </a:rPr>
              <a:t>G</a:t>
            </a:r>
            <a:r>
              <a:rPr dirty="0" baseline="3703" sz="1125" spc="-15">
                <a:latin typeface="Lucida Sans Unicode"/>
                <a:cs typeface="Lucida Sans Unicode"/>
              </a:rPr>
              <a:t>ÖES</a:t>
            </a:r>
            <a:endParaRPr baseline="3703" sz="1125">
              <a:latin typeface="Lucida Sans Unicode"/>
              <a:cs typeface="Lucida Sans Unicode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4021773" y="5823307"/>
            <a:ext cx="2029460" cy="668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4659">
              <a:lnSpc>
                <a:spcPct val="141300"/>
              </a:lnSpc>
              <a:spcBef>
                <a:spcPts val="100"/>
              </a:spcBef>
            </a:pPr>
            <a:r>
              <a:rPr dirty="0" sz="750" spc="-35">
                <a:latin typeface="Lucida Sans Unicode"/>
                <a:cs typeface="Lucida Sans Unicode"/>
              </a:rPr>
              <a:t>Recursos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não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Vincuiados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111111"/>
                </a:solidFill>
                <a:latin typeface="Lucida Sans Unicode"/>
                <a:cs typeface="Lucida Sans Unicode"/>
              </a:rPr>
              <a:t>de </a:t>
            </a:r>
            <a:r>
              <a:rPr dirty="0" sz="750" spc="-55">
                <a:solidFill>
                  <a:srgbClr val="111111"/>
                </a:solidFill>
                <a:latin typeface="Lucida Sans Unicode"/>
                <a:cs typeface="Lucida Sans Unicode"/>
              </a:rPr>
              <a:t>Imposto</a:t>
            </a:r>
            <a:r>
              <a:rPr dirty="0" sz="750" spc="-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Total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do </a:t>
            </a:r>
            <a:r>
              <a:rPr dirty="0" sz="750" spc="-20">
                <a:latin typeface="Lucida Sans Unicode"/>
                <a:cs typeface="Lucida Sans Unicode"/>
              </a:rPr>
              <a:t>Projeto</a:t>
            </a:r>
            <a:r>
              <a:rPr dirty="0" sz="750" spc="-45">
                <a:latin typeface="Lucida Sans Unicode"/>
                <a:cs typeface="Lucida Sans Unicode"/>
              </a:rPr>
              <a:t> </a:t>
            </a:r>
            <a:r>
              <a:rPr dirty="0" sz="750" spc="-114">
                <a:solidFill>
                  <a:srgbClr val="181818"/>
                </a:solidFill>
                <a:latin typeface="Lucida Sans Unicode"/>
                <a:cs typeface="Lucida Sans Unicode"/>
              </a:rPr>
              <a:t>/</a:t>
            </a:r>
            <a:r>
              <a:rPr dirty="0" sz="750" spc="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Atividade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R$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sz="750" spc="-20">
                <a:latin typeface="Lucida Sans Unicode"/>
                <a:cs typeface="Lucida Sans Unicode"/>
              </a:rPr>
              <a:t>Total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da </a:t>
            </a:r>
            <a:r>
              <a:rPr dirty="0" sz="750">
                <a:latin typeface="Lucida Sans Unicode"/>
                <a:cs typeface="Lucida Sans Unicode"/>
              </a:rPr>
              <a:t>Unidade</a:t>
            </a:r>
            <a:r>
              <a:rPr dirty="0" sz="750" spc="9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RS</a:t>
            </a:r>
            <a:endParaRPr sz="750">
              <a:latin typeface="Lucida Sans Unicode"/>
              <a:cs typeface="Lucida Sans Unicode"/>
            </a:endParaRPr>
          </a:p>
          <a:p>
            <a:pPr marL="648335">
              <a:lnSpc>
                <a:spcPct val="100000"/>
              </a:lnSpc>
              <a:spcBef>
                <a:spcPts val="280"/>
              </a:spcBef>
            </a:pPr>
            <a:r>
              <a:rPr dirty="0" sz="750">
                <a:latin typeface="Lucida Sans Unicode"/>
                <a:cs typeface="Lucida Sans Unicode"/>
              </a:rPr>
              <a:t>Valor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Total</a:t>
            </a:r>
            <a:r>
              <a:rPr dirty="0" sz="750" spc="-3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Anulado </a:t>
            </a:r>
            <a:r>
              <a:rPr dirty="0" sz="750" spc="-25">
                <a:latin typeface="Lucida Sans Unicode"/>
                <a:cs typeface="Lucida Sans Unicode"/>
              </a:rPr>
              <a:t>RS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6170894" y="5823307"/>
            <a:ext cx="572135" cy="66865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Lucida Sans Unicode"/>
                <a:cs typeface="Lucida Sans Unicode"/>
              </a:rPr>
              <a:t>36.572,29</a:t>
            </a:r>
            <a:endParaRPr sz="750">
              <a:latin typeface="Lucida Sans Unicode"/>
              <a:cs typeface="Lucida Sans Unicode"/>
            </a:endParaRPr>
          </a:p>
          <a:p>
            <a:pPr algn="r" marR="6350">
              <a:lnSpc>
                <a:spcPct val="100000"/>
              </a:lnSpc>
              <a:spcBef>
                <a:spcPts val="370"/>
              </a:spcBef>
            </a:pPr>
            <a:r>
              <a:rPr dirty="0" sz="750" spc="-10">
                <a:latin typeface="Lucida Sans Unicode"/>
                <a:cs typeface="Lucida Sans Unicode"/>
              </a:rPr>
              <a:t>36.672,29</a:t>
            </a:r>
            <a:endParaRPr sz="750">
              <a:latin typeface="Lucida Sans Unicode"/>
              <a:cs typeface="Lucida Sans Unicode"/>
            </a:endParaRPr>
          </a:p>
          <a:p>
            <a:pPr algn="r" marR="10795">
              <a:lnSpc>
                <a:spcPct val="100000"/>
              </a:lnSpc>
              <a:spcBef>
                <a:spcPts val="445"/>
              </a:spcBef>
            </a:pPr>
            <a:r>
              <a:rPr dirty="0" sz="750" spc="-65">
                <a:latin typeface="Lucida Sans Unicode"/>
                <a:cs typeface="Lucida Sans Unicode"/>
              </a:rPr>
              <a:t>1.245.055.99</a:t>
            </a:r>
            <a:endParaRPr sz="750">
              <a:latin typeface="Lucida Sans Unicode"/>
              <a:cs typeface="Lucida Sans Unicode"/>
            </a:endParaRPr>
          </a:p>
          <a:p>
            <a:pPr algn="r" marR="7620">
              <a:lnSpc>
                <a:spcPct val="100000"/>
              </a:lnSpc>
              <a:spcBef>
                <a:spcPts val="275"/>
              </a:spcBef>
            </a:pPr>
            <a:r>
              <a:rPr dirty="0" sz="750" spc="-60">
                <a:latin typeface="Lucida Sans Unicode"/>
                <a:cs typeface="Lucida Sans Unicode"/>
              </a:rPr>
              <a:t>1.877.150,00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1519455" y="6537857"/>
            <a:ext cx="31845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Lucida Sans Unicode"/>
                <a:cs typeface="Lucida Sans Unicode"/>
              </a:rPr>
              <a:t>Revogadas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6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disposições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en</a:t>
            </a:r>
            <a:r>
              <a:rPr dirty="0" sz="750" spc="195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cortrárïo.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70">
                <a:latin typeface="Lucida Sans Unicode"/>
                <a:cs typeface="Lucida Sans Unicode"/>
              </a:rPr>
              <a:t>Publique-</a:t>
            </a:r>
            <a:r>
              <a:rPr dirty="0" sz="750" spc="-25">
                <a:latin typeface="Lucida Sans Unicode"/>
                <a:cs typeface="Lucida Sans Unicode"/>
              </a:rPr>
              <a:t>s°.,</a:t>
            </a:r>
            <a:r>
              <a:rPr dirty="0" sz="750" spc="60">
                <a:latin typeface="Lucida Sans Unicode"/>
                <a:cs typeface="Lucida Sans Unicode"/>
              </a:rPr>
              <a:t> </a:t>
            </a:r>
            <a:r>
              <a:rPr dirty="0" sz="750" spc="-70">
                <a:latin typeface="Lucida Sans Unicode"/>
                <a:cs typeface="Lucida Sans Unicode"/>
              </a:rPr>
              <a:t>afixe-</a:t>
            </a:r>
            <a:r>
              <a:rPr dirty="0" sz="750" spc="-50">
                <a:latin typeface="Lucida Sans Unicode"/>
                <a:cs typeface="Lucida Sans Unicode"/>
              </a:rPr>
              <a:t>se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e</a:t>
            </a:r>
            <a:r>
              <a:rPr dirty="0" sz="750" spc="-50">
                <a:latin typeface="Lucida Sans Unicode"/>
                <a:cs typeface="Lucida Sans Unicode"/>
              </a:rPr>
              <a:t> </a:t>
            </a:r>
            <a:r>
              <a:rPr dirty="0" sz="750" spc="-80">
                <a:latin typeface="Lucida Sans Unicode"/>
                <a:cs typeface="Lucida Sans Unicode"/>
              </a:rPr>
              <a:t>cumpra-</a:t>
            </a:r>
            <a:r>
              <a:rPr dirty="0" sz="750" spc="-25">
                <a:latin typeface="Lucida Sans Unicode"/>
                <a:cs typeface="Lucida Sans Unicode"/>
              </a:rPr>
              <a:t>se.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2726479" y="7241744"/>
            <a:ext cx="19227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40">
                <a:latin typeface="Lucida Sans Unicode"/>
                <a:cs typeface="Lucida Sans Unicode"/>
              </a:rPr>
              <a:t>Gab.nete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70">
                <a:latin typeface="Lucida Sans Unicode"/>
                <a:cs typeface="Lucida Sans Unicode"/>
              </a:rPr>
              <a:t>do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Prefeito</a:t>
            </a:r>
            <a:r>
              <a:rPr dirty="0" sz="750">
                <a:solidFill>
                  <a:srgbClr val="777777"/>
                </a:solidFill>
                <a:latin typeface="Lucida Sans Unicode"/>
                <a:cs typeface="Lucida Sans Unicode"/>
              </a:rPr>
              <a:t>,</a:t>
            </a:r>
            <a:r>
              <a:rPr dirty="0" sz="750">
                <a:latin typeface="Lucida Sans Unicode"/>
                <a:cs typeface="Lucida Sans Unicode"/>
              </a:rPr>
              <a:t>11</a:t>
            </a:r>
            <a:r>
              <a:rPr dirty="0" sz="750" spc="25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ce</a:t>
            </a:r>
            <a:r>
              <a:rPr dirty="0" sz="750" spc="100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setembro,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ź024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2025-07-23T18:46:46Z</dcterms:created>
  <dcterms:modified xsi:type="dcterms:W3CDTF">2025-07-23T18:46:46Z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