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jpg"/><Relationship Id="rId10" Type="http://schemas.openxmlformats.org/officeDocument/2006/relationships/image" Target="../media/image4.jpg"/><Relationship Id="rId11" Type="http://schemas.openxmlformats.org/officeDocument/2006/relationships/image" Target="../media/image5.jpg"/><Relationship Id="rId12" Type="http://schemas.openxmlformats.org/officeDocument/2006/relationships/image" Target="../media/image6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29417" y="1325498"/>
            <a:ext cx="6489998" cy="2132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72557" y="530199"/>
            <a:ext cx="536011" cy="618566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444645" y="9807171"/>
            <a:ext cx="6493510" cy="0"/>
          </a:xfrm>
          <a:custGeom>
            <a:avLst/>
            <a:gdLst/>
            <a:ahLst/>
            <a:cxnLst/>
            <a:rect l="l" t="t" r="r" b="b"/>
            <a:pathLst>
              <a:path w="6493509" h="0">
                <a:moveTo>
                  <a:pt x="0" y="0"/>
                </a:moveTo>
                <a:lnTo>
                  <a:pt x="6493046" y="0"/>
                </a:lnTo>
              </a:path>
            </a:pathLst>
          </a:custGeom>
          <a:ln w="9141">
            <a:solidFill>
              <a:srgbClr val="44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2737920" y="9225170"/>
            <a:ext cx="1910080" cy="0"/>
          </a:xfrm>
          <a:custGeom>
            <a:avLst/>
            <a:gdLst/>
            <a:ahLst/>
            <a:cxnLst/>
            <a:rect l="l" t="t" r="r" b="b"/>
            <a:pathLst>
              <a:path w="1910079" h="0">
                <a:moveTo>
                  <a:pt x="0" y="0"/>
                </a:moveTo>
                <a:lnTo>
                  <a:pt x="1909540" y="0"/>
                </a:lnTo>
              </a:path>
            </a:pathLst>
          </a:custGeom>
          <a:ln w="9141">
            <a:solidFill>
              <a:srgbClr val="44484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383406" y="5174018"/>
            <a:ext cx="505556" cy="97508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383406" y="5509202"/>
            <a:ext cx="505556" cy="274241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386450" y="5341609"/>
            <a:ext cx="493373" cy="88366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978517" y="9851355"/>
            <a:ext cx="264960" cy="6094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65996" y="242363"/>
            <a:ext cx="3084830" cy="663575"/>
          </a:xfrm>
          <a:prstGeom prst="rect">
            <a:avLst/>
          </a:prstGeom>
        </p:spPr>
        <p:txBody>
          <a:bodyPr wrap="square" lIns="0" tIns="113664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894"/>
              </a:spcBef>
            </a:pPr>
            <a:r>
              <a:rPr dirty="0" sz="1200" spc="-35" b="1">
                <a:solidFill>
                  <a:srgbClr val="313131"/>
                </a:solidFill>
                <a:latin typeface="Arial"/>
                <a:cs typeface="Arial"/>
              </a:rPr>
              <a:t>PREFEITURA</a:t>
            </a:r>
            <a:r>
              <a:rPr dirty="0" sz="1200" spc="75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200" spc="-25" b="1">
                <a:solidFill>
                  <a:srgbClr val="313131"/>
                </a:solidFill>
                <a:latin typeface="Arial"/>
                <a:cs typeface="Arial"/>
              </a:rPr>
              <a:t>MUNICIPAL</a:t>
            </a:r>
            <a:r>
              <a:rPr dirty="0" sz="1200" spc="1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343434"/>
                </a:solidFill>
                <a:latin typeface="Arial"/>
                <a:cs typeface="Arial"/>
              </a:rPr>
              <a:t>DE</a:t>
            </a:r>
            <a:r>
              <a:rPr dirty="0" sz="1200" spc="-4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200" spc="-35" b="1">
                <a:solidFill>
                  <a:srgbClr val="2A2A2A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1944370" indent="2540">
              <a:lnSpc>
                <a:spcPct val="117600"/>
              </a:lnSpc>
              <a:spcBef>
                <a:spcPts val="390"/>
              </a:spcBef>
            </a:pPr>
            <a:r>
              <a:rPr dirty="0" sz="850" spc="-40">
                <a:solidFill>
                  <a:srgbClr val="383838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4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F2F2F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1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D1D1D"/>
                </a:solidFill>
                <a:latin typeface="Lucida Sans Unicode"/>
                <a:cs typeface="Lucida Sans Unicode"/>
              </a:rPr>
              <a:t>Lourenço, </a:t>
            </a:r>
            <a:r>
              <a:rPr dirty="0" sz="850" spc="-50">
                <a:solidFill>
                  <a:srgbClr val="2A2A2A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65">
                <a:solidFill>
                  <a:srgbClr val="1F1F1F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4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343434"/>
                </a:solidFill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021443" y="1552252"/>
            <a:ext cx="2882265" cy="697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60450">
              <a:lnSpc>
                <a:spcPct val="100000"/>
              </a:lnSpc>
              <a:spcBef>
                <a:spcPts val="100"/>
              </a:spcBef>
            </a:pPr>
            <a:r>
              <a:rPr dirty="0" sz="850" spc="-90">
                <a:solidFill>
                  <a:srgbClr val="3D3D3D"/>
                </a:solidFill>
                <a:latin typeface="Lucida Sans Unicode"/>
                <a:cs typeface="Lucida Sans Unicode"/>
              </a:rPr>
              <a:t>Decreto</a:t>
            </a:r>
            <a:r>
              <a:rPr dirty="0" sz="850" spc="-1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B3B3B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4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4">
                <a:solidFill>
                  <a:srgbClr val="242424"/>
                </a:solidFill>
                <a:latin typeface="Lucida Sans Unicode"/>
                <a:cs typeface="Lucida Sans Unicode"/>
              </a:rPr>
              <a:t>2757</a:t>
            </a:r>
            <a:r>
              <a:rPr dirty="0" sz="850" spc="-4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3F3F3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0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94949"/>
                </a:solidFill>
                <a:latin typeface="Lucida Sans Unicode"/>
                <a:cs typeface="Lucida Sans Unicode"/>
              </a:rPr>
              <a:t>4</a:t>
            </a:r>
            <a:r>
              <a:rPr dirty="0" sz="850" spc="32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1414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3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262626"/>
                </a:solidFill>
                <a:latin typeface="Lucida Sans Unicode"/>
                <a:cs typeface="Lucida Sans Unicode"/>
              </a:rPr>
              <a:t>outubro,</a:t>
            </a:r>
            <a:r>
              <a:rPr dirty="0" sz="850" spc="-4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F1F1F"/>
                </a:solidFill>
                <a:latin typeface="Lucida Sans Unicode"/>
                <a:cs typeface="Lucida Sans Unicode"/>
              </a:rPr>
              <a:t>2024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190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 marR="132715">
              <a:lnSpc>
                <a:spcPts val="890"/>
              </a:lnSpc>
              <a:spcBef>
                <a:spcPts val="5"/>
              </a:spcBef>
            </a:pPr>
            <a:r>
              <a:rPr dirty="0" sz="850" spc="-90">
                <a:solidFill>
                  <a:srgbClr val="1A1A1A"/>
                </a:solidFill>
                <a:latin typeface="Lucida Sans Unicode"/>
                <a:cs typeface="Lucida Sans Unicode"/>
              </a:rPr>
              <a:t>Abre</a:t>
            </a:r>
            <a:r>
              <a:rPr dirty="0" sz="850" spc="-5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D1D1D"/>
                </a:solidFill>
                <a:latin typeface="Lucida Sans Unicode"/>
                <a:cs typeface="Lucida Sans Unicode"/>
              </a:rPr>
              <a:t>crêdito</a:t>
            </a:r>
            <a:r>
              <a:rPr dirty="0" sz="850" spc="-3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C1C1C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3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333333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3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62626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-6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313131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2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A2A2A"/>
                </a:solidFill>
                <a:latin typeface="Lucida Sans Unicode"/>
                <a:cs typeface="Lucida Sans Unicode"/>
              </a:rPr>
              <a:t>de </a:t>
            </a:r>
            <a:r>
              <a:rPr dirty="0" sz="850" spc="-100">
                <a:solidFill>
                  <a:srgbClr val="1F1F1F"/>
                </a:solidFill>
                <a:latin typeface="Lucida Sans Unicode"/>
                <a:cs typeface="Lucida Sans Unicode"/>
              </a:rPr>
              <a:t>R$250.000,00,</a:t>
            </a:r>
            <a:r>
              <a:rPr dirty="0" sz="850" spc="8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F1F1F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80">
                <a:solidFill>
                  <a:srgbClr val="1C1C1C"/>
                </a:solidFill>
                <a:latin typeface="Lucida Sans Unicode"/>
                <a:cs typeface="Lucida Sans Unicode"/>
              </a:rPr>
              <a:t>fins</a:t>
            </a:r>
            <a:r>
              <a:rPr dirty="0" sz="850" spc="-9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C1C1C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7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232323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10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262626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850" spc="3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F4F4F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114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343434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62626"/>
                </a:solidFill>
                <a:latin typeface="Lucida Sans Unicode"/>
                <a:cs typeface="Lucida Sans Unicode"/>
              </a:rPr>
              <a:t>outras</a:t>
            </a:r>
            <a:r>
              <a:rPr dirty="0" sz="850" spc="-6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F1F1F"/>
                </a:solidFill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16296" y="2745203"/>
            <a:ext cx="6305550" cy="921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99465">
              <a:lnSpc>
                <a:spcPct val="129400"/>
              </a:lnSpc>
              <a:spcBef>
                <a:spcPts val="100"/>
              </a:spcBef>
            </a:pPr>
            <a:r>
              <a:rPr dirty="0" sz="850" spc="-55">
                <a:solidFill>
                  <a:srgbClr val="212121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10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A2A2A"/>
                </a:solidFill>
                <a:latin typeface="Lucida Sans Unicode"/>
                <a:cs typeface="Lucida Sans Unicode"/>
              </a:rPr>
              <a:t>PREFEITO</a:t>
            </a:r>
            <a:r>
              <a:rPr dirty="0" sz="850" spc="-2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F1F1F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50" spc="-2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B2B2B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9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uso</a:t>
            </a:r>
            <a:r>
              <a:rPr dirty="0" sz="850" spc="-9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3F3F3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3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82828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7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A1A1A"/>
                </a:solidFill>
                <a:latin typeface="Lucida Sans Unicode"/>
                <a:cs typeface="Lucida Sans Unicode"/>
              </a:rPr>
              <a:t>atûbuiçóes</a:t>
            </a:r>
            <a:r>
              <a:rPr dirty="0" sz="850" spc="-3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81818"/>
                </a:solidFill>
                <a:latin typeface="Lucida Sans Unicode"/>
                <a:cs typeface="Lucida Sans Unicode"/>
              </a:rPr>
              <a:t>legais,</a:t>
            </a:r>
            <a:r>
              <a:rPr dirty="0" sz="850" spc="-1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F1F1F"/>
                </a:solidFill>
                <a:latin typeface="Lucida Sans Unicode"/>
                <a:cs typeface="Lucida Sans Unicode"/>
              </a:rPr>
              <a:t>œnstîtuÒonais</a:t>
            </a:r>
            <a:r>
              <a:rPr dirty="0" sz="850" spc="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B3B3B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13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6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F1F1F"/>
                </a:solidFill>
                <a:latin typeface="Lucida Sans Unicode"/>
                <a:cs typeface="Lucida Sans Unicode"/>
              </a:rPr>
              <a:t>aœrdo</a:t>
            </a:r>
            <a:r>
              <a:rPr dirty="0" sz="850" spc="-1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212121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6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D3D3D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9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A2A2A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1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4">
                <a:solidFill>
                  <a:srgbClr val="212121"/>
                </a:solidFill>
                <a:latin typeface="Lucida Sans Unicode"/>
                <a:cs typeface="Lucida Sans Unicode"/>
              </a:rPr>
              <a:t>the</a:t>
            </a:r>
            <a:r>
              <a:rPr dirty="0" sz="850" spc="-5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82828"/>
                </a:solidFill>
                <a:latin typeface="Lucida Sans Unicode"/>
                <a:cs typeface="Lucida Sans Unicode"/>
              </a:rPr>
              <a:t>confere</a:t>
            </a:r>
            <a:r>
              <a:rPr dirty="0" sz="850" spc="-2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F3F3F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82828"/>
                </a:solidFill>
                <a:latin typeface="Lucida Sans Unicode"/>
                <a:cs typeface="Lucida Sans Unicode"/>
              </a:rPr>
              <a:t>art.</a:t>
            </a:r>
            <a:r>
              <a:rPr dirty="0" sz="850" spc="-5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B3B3B"/>
                </a:solidFill>
                <a:latin typeface="Lucida Sans Unicode"/>
                <a:cs typeface="Lucida Sans Unicode"/>
              </a:rPr>
              <a:t>8º</a:t>
            </a:r>
            <a:r>
              <a:rPr dirty="0" sz="850" spc="15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B2B2B"/>
                </a:solidFill>
                <a:latin typeface="Lucida Sans Unicode"/>
                <a:cs typeface="Lucida Sans Unicode"/>
              </a:rPr>
              <a:t>da </a:t>
            </a:r>
            <a:r>
              <a:rPr dirty="0" sz="850">
                <a:solidFill>
                  <a:srgbClr val="313131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10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14141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2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35">
                <a:solidFill>
                  <a:srgbClr val="2A2A2A"/>
                </a:solidFill>
                <a:latin typeface="Lucida Sans Unicode"/>
                <a:cs typeface="Lucida Sans Unicode"/>
              </a:rPr>
              <a:t>823/2023</a:t>
            </a:r>
            <a:r>
              <a:rPr dirty="0" sz="850" spc="-4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31313"/>
                </a:solidFill>
                <a:latin typeface="Lucida Sans Unicode"/>
                <a:cs typeface="Lucida Sans Unicode"/>
              </a:rPr>
              <a:t>datada</a:t>
            </a:r>
            <a:r>
              <a:rPr dirty="0" sz="850" spc="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14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35">
                <a:solidFill>
                  <a:srgbClr val="2D2D2D"/>
                </a:solidFill>
                <a:latin typeface="Lucida Sans Unicode"/>
                <a:cs typeface="Lucida Sans Unicode"/>
              </a:rPr>
              <a:t>21/12/2023.</a:t>
            </a:r>
            <a:r>
              <a:rPr dirty="0" sz="850" spc="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F1F1F"/>
                </a:solidFill>
                <a:latin typeface="Lucida Sans Unicode"/>
                <a:cs typeface="Lucida Sans Unicode"/>
              </a:rPr>
              <a:t>publicada</a:t>
            </a:r>
            <a:r>
              <a:rPr dirty="0" sz="850" spc="2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3B3B3B"/>
                </a:solidFill>
                <a:latin typeface="Lucida Sans Unicode"/>
                <a:cs typeface="Lucida Sans Unicode"/>
              </a:rPr>
              <a:t>em</a:t>
            </a:r>
            <a:r>
              <a:rPr dirty="0" sz="850" spc="114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212121"/>
                </a:solidFill>
                <a:latin typeface="Lucida Sans Unicode"/>
                <a:cs typeface="Lucida Sans Unicode"/>
              </a:rPr>
              <a:t>21/12/2023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160"/>
              </a:spcBef>
            </a:pPr>
            <a:r>
              <a:rPr dirty="0" u="dbl" sz="850" spc="-40">
                <a:solidFill>
                  <a:srgbClr val="343434"/>
                </a:solidFill>
                <a:uFill>
                  <a:solidFill>
                    <a:srgbClr val="484F54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dbl" sz="850" spc="-85">
                <a:solidFill>
                  <a:srgbClr val="343434"/>
                </a:solidFill>
                <a:uFill>
                  <a:solidFill>
                    <a:srgbClr val="484F5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dbl" sz="850">
                <a:solidFill>
                  <a:srgbClr val="333333"/>
                </a:solidFill>
                <a:uFill>
                  <a:solidFill>
                    <a:srgbClr val="484F54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dbl" sz="850" spc="30">
                <a:solidFill>
                  <a:srgbClr val="333333"/>
                </a:solidFill>
                <a:uFill>
                  <a:solidFill>
                    <a:srgbClr val="484F5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dbl" sz="850">
                <a:solidFill>
                  <a:srgbClr val="343434"/>
                </a:solidFill>
                <a:uFill>
                  <a:solidFill>
                    <a:srgbClr val="484F54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sz="850" spc="-9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3B3B3B"/>
                </a:solidFill>
                <a:uFill>
                  <a:solidFill>
                    <a:srgbClr val="484F54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50" spc="-60">
                <a:solidFill>
                  <a:srgbClr val="3B3B3B"/>
                </a:solidFill>
                <a:uFill>
                  <a:solidFill>
                    <a:srgbClr val="484F5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3D3D3D"/>
                </a:solidFill>
                <a:uFill>
                  <a:solidFill>
                    <a:srgbClr val="484F54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45">
                <a:solidFill>
                  <a:srgbClr val="3D3D3D"/>
                </a:solidFill>
                <a:uFill>
                  <a:solidFill>
                    <a:srgbClr val="484F5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95">
                <a:solidFill>
                  <a:srgbClr val="3F3F3F"/>
                </a:solidFill>
                <a:uFill>
                  <a:solidFill>
                    <a:srgbClr val="484F54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50" spc="-45">
                <a:solidFill>
                  <a:srgbClr val="3F3F3F"/>
                </a:solidFill>
                <a:uFill>
                  <a:solidFill>
                    <a:srgbClr val="484F5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25">
                <a:solidFill>
                  <a:srgbClr val="3D3D3D"/>
                </a:solidFill>
                <a:uFill>
                  <a:solidFill>
                    <a:srgbClr val="484F54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23215">
              <a:lnSpc>
                <a:spcPct val="100000"/>
              </a:lnSpc>
              <a:spcBef>
                <a:spcPts val="1215"/>
              </a:spcBef>
            </a:pPr>
            <a:r>
              <a:rPr dirty="0" sz="850" spc="-105">
                <a:solidFill>
                  <a:srgbClr val="2D2D2D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6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B2B2B"/>
                </a:solidFill>
                <a:latin typeface="Lucida Sans Unicode"/>
                <a:cs typeface="Lucida Sans Unicode"/>
              </a:rPr>
              <a:t>1º </a:t>
            </a:r>
            <a:r>
              <a:rPr dirty="0" sz="850" spc="-215">
                <a:solidFill>
                  <a:srgbClr val="3B3B3B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A3A3A"/>
                </a:solidFill>
                <a:latin typeface="Lucida Sans Unicode"/>
                <a:cs typeface="Lucida Sans Unicode"/>
              </a:rPr>
              <a:t>Fiœ</a:t>
            </a:r>
            <a:r>
              <a:rPr dirty="0" sz="850" spc="-6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2B2B2B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1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D2D2D"/>
                </a:solidFill>
                <a:latin typeface="Lucida Sans Unicode"/>
                <a:cs typeface="Lucida Sans Unicode"/>
              </a:rPr>
              <a:t>crëdito</a:t>
            </a:r>
            <a:r>
              <a:rPr dirty="0" sz="850" spc="-3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B2B2B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5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383838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0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12121"/>
                </a:solidFill>
                <a:latin typeface="Lucida Sans Unicode"/>
                <a:cs typeface="Lucida Sans Unicode"/>
              </a:rPr>
              <a:t>seguintes</a:t>
            </a:r>
            <a:r>
              <a:rPr dirty="0" sz="850" spc="-2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82828"/>
                </a:solidFill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67568" y="4399123"/>
            <a:ext cx="1907539" cy="38862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u="heavy" sz="850" spc="-55">
                <a:solidFill>
                  <a:srgbClr val="2D2D2D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Dotaçóee</a:t>
            </a:r>
            <a:r>
              <a:rPr dirty="0" u="heavy" sz="850">
                <a:solidFill>
                  <a:srgbClr val="2D2D2D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161616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Suglementadas</a:t>
            </a:r>
            <a:r>
              <a:rPr dirty="0" u="heavy" sz="850" spc="500">
                <a:solidFill>
                  <a:srgbClr val="161616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62230">
              <a:lnSpc>
                <a:spcPct val="100000"/>
              </a:lnSpc>
              <a:spcBef>
                <a:spcPts val="370"/>
              </a:spcBef>
            </a:pPr>
            <a:r>
              <a:rPr dirty="0" sz="950" b="1">
                <a:solidFill>
                  <a:srgbClr val="343434"/>
                </a:solidFill>
                <a:latin typeface="Arial"/>
                <a:cs typeface="Arial"/>
              </a:rPr>
              <a:t>FUNDO</a:t>
            </a:r>
            <a:r>
              <a:rPr dirty="0" sz="950" spc="4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82828"/>
                </a:solidFill>
                <a:latin typeface="Arial"/>
                <a:cs typeface="Arial"/>
              </a:rPr>
              <a:t>MUNICIPAL</a:t>
            </a:r>
            <a:r>
              <a:rPr dirty="0" sz="950" spc="10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A3A3A"/>
                </a:solidFill>
                <a:latin typeface="Arial"/>
                <a:cs typeface="Arial"/>
              </a:rPr>
              <a:t>DE</a:t>
            </a:r>
            <a:r>
              <a:rPr dirty="0" sz="950" spc="10" b="1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82828"/>
                </a:solidFill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87449" y="4719740"/>
            <a:ext cx="3127375" cy="54673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20"/>
              </a:spcBef>
              <a:tabLst>
                <a:tab pos="793115" algn="l"/>
              </a:tabLst>
            </a:pPr>
            <a:r>
              <a:rPr dirty="0" sz="850" spc="-10" b="1">
                <a:solidFill>
                  <a:srgbClr val="111111"/>
                </a:solidFill>
                <a:latin typeface="Arial"/>
                <a:cs typeface="Arial"/>
              </a:rPr>
              <a:t>05.22</a:t>
            </a:r>
            <a:r>
              <a:rPr dirty="0" sz="850" b="1">
                <a:solidFill>
                  <a:srgbClr val="111111"/>
                </a:solidFill>
                <a:latin typeface="Arial"/>
                <a:cs typeface="Arial"/>
              </a:rPr>
              <a:t>	</a:t>
            </a:r>
            <a:r>
              <a:rPr dirty="0" sz="850" spc="-60" b="1">
                <a:solidFill>
                  <a:srgbClr val="1F1F1F"/>
                </a:solidFill>
                <a:latin typeface="Arial"/>
                <a:cs typeface="Arial"/>
              </a:rPr>
              <a:t>Fundo</a:t>
            </a:r>
            <a:r>
              <a:rPr dirty="0" sz="850" spc="-2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50" spc="-45" b="1">
                <a:solidFill>
                  <a:srgbClr val="181818"/>
                </a:solidFill>
                <a:latin typeface="Arial"/>
                <a:cs typeface="Arial"/>
              </a:rPr>
              <a:t>Municipal</a:t>
            </a:r>
            <a:r>
              <a:rPr dirty="0" sz="850" spc="-1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spc="-50" b="1">
                <a:solidFill>
                  <a:srgbClr val="464646"/>
                </a:solidFill>
                <a:latin typeface="Arial"/>
                <a:cs typeface="Arial"/>
              </a:rPr>
              <a:t>de</a:t>
            </a:r>
            <a:r>
              <a:rPr dirty="0" sz="850" spc="-10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131313"/>
                </a:solidFill>
                <a:latin typeface="Arial"/>
                <a:cs typeface="Arial"/>
              </a:rPr>
              <a:t>Saúde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  <a:tabLst>
                <a:tab pos="790575" algn="l"/>
              </a:tabLst>
            </a:pPr>
            <a:r>
              <a:rPr dirty="0" baseline="3267" sz="1275" spc="-15">
                <a:solidFill>
                  <a:srgbClr val="131313"/>
                </a:solidFill>
                <a:latin typeface="Lucida Sans Unicode"/>
                <a:cs typeface="Lucida Sans Unicode"/>
              </a:rPr>
              <a:t>2.020</a:t>
            </a:r>
            <a:r>
              <a:rPr dirty="0" baseline="3267" sz="1275">
                <a:solidFill>
                  <a:srgbClr val="131313"/>
                </a:solidFill>
                <a:latin typeface="Lucida Sans Unicode"/>
                <a:cs typeface="Lucida Sans Unicode"/>
              </a:rPr>
              <a:t>	</a:t>
            </a:r>
            <a:r>
              <a:rPr dirty="0" baseline="3267" sz="1275" spc="-75">
                <a:solidFill>
                  <a:srgbClr val="1A1A1A"/>
                </a:solidFill>
                <a:latin typeface="Lucida Sans Unicode"/>
                <a:cs typeface="Lucida Sans Unicode"/>
              </a:rPr>
              <a:t>MANUTEN</a:t>
            </a:r>
            <a:r>
              <a:rPr dirty="0" sz="850" spc="-50">
                <a:solidFill>
                  <a:srgbClr val="1A1A1A"/>
                </a:solidFill>
                <a:latin typeface="Lucida Sans Unicode"/>
                <a:cs typeface="Lucida Sans Unicode"/>
              </a:rPr>
              <a:t>CÂ</a:t>
            </a:r>
            <a:r>
              <a:rPr dirty="0" baseline="3267" sz="1275" spc="-75">
                <a:solidFill>
                  <a:srgbClr val="1A1A1A"/>
                </a:solidFill>
                <a:latin typeface="Lucida Sans Unicode"/>
                <a:cs typeface="Lucida Sans Unicode"/>
              </a:rPr>
              <a:t>O</a:t>
            </a:r>
            <a:r>
              <a:rPr dirty="0" baseline="3267" sz="1275" spc="-187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2B2B2B"/>
                </a:solidFill>
                <a:latin typeface="Lucida Sans Unicode"/>
                <a:cs typeface="Lucida Sans Unicode"/>
              </a:rPr>
              <a:t>E</a:t>
            </a:r>
            <a:r>
              <a:rPr dirty="0" baseline="3267" sz="1275" spc="209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67">
                <a:solidFill>
                  <a:srgbClr val="1F1F1F"/>
                </a:solidFill>
                <a:latin typeface="Lucida Sans Unicode"/>
                <a:cs typeface="Lucida Sans Unicode"/>
              </a:rPr>
              <a:t>OPERACIONALIZ</a:t>
            </a:r>
            <a:r>
              <a:rPr dirty="0" sz="850" spc="-45">
                <a:solidFill>
                  <a:srgbClr val="1F1F1F"/>
                </a:solidFill>
                <a:latin typeface="Lucida Sans Unicode"/>
                <a:cs typeface="Lucida Sans Unicode"/>
              </a:rPr>
              <a:t>ACA</a:t>
            </a:r>
            <a:r>
              <a:rPr dirty="0" baseline="3267" sz="1275" spc="-67">
                <a:solidFill>
                  <a:srgbClr val="1F1F1F"/>
                </a:solidFill>
                <a:latin typeface="Lucida Sans Unicode"/>
                <a:cs typeface="Lucida Sans Unicode"/>
              </a:rPr>
              <a:t>O</a:t>
            </a:r>
            <a:r>
              <a:rPr dirty="0" baseline="3267" sz="1275" spc="-179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04">
                <a:solidFill>
                  <a:srgbClr val="343434"/>
                </a:solidFill>
                <a:latin typeface="Lucida Sans Unicode"/>
                <a:cs typeface="Lucida Sans Unicode"/>
              </a:rPr>
              <a:t>DO</a:t>
            </a:r>
            <a:r>
              <a:rPr dirty="0" baseline="3267" sz="1275" spc="-22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37">
                <a:solidFill>
                  <a:srgbClr val="1A1A1A"/>
                </a:solidFill>
                <a:latin typeface="Lucida Sans Unicode"/>
                <a:cs typeface="Lucida Sans Unicode"/>
              </a:rPr>
              <a:t>FMS</a:t>
            </a:r>
            <a:endParaRPr baseline="3267" sz="1275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200"/>
              </a:spcBef>
              <a:tabLst>
                <a:tab pos="793750" algn="l"/>
              </a:tabLst>
            </a:pPr>
            <a:r>
              <a:rPr dirty="0" sz="850" spc="-10">
                <a:solidFill>
                  <a:srgbClr val="1F1F1F"/>
                </a:solidFill>
                <a:latin typeface="Lucida Sans Unicode"/>
                <a:cs typeface="Lucida Sans Unicode"/>
              </a:rPr>
              <a:t>3.1.9.0.11.06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50">
                <a:solidFill>
                  <a:srgbClr val="2F2F2F"/>
                </a:solidFill>
                <a:latin typeface="Lucida Sans Unicode"/>
                <a:cs typeface="Lucida Sans Unicode"/>
              </a:rPr>
              <a:t>Piso </a:t>
            </a:r>
            <a:r>
              <a:rPr dirty="0" sz="850" spc="-85">
                <a:solidFill>
                  <a:srgbClr val="2A2A2A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4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32323"/>
                </a:solidFill>
                <a:latin typeface="Lucida Sans Unicode"/>
                <a:cs typeface="Lucida Sans Unicode"/>
              </a:rPr>
              <a:t>Enferma9em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021661" y="5094536"/>
            <a:ext cx="2154555" cy="6902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476250">
              <a:lnSpc>
                <a:spcPct val="124700"/>
              </a:lnSpc>
              <a:spcBef>
                <a:spcPts val="100"/>
              </a:spcBef>
            </a:pPr>
            <a:r>
              <a:rPr dirty="0" sz="850">
                <a:solidFill>
                  <a:srgbClr val="2A2A2A"/>
                </a:solidFill>
                <a:latin typeface="Lucida Sans Unicode"/>
                <a:cs typeface="Lucida Sans Unicode"/>
              </a:rPr>
              <a:t>SUS</a:t>
            </a:r>
            <a:r>
              <a:rPr dirty="0" sz="850" spc="-8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55">
                <a:solidFill>
                  <a:srgbClr val="3F3F3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7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151515"/>
                </a:solidFill>
                <a:latin typeface="Lucida Sans Unicode"/>
                <a:cs typeface="Lucida Sans Unicode"/>
              </a:rPr>
              <a:t>Manutençdo</a:t>
            </a:r>
            <a:r>
              <a:rPr dirty="0" sz="850" spc="7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ASPS</a:t>
            </a:r>
            <a:r>
              <a:rPr dirty="0" sz="850" spc="-2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262626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42424"/>
                </a:solidFill>
                <a:latin typeface="Lucida Sans Unicode"/>
                <a:cs typeface="Lucida Sans Unicode"/>
              </a:rPr>
              <a:t>Govemo</a:t>
            </a:r>
            <a:r>
              <a:rPr dirty="0" sz="850" spc="2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A1A1A"/>
                </a:solidFill>
                <a:latin typeface="Lucida Sans Unicode"/>
                <a:cs typeface="Lucida Sans Unicode"/>
              </a:rPr>
              <a:t>I </a:t>
            </a:r>
            <a:r>
              <a:rPr dirty="0" sz="850" spc="-60">
                <a:solidFill>
                  <a:srgbClr val="1C1C1C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4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62626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4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D2D2D"/>
                </a:solidFill>
                <a:latin typeface="Lucida Sans Unicode"/>
                <a:cs typeface="Lucida Sans Unicode"/>
              </a:rPr>
              <a:t>Projeto</a:t>
            </a:r>
            <a:r>
              <a:rPr dirty="0" sz="850" spc="-10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363636"/>
                </a:solidFill>
                <a:latin typeface="Lucida Sans Unicode"/>
                <a:cs typeface="Lucida Sans Unicode"/>
              </a:rPr>
              <a:t>/</a:t>
            </a:r>
            <a:r>
              <a:rPr dirty="0" sz="850" spc="-8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D2D2D"/>
                </a:solidFill>
                <a:latin typeface="Lucida Sans Unicode"/>
                <a:cs typeface="Lucida Sans Unicode"/>
              </a:rPr>
              <a:t>Atividade</a:t>
            </a:r>
            <a:r>
              <a:rPr dirty="0" sz="850" spc="-2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3B3B3B"/>
                </a:solidFill>
                <a:latin typeface="Lucida Sans Unicode"/>
                <a:cs typeface="Lucida Sans Unicode"/>
              </a:rPr>
              <a:t>Rț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sz="850" spc="-55">
                <a:solidFill>
                  <a:srgbClr val="1F1F1F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8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3B3B3B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8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2F2F2F"/>
                </a:solidFill>
                <a:latin typeface="Lucida Sans Unicode"/>
                <a:cs typeface="Lucida Sans Unicode"/>
              </a:rPr>
              <a:t>Unidade</a:t>
            </a:r>
            <a:r>
              <a:rPr dirty="0" sz="850" spc="12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14141"/>
                </a:solidFill>
                <a:latin typeface="Lucida Sans Unicode"/>
                <a:cs typeface="Lucida Sans Unicode"/>
              </a:rPr>
              <a:t>Rț</a:t>
            </a:r>
            <a:endParaRPr sz="850">
              <a:latin typeface="Lucida Sans Unicode"/>
              <a:cs typeface="Lucida Sans Unicode"/>
            </a:endParaRPr>
          </a:p>
          <a:p>
            <a:pPr marL="398145">
              <a:lnSpc>
                <a:spcPct val="100000"/>
              </a:lnSpc>
              <a:spcBef>
                <a:spcPts val="300"/>
              </a:spcBef>
            </a:pPr>
            <a:r>
              <a:rPr dirty="0" sz="850" spc="-55">
                <a:solidFill>
                  <a:srgbClr val="2A2A2A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343434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5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42424"/>
                </a:solidFill>
                <a:latin typeface="Lucida Sans Unicode"/>
                <a:cs typeface="Lucida Sans Unicode"/>
              </a:rPr>
              <a:t>Supłementado</a:t>
            </a:r>
            <a:r>
              <a:rPr dirty="0" sz="850" spc="6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82828"/>
                </a:solidFill>
                <a:latin typeface="Lucida Sans Unicode"/>
                <a:cs typeface="Lucida Sans Unicode"/>
              </a:rPr>
              <a:t>RS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15288" y="5821275"/>
            <a:ext cx="5821045" cy="2832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461645" marR="5080" indent="-449580">
              <a:lnSpc>
                <a:spcPts val="1010"/>
              </a:lnSpc>
              <a:spcBef>
                <a:spcPts val="140"/>
              </a:spcBef>
            </a:pPr>
            <a:r>
              <a:rPr dirty="0" sz="850" spc="-110">
                <a:solidFill>
                  <a:srgbClr val="242424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4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383838"/>
                </a:solidFill>
                <a:latin typeface="Lucida Sans Unicode"/>
                <a:cs typeface="Lucida Sans Unicode"/>
              </a:rPr>
              <a:t>2º </a:t>
            </a:r>
            <a:r>
              <a:rPr dirty="0" sz="850" spc="-215">
                <a:solidFill>
                  <a:srgbClr val="2A2A2A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9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D2D2D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9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32323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 spc="-4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82828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50" spc="3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D2D2D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2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262626"/>
                </a:solidFill>
                <a:latin typeface="Lucida Sans Unicode"/>
                <a:cs typeface="Lucida Sans Unicode"/>
              </a:rPr>
              <a:t>abertura</a:t>
            </a:r>
            <a:r>
              <a:rPr dirty="0" sz="850" spc="6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333333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5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62626"/>
                </a:solidFill>
                <a:latin typeface="Lucida Sans Unicode"/>
                <a:cs typeface="Lucida Sans Unicode"/>
              </a:rPr>
              <a:t>presente</a:t>
            </a:r>
            <a:r>
              <a:rPr dirty="0" sz="850" spc="-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11111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0E0E0E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50" spc="6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343434"/>
                </a:solidFill>
                <a:latin typeface="Lucida Sans Unicode"/>
                <a:cs typeface="Lucida Sans Unicode"/>
              </a:rPr>
              <a:t>ser6o</a:t>
            </a:r>
            <a:r>
              <a:rPr dirty="0" sz="85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32323"/>
                </a:solidFill>
                <a:latin typeface="Lucida Sans Unicode"/>
                <a:cs typeface="Lucida Sans Unicode"/>
              </a:rPr>
              <a:t>cobertas</a:t>
            </a:r>
            <a:r>
              <a:rPr dirty="0" sz="850" spc="-1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F2F2F"/>
                </a:solidFill>
                <a:latin typeface="Lucida Sans Unicode"/>
                <a:cs typeface="Lucida Sans Unicode"/>
              </a:rPr>
              <a:t>œm</a:t>
            </a:r>
            <a:r>
              <a:rPr dirty="0" sz="850" spc="-8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62626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2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383838"/>
                </a:solidFill>
                <a:latin typeface="Lucida Sans Unicode"/>
                <a:cs typeface="Lucida Sans Unicode"/>
              </a:rPr>
              <a:t>de </a:t>
            </a:r>
            <a:r>
              <a:rPr dirty="0" sz="850" spc="-85">
                <a:solidFill>
                  <a:srgbClr val="2F2F2F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5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1F1F1F"/>
                </a:solidFill>
                <a:latin typeface="Lucida Sans Unicode"/>
                <a:cs typeface="Lucida Sans Unicode"/>
              </a:rPr>
              <a:t>trata</a:t>
            </a:r>
            <a:r>
              <a:rPr dirty="0" sz="850" spc="4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494949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3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383838"/>
                </a:solidFill>
                <a:latin typeface="Lucida Sans Unicode"/>
                <a:cs typeface="Lucida Sans Unicode"/>
              </a:rPr>
              <a:t>Artigo </a:t>
            </a:r>
            <a:r>
              <a:rPr dirty="0" sz="850" spc="-70">
                <a:solidFill>
                  <a:srgbClr val="3D3D3D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13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A1A1A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50" spc="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444444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9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62626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2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343434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9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343434"/>
                </a:solidFill>
                <a:latin typeface="Lucida Sans Unicode"/>
                <a:cs typeface="Lucida Sans Unicode"/>
              </a:rPr>
              <a:t>Federal</a:t>
            </a:r>
            <a:r>
              <a:rPr dirty="0" sz="850" spc="-3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33333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0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30">
                <a:solidFill>
                  <a:srgbClr val="313131"/>
                </a:solidFill>
                <a:latin typeface="Lucida Sans Unicode"/>
                <a:cs typeface="Lucida Sans Unicode"/>
              </a:rPr>
              <a:t>4.320/64,</a:t>
            </a:r>
            <a:r>
              <a:rPr dirty="0" sz="850" spc="3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313131"/>
                </a:solidFill>
                <a:latin typeface="Lucida Sans Unicode"/>
                <a:cs typeface="Lucida Sans Unicode"/>
              </a:rPr>
              <a:t>Inciso</a:t>
            </a:r>
            <a:r>
              <a:rPr dirty="0" sz="850" spc="-1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282828"/>
                </a:solidFill>
                <a:latin typeface="Lucida Sans Unicode"/>
                <a:cs typeface="Lucida Sans Unicode"/>
              </a:rPr>
              <a:t>Ill.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70735" y="6182360"/>
            <a:ext cx="160782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740" marR="5080" indent="-320675">
              <a:lnSpc>
                <a:spcPct val="131700"/>
              </a:lnSpc>
              <a:spcBef>
                <a:spcPts val="100"/>
              </a:spcBef>
            </a:pPr>
            <a:r>
              <a:rPr dirty="0" sz="850" spc="-75">
                <a:solidFill>
                  <a:srgbClr val="2B2B2B"/>
                </a:solidFill>
                <a:latin typeface="Lucida Sans Unicode"/>
                <a:cs typeface="Lucida Sans Unicode"/>
              </a:rPr>
              <a:t>lnciso:</a:t>
            </a:r>
            <a:r>
              <a:rPr dirty="0" sz="850" spc="7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333333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9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3B3B3B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8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333333"/>
                </a:solidFill>
                <a:latin typeface="Lucida Sans Unicode"/>
                <a:cs typeface="Lucida Sans Unicode"/>
              </a:rPr>
              <a:t>Excesso</a:t>
            </a:r>
            <a:r>
              <a:rPr dirty="0" sz="850" spc="-2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F2F2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F1F1F"/>
                </a:solidFill>
                <a:latin typeface="Lucida Sans Unicode"/>
                <a:cs typeface="Lucida Sans Unicode"/>
              </a:rPr>
              <a:t>ArrecadaçSo:</a:t>
            </a:r>
            <a:r>
              <a:rPr dirty="0" sz="850" spc="-4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313131"/>
                </a:solidFill>
                <a:latin typeface="Lucida Sans Unicode"/>
                <a:cs typeface="Lucida Sans Unicode"/>
              </a:rPr>
              <a:t>III</a:t>
            </a:r>
            <a:r>
              <a:rPr dirty="0" sz="850" spc="-8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383838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2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D2D2D"/>
                </a:solidFill>
                <a:latin typeface="Lucida Sans Unicode"/>
                <a:cs typeface="Lucida Sans Unicode"/>
              </a:rPr>
              <a:t>Anulação</a:t>
            </a:r>
            <a:r>
              <a:rPr dirty="0" sz="850" spc="-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D2D2D"/>
                </a:solidFill>
                <a:latin typeface="Lucida Sans Unicode"/>
                <a:cs typeface="Lucida Sans Unicode"/>
              </a:rPr>
              <a:t>Dotação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67568" y="6510459"/>
            <a:ext cx="2625090" cy="38290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50" spc="-30">
                <a:solidFill>
                  <a:srgbClr val="1C1C1C"/>
                </a:solidFill>
                <a:latin typeface="Lucida Sans Unicode"/>
                <a:cs typeface="Lucida Sans Unicode"/>
              </a:rPr>
              <a:t>Dota</a:t>
            </a:r>
            <a:r>
              <a:rPr dirty="0" sz="850" spc="13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82828"/>
                </a:solidFill>
                <a:latin typeface="Lucida Sans Unicode"/>
                <a:cs typeface="Lucida Sans Unicode"/>
              </a:rPr>
              <a:t>óe</a:t>
            </a:r>
            <a:r>
              <a:rPr dirty="0" sz="850" spc="26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82828"/>
                </a:solidFill>
                <a:latin typeface="Lucida Sans Unicode"/>
                <a:cs typeface="Lucida Sans Unicode"/>
              </a:rPr>
              <a:t>A</a:t>
            </a:r>
            <a:r>
              <a:rPr dirty="0" sz="850" spc="12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D2D2D"/>
                </a:solidFill>
                <a:latin typeface="Lucida Sans Unicode"/>
                <a:cs typeface="Lucida Sans Unicode"/>
              </a:rPr>
              <a:t>ulada</a:t>
            </a:r>
            <a:endParaRPr sz="850">
              <a:latin typeface="Lucida Sans Unicode"/>
              <a:cs typeface="Lucida Sans Unicode"/>
            </a:endParaRPr>
          </a:p>
          <a:p>
            <a:pPr marL="62230">
              <a:lnSpc>
                <a:spcPct val="100000"/>
              </a:lnSpc>
              <a:spcBef>
                <a:spcPts val="345"/>
              </a:spcBef>
            </a:pPr>
            <a:r>
              <a:rPr dirty="0" sz="950" b="1">
                <a:solidFill>
                  <a:srgbClr val="343434"/>
                </a:solidFill>
                <a:latin typeface="Arial"/>
                <a:cs typeface="Arial"/>
              </a:rPr>
              <a:t>PREFEITURA</a:t>
            </a:r>
            <a:r>
              <a:rPr dirty="0" sz="950" spc="114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33333"/>
                </a:solidFill>
                <a:latin typeface="Arial"/>
                <a:cs typeface="Arial"/>
              </a:rPr>
              <a:t>MUNICIPAL</a:t>
            </a:r>
            <a:r>
              <a:rPr dirty="0" sz="950" spc="3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83838"/>
                </a:solidFill>
                <a:latin typeface="Arial"/>
                <a:cs typeface="Arial"/>
              </a:rPr>
              <a:t>DE</a:t>
            </a:r>
            <a:r>
              <a:rPr dirty="0" sz="950" spc="-25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C1C1C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74187" y="6185405"/>
            <a:ext cx="645160" cy="36703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20"/>
              </a:spcBef>
            </a:pPr>
            <a:r>
              <a:rPr dirty="0" sz="850" spc="-95">
                <a:solidFill>
                  <a:srgbClr val="212121"/>
                </a:solidFill>
                <a:latin typeface="Lucida Sans Unicode"/>
                <a:cs typeface="Lucida Sans Unicode"/>
              </a:rPr>
              <a:t>R$250.000,00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850" spc="-50">
                <a:solidFill>
                  <a:srgbClr val="282828"/>
                </a:solidFill>
                <a:latin typeface="Lucida Sans Unicode"/>
                <a:cs typeface="Lucida Sans Unicode"/>
              </a:rPr>
              <a:t>$250.000,00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796512" y="7681544"/>
            <a:ext cx="5019040" cy="397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896995">
              <a:lnSpc>
                <a:spcPct val="143500"/>
              </a:lnSpc>
              <a:spcBef>
                <a:spcPts val="100"/>
              </a:spcBef>
              <a:tabLst>
                <a:tab pos="600075" algn="l"/>
              </a:tabLst>
            </a:pPr>
            <a:r>
              <a:rPr dirty="0" sz="850" spc="-55">
                <a:solidFill>
                  <a:srgbClr val="212121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2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2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32323"/>
                </a:solidFill>
                <a:latin typeface="Lucida Sans Unicode"/>
                <a:cs typeface="Lucida Sans Unicode"/>
              </a:rPr>
              <a:t>Anulado</a:t>
            </a:r>
            <a:r>
              <a:rPr dirty="0" sz="850" spc="-5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84848"/>
                </a:solidFill>
                <a:latin typeface="Lucida Sans Unicode"/>
                <a:cs typeface="Lucida Sans Unicode"/>
              </a:rPr>
              <a:t>R$ </a:t>
            </a:r>
            <a:r>
              <a:rPr dirty="0" sz="850" spc="-105">
                <a:solidFill>
                  <a:srgbClr val="282828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5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343434"/>
                </a:solidFill>
                <a:latin typeface="Lucida Sans Unicode"/>
                <a:cs typeface="Lucida Sans Unicode"/>
              </a:rPr>
              <a:t>3º </a:t>
            </a:r>
            <a:r>
              <a:rPr dirty="0" sz="850" spc="-50">
                <a:solidFill>
                  <a:srgbClr val="151515"/>
                </a:solidFill>
                <a:latin typeface="Lucida Sans Unicode"/>
                <a:cs typeface="Lucida Sans Unicode"/>
              </a:rPr>
              <a:t>-</a:t>
            </a:r>
            <a:r>
              <a:rPr dirty="0" sz="850">
                <a:solidFill>
                  <a:srgbClr val="151515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65">
                <a:solidFill>
                  <a:srgbClr val="2A2A2A"/>
                </a:solidFill>
                <a:latin typeface="Lucida Sans Unicode"/>
                <a:cs typeface="Lucida Sans Unicode"/>
              </a:rPr>
              <a:t>Revogadas</a:t>
            </a:r>
            <a:r>
              <a:rPr dirty="0" sz="850" spc="4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282828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0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62626"/>
                </a:solidFill>
                <a:latin typeface="Lucida Sans Unicode"/>
                <a:cs typeface="Lucida Sans Unicode"/>
              </a:rPr>
              <a:t>disposiçóes</a:t>
            </a:r>
            <a:r>
              <a:rPr dirty="0" sz="850" spc="3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3A3A3A"/>
                </a:solidFill>
                <a:latin typeface="Lucida Sans Unicode"/>
                <a:cs typeface="Lucida Sans Unicode"/>
              </a:rPr>
              <a:t>em</a:t>
            </a:r>
            <a:r>
              <a:rPr dirty="0" sz="850" spc="-3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D2D2D"/>
                </a:solidFill>
                <a:latin typeface="Lucida Sans Unicode"/>
                <a:cs typeface="Lucida Sans Unicode"/>
              </a:rPr>
              <a:t>œntràrio.</a:t>
            </a:r>
            <a:r>
              <a:rPr dirty="0" sz="850" spc="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212121"/>
                </a:solidFill>
                <a:latin typeface="Lucida Sans Unicode"/>
                <a:cs typeface="Lucida Sans Unicode"/>
              </a:rPr>
              <a:t>Publique-</a:t>
            </a:r>
            <a:r>
              <a:rPr dirty="0" sz="850" spc="-80">
                <a:solidFill>
                  <a:srgbClr val="212121"/>
                </a:solidFill>
                <a:latin typeface="Lucida Sans Unicode"/>
                <a:cs typeface="Lucida Sans Unicode"/>
              </a:rPr>
              <a:t>se,</a:t>
            </a:r>
            <a:r>
              <a:rPr dirty="0" sz="850" spc="7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1C1C1C"/>
                </a:solidFill>
                <a:latin typeface="Lucida Sans Unicode"/>
                <a:cs typeface="Lucida Sans Unicode"/>
              </a:rPr>
              <a:t>afîxe-</a:t>
            </a:r>
            <a:r>
              <a:rPr dirty="0" sz="850" spc="-110">
                <a:solidFill>
                  <a:srgbClr val="1C1C1C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1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A2A2A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9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solidFill>
                  <a:srgbClr val="1D1D1D"/>
                </a:solidFill>
                <a:latin typeface="Lucida Sans Unicode"/>
                <a:cs typeface="Lucida Sans Unicode"/>
              </a:rPr>
              <a:t>cumpra-</a:t>
            </a:r>
            <a:r>
              <a:rPr dirty="0" sz="850" spc="-25">
                <a:solidFill>
                  <a:srgbClr val="1D1D1D"/>
                </a:solidFill>
                <a:latin typeface="Lucida Sans Unicode"/>
                <a:cs typeface="Lucida Sans Unicode"/>
              </a:rPr>
              <a:t>se.</a:t>
            </a:r>
            <a:endParaRPr sz="850">
              <a:latin typeface="Lucida Sans Unicode"/>
              <a:cs typeface="Lucida Sans Unicode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568399" y="6907644"/>
          <a:ext cx="6408420" cy="8242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9295"/>
                <a:gridCol w="2430145"/>
                <a:gridCol w="2221230"/>
                <a:gridCol w="971550"/>
              </a:tblGrid>
              <a:tr h="144780">
                <a:tc>
                  <a:txBody>
                    <a:bodyPr/>
                    <a:lstStyle/>
                    <a:p>
                      <a:pPr marL="3556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01.13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940"/>
                        </a:lnSpc>
                      </a:pPr>
                      <a:r>
                        <a:rPr dirty="0" sz="850" spc="-5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-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Servişos</a:t>
                      </a:r>
                      <a:r>
                        <a:rPr dirty="0" sz="850" spc="2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Públicos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2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2.037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Ilumina¢ão</a:t>
                      </a:r>
                      <a:r>
                        <a:rPr dirty="0" sz="850" spc="1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Pública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72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4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4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EXERCICIOS</a:t>
                      </a:r>
                      <a:r>
                        <a:rPr dirty="0" sz="850" spc="8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ANTERIORES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ctr" marR="293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COSIP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45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250.000.00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540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639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6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4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7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13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9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Ativìdade</a:t>
                      </a:r>
                      <a:r>
                        <a:rPr dirty="0" sz="850" spc="-1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45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250.000,00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651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63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5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8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5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2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RR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015"/>
                        </a:lnSpc>
                        <a:spcBef>
                          <a:spcPts val="170"/>
                        </a:spcBef>
                      </a:pPr>
                      <a:r>
                        <a:rPr dirty="0" sz="850" spc="-45">
                          <a:solidFill>
                            <a:srgbClr val="0C0C0C"/>
                          </a:solidFill>
                          <a:latin typeface="Arial Black"/>
                          <a:cs typeface="Arial Black"/>
                        </a:rPr>
                        <a:t>250.000,00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159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2722788" y="8670337"/>
            <a:ext cx="189928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80">
                <a:solidFill>
                  <a:srgbClr val="313131"/>
                </a:solidFill>
                <a:latin typeface="Lucida Sans Unicode"/>
                <a:cs typeface="Lucida Sans Unicode"/>
              </a:rPr>
              <a:t>Gabinete</a:t>
            </a:r>
            <a:r>
              <a:rPr dirty="0" sz="850" spc="-2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3A3A3A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10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F2F2F"/>
                </a:solidFill>
                <a:latin typeface="Lucida Sans Unicode"/>
                <a:cs typeface="Lucida Sans Unicode"/>
              </a:rPr>
              <a:t>Prefeito,</a:t>
            </a:r>
            <a:r>
              <a:rPr dirty="0" sz="850" spc="-4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B4B4B"/>
                </a:solidFill>
                <a:latin typeface="Lucida Sans Unicode"/>
                <a:cs typeface="Lucida Sans Unicode"/>
              </a:rPr>
              <a:t>4</a:t>
            </a:r>
            <a:r>
              <a:rPr dirty="0" sz="850" spc="29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F2F2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2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111111"/>
                </a:solidFill>
                <a:latin typeface="Lucida Sans Unicode"/>
                <a:cs typeface="Lucida Sans Unicode"/>
              </a:rPr>
              <a:t>outubro,</a:t>
            </a:r>
            <a:r>
              <a:rPr dirty="0" sz="850" spc="-4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82828"/>
                </a:solidFill>
                <a:latin typeface="Lucida Sans Unicode"/>
                <a:cs typeface="Lucida Sans Unicode"/>
              </a:rPr>
              <a:t>2024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421469" y="9817325"/>
            <a:ext cx="48831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35">
                <a:solidFill>
                  <a:srgbClr val="343434"/>
                </a:solidFill>
                <a:latin typeface="Lucida Sans Unicode"/>
                <a:cs typeface="Lucida Sans Unicode"/>
              </a:rPr>
              <a:t>Pãgina</a:t>
            </a:r>
            <a:r>
              <a:rPr dirty="0" sz="600" spc="-1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20">
                <a:solidFill>
                  <a:srgbClr val="595959"/>
                </a:solidFill>
                <a:latin typeface="Lucida Sans Unicode"/>
                <a:cs typeface="Lucida Sans Unicode"/>
              </a:rPr>
              <a:t>1</a:t>
            </a:r>
            <a:r>
              <a:rPr dirty="0" sz="600" spc="-15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30">
                <a:solidFill>
                  <a:srgbClr val="494949"/>
                </a:solidFill>
                <a:latin typeface="Lucida Sans Unicode"/>
                <a:cs typeface="Lucida Sans Unicode"/>
              </a:rPr>
              <a:t>de</a:t>
            </a:r>
            <a:r>
              <a:rPr dirty="0" sz="600" spc="-5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50">
                <a:solidFill>
                  <a:srgbClr val="4D4D4D"/>
                </a:solidFill>
                <a:latin typeface="Lucida Sans Unicode"/>
                <a:cs typeface="Lucida Sans Unicode"/>
              </a:rPr>
              <a:t>1</a:t>
            </a:r>
            <a:endParaRPr sz="6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2025-07-23T17:46:52Z</dcterms:created>
  <dcterms:modified xsi:type="dcterms:W3CDTF">2025-07-23T17:46:52Z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2024-10-04T00:00:00Z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