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10"/>
              <a:t>°ági</a:t>
            </a:r>
            <a:r>
              <a:rPr dirty="0" spc="10">
                <a:solidFill>
                  <a:srgbClr val="4F4F4F"/>
                </a:solidFill>
              </a:rPr>
              <a:t>n</a:t>
            </a:r>
            <a:r>
              <a:rPr dirty="0" spc="10">
                <a:solidFill>
                  <a:srgbClr val="111111"/>
                </a:solidFill>
              </a:rPr>
              <a:t>a</a:t>
            </a:r>
            <a:r>
              <a:rPr dirty="0" spc="55">
                <a:solidFill>
                  <a:srgbClr val="111111"/>
                </a:solidFill>
              </a:rPr>
              <a:t> </a:t>
            </a:r>
            <a:fld id="{81D60167-4931-47E6-BA6A-407CBD079E47}" type="slidenum">
              <a:rPr dirty="0" spc="10">
                <a:solidFill>
                  <a:srgbClr val="2A2A2A"/>
                </a:solidFill>
              </a:rPr>
              <a:t>#</a:t>
            </a:fld>
            <a:r>
              <a:rPr dirty="0" spc="100">
                <a:solidFill>
                  <a:srgbClr val="2A2A2A"/>
                </a:solidFill>
              </a:rPr>
              <a:t> </a:t>
            </a:r>
            <a:r>
              <a:rPr dirty="0" spc="10">
                <a:solidFill>
                  <a:srgbClr val="161616"/>
                </a:solidFill>
              </a:rPr>
              <a:t>de</a:t>
            </a:r>
            <a:r>
              <a:rPr dirty="0" spc="60">
                <a:solidFill>
                  <a:srgbClr val="161616"/>
                </a:solidFill>
              </a:rPr>
              <a:t> </a:t>
            </a:r>
            <a:r>
              <a:rPr dirty="0" spc="-50">
                <a:solidFill>
                  <a:srgbClr val="151515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10"/>
              <a:t>°ági</a:t>
            </a:r>
            <a:r>
              <a:rPr dirty="0" spc="10">
                <a:solidFill>
                  <a:srgbClr val="4F4F4F"/>
                </a:solidFill>
              </a:rPr>
              <a:t>n</a:t>
            </a:r>
            <a:r>
              <a:rPr dirty="0" spc="10">
                <a:solidFill>
                  <a:srgbClr val="111111"/>
                </a:solidFill>
              </a:rPr>
              <a:t>a</a:t>
            </a:r>
            <a:r>
              <a:rPr dirty="0" spc="55">
                <a:solidFill>
                  <a:srgbClr val="111111"/>
                </a:solidFill>
              </a:rPr>
              <a:t> </a:t>
            </a:r>
            <a:fld id="{81D60167-4931-47E6-BA6A-407CBD079E47}" type="slidenum">
              <a:rPr dirty="0" spc="10">
                <a:solidFill>
                  <a:srgbClr val="2A2A2A"/>
                </a:solidFill>
              </a:rPr>
              <a:t>#</a:t>
            </a:fld>
            <a:r>
              <a:rPr dirty="0" spc="100">
                <a:solidFill>
                  <a:srgbClr val="2A2A2A"/>
                </a:solidFill>
              </a:rPr>
              <a:t> </a:t>
            </a:r>
            <a:r>
              <a:rPr dirty="0" spc="10">
                <a:solidFill>
                  <a:srgbClr val="161616"/>
                </a:solidFill>
              </a:rPr>
              <a:t>de</a:t>
            </a:r>
            <a:r>
              <a:rPr dirty="0" spc="60">
                <a:solidFill>
                  <a:srgbClr val="161616"/>
                </a:solidFill>
              </a:rPr>
              <a:t> </a:t>
            </a:r>
            <a:r>
              <a:rPr dirty="0" spc="-50">
                <a:solidFill>
                  <a:srgbClr val="151515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10"/>
              <a:t>°ági</a:t>
            </a:r>
            <a:r>
              <a:rPr dirty="0" spc="10">
                <a:solidFill>
                  <a:srgbClr val="4F4F4F"/>
                </a:solidFill>
              </a:rPr>
              <a:t>n</a:t>
            </a:r>
            <a:r>
              <a:rPr dirty="0" spc="10">
                <a:solidFill>
                  <a:srgbClr val="111111"/>
                </a:solidFill>
              </a:rPr>
              <a:t>a</a:t>
            </a:r>
            <a:r>
              <a:rPr dirty="0" spc="55">
                <a:solidFill>
                  <a:srgbClr val="111111"/>
                </a:solidFill>
              </a:rPr>
              <a:t> </a:t>
            </a:r>
            <a:fld id="{81D60167-4931-47E6-BA6A-407CBD079E47}" type="slidenum">
              <a:rPr dirty="0" spc="10">
                <a:solidFill>
                  <a:srgbClr val="2A2A2A"/>
                </a:solidFill>
              </a:rPr>
              <a:t>#</a:t>
            </a:fld>
            <a:r>
              <a:rPr dirty="0" spc="100">
                <a:solidFill>
                  <a:srgbClr val="2A2A2A"/>
                </a:solidFill>
              </a:rPr>
              <a:t> </a:t>
            </a:r>
            <a:r>
              <a:rPr dirty="0" spc="10">
                <a:solidFill>
                  <a:srgbClr val="161616"/>
                </a:solidFill>
              </a:rPr>
              <a:t>de</a:t>
            </a:r>
            <a:r>
              <a:rPr dirty="0" spc="60">
                <a:solidFill>
                  <a:srgbClr val="161616"/>
                </a:solidFill>
              </a:rPr>
              <a:t> </a:t>
            </a:r>
            <a:r>
              <a:rPr dirty="0" spc="-50">
                <a:solidFill>
                  <a:srgbClr val="151515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10"/>
              <a:t>°ági</a:t>
            </a:r>
            <a:r>
              <a:rPr dirty="0" spc="10">
                <a:solidFill>
                  <a:srgbClr val="4F4F4F"/>
                </a:solidFill>
              </a:rPr>
              <a:t>n</a:t>
            </a:r>
            <a:r>
              <a:rPr dirty="0" spc="10">
                <a:solidFill>
                  <a:srgbClr val="111111"/>
                </a:solidFill>
              </a:rPr>
              <a:t>a</a:t>
            </a:r>
            <a:r>
              <a:rPr dirty="0" spc="55">
                <a:solidFill>
                  <a:srgbClr val="111111"/>
                </a:solidFill>
              </a:rPr>
              <a:t> </a:t>
            </a:r>
            <a:fld id="{81D60167-4931-47E6-BA6A-407CBD079E47}" type="slidenum">
              <a:rPr dirty="0" spc="10">
                <a:solidFill>
                  <a:srgbClr val="2A2A2A"/>
                </a:solidFill>
              </a:rPr>
              <a:t>#</a:t>
            </a:fld>
            <a:r>
              <a:rPr dirty="0" spc="100">
                <a:solidFill>
                  <a:srgbClr val="2A2A2A"/>
                </a:solidFill>
              </a:rPr>
              <a:t> </a:t>
            </a:r>
            <a:r>
              <a:rPr dirty="0" spc="10">
                <a:solidFill>
                  <a:srgbClr val="161616"/>
                </a:solidFill>
              </a:rPr>
              <a:t>de</a:t>
            </a:r>
            <a:r>
              <a:rPr dirty="0" spc="60">
                <a:solidFill>
                  <a:srgbClr val="161616"/>
                </a:solidFill>
              </a:rPr>
              <a:t> </a:t>
            </a:r>
            <a:r>
              <a:rPr dirty="0" spc="-50">
                <a:solidFill>
                  <a:srgbClr val="151515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10"/>
              <a:t>°ági</a:t>
            </a:r>
            <a:r>
              <a:rPr dirty="0" spc="10">
                <a:solidFill>
                  <a:srgbClr val="4F4F4F"/>
                </a:solidFill>
              </a:rPr>
              <a:t>n</a:t>
            </a:r>
            <a:r>
              <a:rPr dirty="0" spc="10">
                <a:solidFill>
                  <a:srgbClr val="111111"/>
                </a:solidFill>
              </a:rPr>
              <a:t>a</a:t>
            </a:r>
            <a:r>
              <a:rPr dirty="0" spc="55">
                <a:solidFill>
                  <a:srgbClr val="111111"/>
                </a:solidFill>
              </a:rPr>
              <a:t> </a:t>
            </a:r>
            <a:fld id="{81D60167-4931-47E6-BA6A-407CBD079E47}" type="slidenum">
              <a:rPr dirty="0" spc="10">
                <a:solidFill>
                  <a:srgbClr val="2A2A2A"/>
                </a:solidFill>
              </a:rPr>
              <a:t>#</a:t>
            </a:fld>
            <a:r>
              <a:rPr dirty="0" spc="100">
                <a:solidFill>
                  <a:srgbClr val="2A2A2A"/>
                </a:solidFill>
              </a:rPr>
              <a:t> </a:t>
            </a:r>
            <a:r>
              <a:rPr dirty="0" spc="10">
                <a:solidFill>
                  <a:srgbClr val="161616"/>
                </a:solidFill>
              </a:rPr>
              <a:t>de</a:t>
            </a:r>
            <a:r>
              <a:rPr dirty="0" spc="60">
                <a:solidFill>
                  <a:srgbClr val="161616"/>
                </a:solidFill>
              </a:rPr>
              <a:t> </a:t>
            </a:r>
            <a:r>
              <a:rPr dirty="0" spc="-50">
                <a:solidFill>
                  <a:srgbClr val="151515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79028" y="9793723"/>
            <a:ext cx="508609" cy="121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10"/>
              <a:t>°ági</a:t>
            </a:r>
            <a:r>
              <a:rPr dirty="0" spc="10">
                <a:solidFill>
                  <a:srgbClr val="4F4F4F"/>
                </a:solidFill>
              </a:rPr>
              <a:t>n</a:t>
            </a:r>
            <a:r>
              <a:rPr dirty="0" spc="10">
                <a:solidFill>
                  <a:srgbClr val="111111"/>
                </a:solidFill>
              </a:rPr>
              <a:t>a</a:t>
            </a:r>
            <a:r>
              <a:rPr dirty="0" spc="55">
                <a:solidFill>
                  <a:srgbClr val="111111"/>
                </a:solidFill>
              </a:rPr>
              <a:t> </a:t>
            </a:r>
            <a:fld id="{81D60167-4931-47E6-BA6A-407CBD079E47}" type="slidenum">
              <a:rPr dirty="0" spc="10">
                <a:solidFill>
                  <a:srgbClr val="2A2A2A"/>
                </a:solidFill>
              </a:rPr>
              <a:t>#</a:t>
            </a:fld>
            <a:r>
              <a:rPr dirty="0" spc="100">
                <a:solidFill>
                  <a:srgbClr val="2A2A2A"/>
                </a:solidFill>
              </a:rPr>
              <a:t> </a:t>
            </a:r>
            <a:r>
              <a:rPr dirty="0" spc="10">
                <a:solidFill>
                  <a:srgbClr val="161616"/>
                </a:solidFill>
              </a:rPr>
              <a:t>de</a:t>
            </a:r>
            <a:r>
              <a:rPr dirty="0" spc="60">
                <a:solidFill>
                  <a:srgbClr val="161616"/>
                </a:solidFill>
              </a:rPr>
              <a:t> </a:t>
            </a:r>
            <a:r>
              <a:rPr dirty="0" spc="-50">
                <a:solidFill>
                  <a:srgbClr val="151515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103" y="609424"/>
            <a:ext cx="660877" cy="62466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29920" y="9788889"/>
            <a:ext cx="6456680" cy="0"/>
          </a:xfrm>
          <a:custGeom>
            <a:avLst/>
            <a:gdLst/>
            <a:ahLst/>
            <a:cxnLst/>
            <a:rect l="l" t="t" r="r" b="b"/>
            <a:pathLst>
              <a:path w="6456680" h="0">
                <a:moveTo>
                  <a:pt x="0" y="0"/>
                </a:moveTo>
                <a:lnTo>
                  <a:pt x="6456499" y="0"/>
                </a:lnTo>
              </a:path>
            </a:pathLst>
          </a:custGeom>
          <a:ln w="9141">
            <a:solidFill>
              <a:srgbClr val="1C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17738" y="1403200"/>
            <a:ext cx="6447790" cy="0"/>
          </a:xfrm>
          <a:custGeom>
            <a:avLst/>
            <a:gdLst/>
            <a:ahLst/>
            <a:cxnLst/>
            <a:rect l="l" t="t" r="r" b="b"/>
            <a:pathLst>
              <a:path w="6447790" h="0">
                <a:moveTo>
                  <a:pt x="0" y="0"/>
                </a:moveTo>
                <a:lnTo>
                  <a:pt x="6447363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46912" y="420244"/>
            <a:ext cx="3060065" cy="563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5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4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32939">
              <a:lnSpc>
                <a:spcPct val="120000"/>
              </a:lnSpc>
              <a:spcBef>
                <a:spcPts val="55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029682" y="9812005"/>
            <a:ext cx="28702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10"/>
              <a:t>°ági</a:t>
            </a:r>
            <a:r>
              <a:rPr dirty="0" spc="10">
                <a:solidFill>
                  <a:srgbClr val="4F4F4F"/>
                </a:solidFill>
              </a:rPr>
              <a:t>n</a:t>
            </a:r>
            <a:r>
              <a:rPr dirty="0" spc="10">
                <a:solidFill>
                  <a:srgbClr val="111111"/>
                </a:solidFill>
              </a:rPr>
              <a:t>a</a:t>
            </a:r>
            <a:r>
              <a:rPr dirty="0" spc="55">
                <a:solidFill>
                  <a:srgbClr val="111111"/>
                </a:solidFill>
              </a:rPr>
              <a:t> </a:t>
            </a:r>
            <a:fld id="{81D60167-4931-47E6-BA6A-407CBD079E47}" type="slidenum">
              <a:rPr dirty="0" spc="10">
                <a:solidFill>
                  <a:srgbClr val="2A2A2A"/>
                </a:solidFill>
              </a:rPr>
              <a:t>1</a:t>
            </a:fld>
            <a:r>
              <a:rPr dirty="0" spc="100">
                <a:solidFill>
                  <a:srgbClr val="2A2A2A"/>
                </a:solidFill>
              </a:rPr>
              <a:t> </a:t>
            </a:r>
            <a:r>
              <a:rPr dirty="0" spc="10">
                <a:solidFill>
                  <a:srgbClr val="161616"/>
                </a:solidFill>
              </a:rPr>
              <a:t>de</a:t>
            </a:r>
            <a:r>
              <a:rPr dirty="0" spc="60">
                <a:solidFill>
                  <a:srgbClr val="161616"/>
                </a:solidFill>
              </a:rPr>
              <a:t> </a:t>
            </a:r>
            <a:r>
              <a:rPr dirty="0" spc="-50">
                <a:solidFill>
                  <a:srgbClr val="151515"/>
                </a:solidFill>
              </a:rPr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5126393" y="1613449"/>
            <a:ext cx="18230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2759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9</a:t>
            </a:r>
            <a:r>
              <a:rPr dirty="0" sz="800" spc="3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outubro,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86716" y="2043092"/>
            <a:ext cx="2744470" cy="2603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7145" marR="5080" indent="-5080">
              <a:lnSpc>
                <a:spcPts val="890"/>
              </a:lnSpc>
              <a:spcBef>
                <a:spcPts val="185"/>
              </a:spcBef>
            </a:pPr>
            <a:r>
              <a:rPr dirty="0" sz="800" spc="-10">
                <a:latin typeface="Arial MT"/>
                <a:cs typeface="Arial MT"/>
              </a:rPr>
              <a:t>Abre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RS200.000.00.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que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especifíca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07333" y="2777452"/>
            <a:ext cx="6268720" cy="935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79121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 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e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acordo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com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confere</a:t>
            </a:r>
            <a:r>
              <a:rPr dirty="0" sz="800">
                <a:latin typeface="Arial MT"/>
                <a:cs typeface="Arial MT"/>
              </a:rPr>
              <a:t> 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8º</a:t>
            </a:r>
            <a:r>
              <a:rPr dirty="0" sz="800" spc="16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LEI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datada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750" spc="-1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solidFill>
                  <a:srgbClr val="0E0E0E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25">
                <a:solidFill>
                  <a:srgbClr val="0E0E0E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solidFill>
                  <a:srgbClr val="0C0C0C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45">
                <a:solidFill>
                  <a:srgbClr val="0C0C0C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3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solidFill>
                  <a:srgbClr val="151515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750" spc="25">
                <a:solidFill>
                  <a:srgbClr val="151515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2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0"/>
              </a:spcBef>
            </a:pPr>
            <a:endParaRPr sz="750">
              <a:latin typeface="Arial MT"/>
              <a:cs typeface="Arial MT"/>
            </a:endParaRPr>
          </a:p>
          <a:p>
            <a:pPr marL="318135">
              <a:lnSpc>
                <a:spcPct val="100000"/>
              </a:lnSpc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Fica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aberto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seguintes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61650" y="4443920"/>
            <a:ext cx="2773045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heavy" sz="750" spc="2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Dotar</a:t>
            </a:r>
            <a:r>
              <a:rPr dirty="0" u="heavy" sz="750" spc="-6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2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ões</a:t>
            </a:r>
            <a:r>
              <a:rPr dirty="0" u="heavy" sz="750" spc="11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244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4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35"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950" spc="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ASSISTÊNCIA</a:t>
            </a:r>
            <a:r>
              <a:rPr dirty="0" sz="950" spc="14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SOCIAL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78670" y="5973886"/>
            <a:ext cx="584200" cy="34861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2.721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10"/>
              </a:spcBef>
            </a:pPr>
            <a:r>
              <a:rPr dirty="0" sz="800" spc="-3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447406" y="5973886"/>
            <a:ext cx="2270760" cy="348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325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Proqrama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Proteção</a:t>
            </a:r>
            <a:r>
              <a:rPr dirty="0" sz="800" spc="-10">
                <a:latin typeface="Arial MT"/>
                <a:cs typeface="Arial MT"/>
              </a:rPr>
              <a:t> Social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Esoecial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Federal </a:t>
            </a:r>
            <a:r>
              <a:rPr dirty="0" sz="800" spc="-30">
                <a:latin typeface="Arial MT"/>
                <a:cs typeface="Arial MT"/>
              </a:rPr>
              <a:t>OUTROS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MATERIAIS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656575" y="4823063"/>
          <a:ext cx="6377305" cy="11537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230"/>
                <a:gridCol w="2547620"/>
                <a:gridCol w="2455545"/>
                <a:gridCol w="601345"/>
              </a:tblGrid>
              <a:tr h="144780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07.23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Assistencia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Social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2.081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Protecão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Estadual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6743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à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Assisti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55.700,00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55.700,00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Protecão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Federal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67373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56.500,00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</a:tr>
              <a:tr h="143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ts val="915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869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56.500,00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</a:tbl>
          </a:graphicData>
        </a:graphic>
      </p:graphicFrame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658364" y="6371002"/>
          <a:ext cx="6376670" cy="147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135"/>
                <a:gridCol w="2569210"/>
                <a:gridCol w="2400935"/>
                <a:gridCol w="631189"/>
              </a:tblGrid>
              <a:tr h="14795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4460">
                        <a:lnSpc>
                          <a:spcPts val="93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14.600,00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2.724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Especial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Estadual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3.1.9.0.04.00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baseline="3703" sz="1125">
                          <a:latin typeface="Arial MT"/>
                          <a:cs typeface="Arial MT"/>
                        </a:rPr>
                        <a:t>CONTRATA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baseline="3703" sz="1125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baseline="3703" sz="1125" spc="15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DETERMINA</a:t>
                      </a:r>
                      <a:r>
                        <a:rPr dirty="0" baseline="3703" sz="1125" spc="-20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37">
                          <a:latin typeface="Arial MT"/>
                          <a:cs typeface="Arial MT"/>
                        </a:rPr>
                        <a:t>DO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64897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à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Assisti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 algn="ctr" marL="13970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28.000.00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175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9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13398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28.000,00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7272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2.894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Atendimento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Proqrama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Bolsa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Família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(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IGDBF)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CONTRATACÃO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DETERMINADO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64833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algn="ctr" marL="13970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45.200,00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i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60" i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333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45.200,00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00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562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4562477" y="6184136"/>
            <a:ext cx="2800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FNAS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484516" y="6193277"/>
            <a:ext cx="4502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14.600,00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95515" y="7893573"/>
            <a:ext cx="5794375" cy="265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40">
                <a:latin typeface="Arial MT"/>
                <a:cs typeface="Arial MT"/>
              </a:rPr>
              <a:t> -</a:t>
            </a:r>
            <a:r>
              <a:rPr dirty="0" sz="800" spc="-7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As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despesas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decorrentes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presente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seráo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trata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</a:t>
            </a:r>
            <a:endParaRPr sz="800">
              <a:latin typeface="Arial MT"/>
              <a:cs typeface="Arial MT"/>
            </a:endParaRPr>
          </a:p>
          <a:p>
            <a:pPr marL="467995">
              <a:lnSpc>
                <a:spcPct val="100000"/>
              </a:lnSpc>
              <a:spcBef>
                <a:spcPts val="25"/>
              </a:spcBef>
            </a:pPr>
            <a:r>
              <a:rPr dirty="0" sz="750">
                <a:latin typeface="Arial MT"/>
                <a:cs typeface="Arial MT"/>
              </a:rPr>
              <a:t>43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parágrafo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1º</a:t>
            </a:r>
            <a:r>
              <a:rPr dirty="0" sz="750" spc="4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Lei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Federal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4.320/64,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Inciso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850825" y="8231806"/>
            <a:ext cx="1591945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58605" y="8560337"/>
            <a:ext cx="2778125" cy="370840"/>
          </a:xfrm>
          <a:prstGeom prst="rect">
            <a:avLst/>
          </a:prstGeom>
        </p:spPr>
        <p:txBody>
          <a:bodyPr wrap="square" lIns="0" tIns="654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dirty="0" u="heavy" sz="7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440"/>
              </a:spcBef>
            </a:pPr>
            <a:r>
              <a:rPr dirty="0" sz="800" spc="90" b="1">
                <a:latin typeface="Arial"/>
                <a:cs typeface="Arial"/>
              </a:rPr>
              <a:t>FUNDO</a:t>
            </a:r>
            <a:r>
              <a:rPr dirty="0" sz="800" spc="150" b="1">
                <a:latin typeface="Arial"/>
                <a:cs typeface="Arial"/>
              </a:rPr>
              <a:t> </a:t>
            </a:r>
            <a:r>
              <a:rPr dirty="0" sz="800" spc="90" b="1">
                <a:latin typeface="Arial"/>
                <a:cs typeface="Arial"/>
              </a:rPr>
              <a:t>MUNICIPAL</a:t>
            </a:r>
            <a:r>
              <a:rPr dirty="0" sz="800" spc="140" b="1">
                <a:latin typeface="Arial"/>
                <a:cs typeface="Arial"/>
              </a:rPr>
              <a:t> </a:t>
            </a:r>
            <a:r>
              <a:rPr dirty="0" sz="800" spc="100" b="1">
                <a:solidFill>
                  <a:srgbClr val="050505"/>
                </a:solidFill>
                <a:latin typeface="Arial"/>
                <a:cs typeface="Arial"/>
              </a:rPr>
              <a:t>DE</a:t>
            </a:r>
            <a:r>
              <a:rPr dirty="0" sz="800" spc="105" b="1">
                <a:solidFill>
                  <a:srgbClr val="050505"/>
                </a:solidFill>
                <a:latin typeface="Arial"/>
                <a:cs typeface="Arial"/>
              </a:rPr>
              <a:t> </a:t>
            </a:r>
            <a:r>
              <a:rPr dirty="0" sz="800" spc="75" b="1">
                <a:latin typeface="Arial"/>
                <a:cs typeface="Arial"/>
              </a:rPr>
              <a:t>ASSISTÊNCIA</a:t>
            </a:r>
            <a:r>
              <a:rPr dirty="0" sz="800" spc="200" b="1">
                <a:latin typeface="Arial"/>
                <a:cs typeface="Arial"/>
              </a:rPr>
              <a:t> </a:t>
            </a:r>
            <a:r>
              <a:rPr dirty="0" sz="800" spc="75" b="1">
                <a:latin typeface="Arial"/>
                <a:cs typeface="Arial"/>
              </a:rPr>
              <a:t>SOCIAL</a:t>
            </a:r>
            <a:endParaRPr sz="8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947012" y="8234851"/>
            <a:ext cx="62611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Cambria"/>
                <a:cs typeface="Cambria"/>
              </a:rPr>
              <a:t>RS200.000,00</a:t>
            </a:r>
            <a:endParaRPr sz="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Cambria"/>
                <a:cs typeface="Cambria"/>
              </a:rPr>
              <a:t>$200.000,00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76101" y="8876524"/>
            <a:ext cx="584200" cy="52959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40"/>
              </a:spcBef>
            </a:pPr>
            <a:r>
              <a:rPr dirty="0" sz="750" spc="-10">
                <a:latin typeface="Arial MT"/>
                <a:cs typeface="Arial MT"/>
              </a:rPr>
              <a:t>07.23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10" i="1">
                <a:latin typeface="Arial"/>
                <a:cs typeface="Arial"/>
              </a:rPr>
              <a:t>2.099</a:t>
            </a:r>
            <a:endParaRPr sz="75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320"/>
              </a:spcBef>
            </a:pPr>
            <a:r>
              <a:rPr dirty="0" sz="800" spc="-3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447432" y="8876524"/>
            <a:ext cx="2811780" cy="52959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750" spc="10">
                <a:latin typeface="Arial MT"/>
                <a:cs typeface="Arial MT"/>
              </a:rPr>
              <a:t>Fundo</a:t>
            </a:r>
            <a:r>
              <a:rPr dirty="0" sz="750" spc="195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Municipal</a:t>
            </a:r>
            <a:r>
              <a:rPr dirty="0" sz="750" spc="215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de</a:t>
            </a:r>
            <a:r>
              <a:rPr dirty="0" sz="750" spc="21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Assistência</a:t>
            </a:r>
            <a:r>
              <a:rPr dirty="0" sz="750" spc="26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Social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45"/>
              </a:spcBef>
            </a:pPr>
            <a:r>
              <a:rPr dirty="0" sz="750">
                <a:latin typeface="Arial MT"/>
                <a:cs typeface="Arial MT"/>
              </a:rPr>
              <a:t>Manutenção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Operacionalização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das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Unidades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Administrativas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20"/>
              </a:spcBef>
            </a:pPr>
            <a:r>
              <a:rPr dirty="0" sz="800" spc="-30">
                <a:latin typeface="Arial MT"/>
                <a:cs typeface="Arial MT"/>
              </a:rPr>
              <a:t>OUTROS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MATERIAIS</a:t>
            </a:r>
            <a:r>
              <a:rPr dirty="0" sz="800" spc="-10">
                <a:latin typeface="Arial MT"/>
                <a:cs typeface="Arial MT"/>
              </a:rPr>
              <a:t> 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563323" y="9277222"/>
            <a:ext cx="165163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Recursos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nÕo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Vinculados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Imposto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428795" y="9226945"/>
            <a:ext cx="508634" cy="511809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95"/>
              </a:spcBef>
            </a:pPr>
            <a:r>
              <a:rPr dirty="0" sz="750" spc="-10">
                <a:latin typeface="Arial MT"/>
                <a:cs typeface="Arial MT"/>
              </a:rPr>
              <a:t>200.000,00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750" spc="-10">
                <a:latin typeface="Arial MT"/>
                <a:cs typeface="Arial MT"/>
              </a:rPr>
              <a:t>200.000,00</a:t>
            </a:r>
            <a:endParaRPr sz="75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395"/>
              </a:spcBef>
            </a:pPr>
            <a:r>
              <a:rPr dirty="0" sz="700" spc="-10">
                <a:latin typeface="Arial MT"/>
                <a:cs typeface="Arial MT"/>
              </a:rPr>
              <a:t>200.0o0,00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084336" y="9387626"/>
            <a:ext cx="1446530" cy="351155"/>
          </a:xfrm>
          <a:prstGeom prst="rect">
            <a:avLst/>
          </a:prstGeom>
        </p:spPr>
        <p:txBody>
          <a:bodyPr wrap="square" lIns="0" tIns="666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1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Projeto</a:t>
            </a:r>
            <a:r>
              <a:rPr dirty="0" sz="750" spc="19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/</a:t>
            </a:r>
            <a:r>
              <a:rPr dirty="0" sz="750" spc="18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Atividade</a:t>
            </a:r>
            <a:r>
              <a:rPr dirty="0" sz="750" spc="18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395"/>
              </a:spcBef>
            </a:pPr>
            <a:r>
              <a:rPr dirty="0" sz="700" spc="10">
                <a:latin typeface="Arial MT"/>
                <a:cs typeface="Arial MT"/>
              </a:rPr>
              <a:t>Total</a:t>
            </a:r>
            <a:r>
              <a:rPr dirty="0" sz="700" spc="100">
                <a:latin typeface="Arial MT"/>
                <a:cs typeface="Arial MT"/>
              </a:rPr>
              <a:t> </a:t>
            </a:r>
            <a:r>
              <a:rPr dirty="0" sz="700" spc="60">
                <a:latin typeface="Arial MT"/>
                <a:cs typeface="Arial MT"/>
              </a:rPr>
              <a:t>da</a:t>
            </a:r>
            <a:r>
              <a:rPr dirty="0" sz="700" spc="40">
                <a:latin typeface="Arial MT"/>
                <a:cs typeface="Arial MT"/>
              </a:rPr>
              <a:t> </a:t>
            </a:r>
            <a:r>
              <a:rPr dirty="0" sz="700" spc="50">
                <a:latin typeface="Arial MT"/>
                <a:cs typeface="Arial MT"/>
              </a:rPr>
              <a:t>Unidade</a:t>
            </a:r>
            <a:r>
              <a:rPr dirty="0" sz="700" spc="385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R$</a:t>
            </a:r>
            <a:endParaRPr sz="7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0422" y="600283"/>
            <a:ext cx="660877" cy="61551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57329" y="9776700"/>
            <a:ext cx="6459855" cy="0"/>
          </a:xfrm>
          <a:custGeom>
            <a:avLst/>
            <a:gdLst/>
            <a:ahLst/>
            <a:cxnLst/>
            <a:rect l="l" t="t" r="r" b="b"/>
            <a:pathLst>
              <a:path w="6459855" h="0">
                <a:moveTo>
                  <a:pt x="0" y="0"/>
                </a:moveTo>
                <a:lnTo>
                  <a:pt x="6459545" y="0"/>
                </a:lnTo>
              </a:path>
            </a:pathLst>
          </a:custGeom>
          <a:ln w="9141">
            <a:solidFill>
              <a:srgbClr val="1C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35376" y="3804335"/>
            <a:ext cx="1888489" cy="0"/>
          </a:xfrm>
          <a:custGeom>
            <a:avLst/>
            <a:gdLst/>
            <a:ahLst/>
            <a:cxnLst/>
            <a:rect l="l" t="t" r="r" b="b"/>
            <a:pathLst>
              <a:path w="1888489" h="0">
                <a:moveTo>
                  <a:pt x="0" y="0"/>
                </a:moveTo>
                <a:lnTo>
                  <a:pt x="1888221" y="0"/>
                </a:lnTo>
              </a:path>
            </a:pathLst>
          </a:custGeom>
          <a:ln w="9141">
            <a:solidFill>
              <a:srgbClr val="1F1F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39056" y="1386441"/>
            <a:ext cx="6450965" cy="0"/>
          </a:xfrm>
          <a:custGeom>
            <a:avLst/>
            <a:gdLst/>
            <a:ahLst/>
            <a:cxnLst/>
            <a:rect l="l" t="t" r="r" b="b"/>
            <a:pathLst>
              <a:path w="6450965" h="0">
                <a:moveTo>
                  <a:pt x="0" y="0"/>
                </a:moveTo>
                <a:lnTo>
                  <a:pt x="6450408" y="0"/>
                </a:lnTo>
              </a:path>
            </a:pathLst>
          </a:custGeom>
          <a:ln w="2437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82731" y="4570"/>
            <a:ext cx="1687830" cy="0"/>
          </a:xfrm>
          <a:custGeom>
            <a:avLst/>
            <a:gdLst/>
            <a:ahLst/>
            <a:cxnLst/>
            <a:rect l="l" t="t" r="r" b="b"/>
            <a:pathLst>
              <a:path w="1687830" h="0">
                <a:moveTo>
                  <a:pt x="0" y="0"/>
                </a:moveTo>
                <a:lnTo>
                  <a:pt x="1687217" y="0"/>
                </a:lnTo>
              </a:path>
            </a:pathLst>
          </a:custGeom>
          <a:ln w="9141">
            <a:solidFill>
              <a:srgbClr val="6067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419616" y="462904"/>
            <a:ext cx="3062605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4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5240" marR="1935480" indent="-3175">
              <a:lnSpc>
                <a:spcPct val="117500"/>
              </a:lnSpc>
              <a:spcBef>
                <a:spcPts val="53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42545">
              <a:lnSpc>
                <a:spcPct val="100000"/>
              </a:lnSpc>
              <a:spcBef>
                <a:spcPts val="45"/>
              </a:spcBef>
            </a:pPr>
            <a:r>
              <a:rPr dirty="0"/>
              <a:t>°ãg</a:t>
            </a:r>
            <a:r>
              <a:rPr dirty="0" spc="25"/>
              <a:t> </a:t>
            </a:r>
            <a:r>
              <a:rPr dirty="0">
                <a:solidFill>
                  <a:srgbClr val="595959"/>
                </a:solidFill>
              </a:rPr>
              <a:t>in</a:t>
            </a:r>
            <a:r>
              <a:rPr dirty="0">
                <a:solidFill>
                  <a:srgbClr val="212121"/>
                </a:solidFill>
              </a:rPr>
              <a:t>a</a:t>
            </a:r>
            <a:r>
              <a:rPr dirty="0" spc="50">
                <a:solidFill>
                  <a:srgbClr val="212121"/>
                </a:solidFill>
              </a:rPr>
              <a:t> </a:t>
            </a:r>
            <a:fld id="{81D60167-4931-47E6-BA6A-407CBD079E47}" type="slidenum">
              <a:rPr dirty="0"/>
              <a:t>2</a:t>
            </a:fld>
            <a:r>
              <a:rPr dirty="0" spc="15"/>
              <a:t> </a:t>
            </a:r>
            <a:r>
              <a:rPr dirty="0">
                <a:solidFill>
                  <a:srgbClr val="1F1F1F"/>
                </a:solidFill>
              </a:rPr>
              <a:t>de</a:t>
            </a:r>
            <a:r>
              <a:rPr dirty="0" spc="30">
                <a:solidFill>
                  <a:srgbClr val="1F1F1F"/>
                </a:solidFill>
              </a:rPr>
              <a:t> </a:t>
            </a:r>
            <a:r>
              <a:rPr dirty="0" spc="-50">
                <a:solidFill>
                  <a:srgbClr val="181818"/>
                </a:solidFill>
              </a:rPr>
              <a:t>2</a:t>
            </a:r>
          </a:p>
        </p:txBody>
      </p:sp>
      <p:sp>
        <p:nvSpPr>
          <p:cNvPr id="14" name="object 14" descr=""/>
          <p:cNvSpPr txBox="1"/>
          <p:nvPr/>
        </p:nvSpPr>
        <p:spPr>
          <a:xfrm>
            <a:off x="3056100" y="9800362"/>
            <a:ext cx="286385" cy="101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65"/>
              </a:lnSpc>
            </a:pPr>
            <a:r>
              <a:rPr dirty="0" sz="600" spc="-30">
                <a:latin typeface="Consolas"/>
                <a:cs typeface="Consolas"/>
              </a:rPr>
              <a:t>Secvaux</a:t>
            </a:r>
            <a:endParaRPr sz="600">
              <a:latin typeface="Consolas"/>
              <a:cs typeface="Consolas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82969" y="2198750"/>
            <a:ext cx="95567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2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492942" y="2256390"/>
            <a:ext cx="4387215" cy="409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284220">
              <a:lnSpc>
                <a:spcPct val="15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Revogadas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contrário.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04150" y="2518445"/>
            <a:ext cx="4565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10">
                <a:latin typeface="Arial MT"/>
                <a:cs typeface="Arial MT"/>
              </a:rPr>
              <a:t> 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817611" y="3256103"/>
            <a:ext cx="188213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Prefeito,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9</a:t>
            </a:r>
            <a:r>
              <a:rPr dirty="0" sz="750" spc="43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5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outubro,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450115" y="2329777"/>
            <a:ext cx="5067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200.000,00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2025-07-23T17:44:46Z</dcterms:created>
  <dcterms:modified xsi:type="dcterms:W3CDTF">2025-07-23T17:44:46Z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2024-10-09T00:00:00Z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