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Relationship Id="rId11" Type="http://schemas.openxmlformats.org/officeDocument/2006/relationships/image" Target="../media/image1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3922" y="670367"/>
            <a:ext cx="688287" cy="69169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45649" y="8110215"/>
          <a:ext cx="6243955" cy="1471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7560"/>
                <a:gridCol w="2939415"/>
                <a:gridCol w="1734820"/>
                <a:gridCol w="696595"/>
              </a:tblGrid>
              <a:tr h="215265">
                <a:tc>
                  <a:txBody>
                    <a:bodyPr/>
                    <a:lstStyle/>
                    <a:p>
                      <a:pPr marL="157480">
                        <a:lnSpc>
                          <a:spcPts val="775"/>
                        </a:lnSpc>
                      </a:pPr>
                      <a:r>
                        <a:rPr dirty="0" sz="7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01.17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775"/>
                        </a:lnSpc>
                      </a:pPr>
                      <a:r>
                        <a:rPr dirty="0" sz="70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20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omunicaçâo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9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Eventos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5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55575">
                        <a:lnSpc>
                          <a:spcPct val="100000"/>
                        </a:lnSpc>
                      </a:pPr>
                      <a:r>
                        <a:rPr dirty="0" sz="7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ú.3.?.C.3C</a:t>
                      </a:r>
                      <a:r>
                        <a:rPr dirty="0" sz="700" spc="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9969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K'1ATERIAIS</a:t>
                      </a:r>
                      <a:r>
                        <a:rPr dirty="0" sz="700" spc="1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CONSULJO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9271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'Vinculados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dirty="0" sz="7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4.0G0.†0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2813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3.000.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†0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5176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0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.8.</a:t>
                      </a:r>
                      <a:r>
                        <a:rPr dirty="0" sz="700" spc="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G.31</a:t>
                      </a:r>
                      <a:r>
                        <a:rPr dirty="0" sz="700" spc="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GO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P?E1’1IACÕES</a:t>
                      </a:r>
                      <a:r>
                        <a:rPr dirty="0" sz="700" spc="2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CULTURAIS</a:t>
                      </a:r>
                      <a:r>
                        <a:rPr dirty="0" sz="700" spc="17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ARTÍSTICAS</a:t>
                      </a:r>
                      <a:r>
                        <a:rPr dirty="0" sz="700" spc="40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CIENTÍFICAS.</a:t>
                      </a:r>
                      <a:r>
                        <a:rPr dirty="0" sz="700" spc="1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OUTR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R="990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00" spc="1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‘Vinculados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6.000.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GO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494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ú.3.9.0.32.00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F1AT</a:t>
                      </a:r>
                      <a:r>
                        <a:rPr dirty="0" sz="70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700" spc="1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DISTRIBUICAO</a:t>
                      </a:r>
                      <a:r>
                        <a:rPr dirty="0" sz="700" spc="20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927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9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00" spc="1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J.000.00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494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*.3.9.G.33.00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700" spc="1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8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OESPE</a:t>
                      </a:r>
                      <a:r>
                        <a:rPr dirty="0" sz="700" spc="-1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SAS</a:t>
                      </a:r>
                      <a:r>
                        <a:rPr dirty="0" sz="700" spc="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FOI.1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LOCOt.1OCÂO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952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1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00" spc="1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’Vinculados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4.^JÚ0.DO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ü.S.9.0.35.00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SER\*lÇOS</a:t>
                      </a:r>
                      <a:r>
                        <a:rPr dirty="0" sz="700" spc="1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CONSUL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TORIA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857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Rectiisos</a:t>
                      </a:r>
                      <a:r>
                        <a:rPr dirty="0" sz="700" spc="1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!Jáo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?.0C'0.G0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24257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3.3.’u.0</a:t>
                      </a:r>
                      <a:r>
                        <a:rPr dirty="0" sz="700" spc="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J6.0J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B w="9525">
                      <a:solidFill>
                        <a:srgbClr val="54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00" spc="1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00" spc="1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FlSlCA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B w="9525">
                      <a:solidFill>
                        <a:srgbClr val="54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20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Out'os</a:t>
                      </a:r>
                      <a:r>
                        <a:rPr dirty="0" sz="70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!Jáo</a:t>
                      </a:r>
                      <a:r>
                        <a:rPr dirty="0" sz="700" spc="2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B w="9525">
                      <a:solidFill>
                        <a:srgbClr val="54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11.000.†0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B w="9525">
                      <a:solidFill>
                        <a:srgbClr val="54575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15194" y="1491567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444B4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7878" y="2910004"/>
            <a:ext cx="5944850" cy="27119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1111" y="3626078"/>
            <a:ext cx="2716602" cy="9141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94880" y="4985096"/>
            <a:ext cx="3395752" cy="24681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27812" y="7486785"/>
            <a:ext cx="1495348" cy="25595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4016" y="8288180"/>
            <a:ext cx="5079923" cy="24986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493635" y="560921"/>
            <a:ext cx="2929255" cy="536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PREFEITURA</a:t>
            </a:r>
            <a:r>
              <a:rPr dirty="0" sz="1050" spc="3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0389">
              <a:lnSpc>
                <a:spcPct val="137100"/>
              </a:lnSpc>
              <a:spcBef>
                <a:spcPts val="455"/>
              </a:spcBef>
            </a:pPr>
            <a:r>
              <a:rPr dirty="0" sz="700" spc="30">
                <a:latin typeface="Arial MT"/>
                <a:cs typeface="Arial MT"/>
              </a:rPr>
              <a:t>Rua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Maria</a:t>
            </a:r>
            <a:r>
              <a:rPr dirty="0" sz="700" spc="7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Lourenç</a:t>
            </a:r>
            <a:r>
              <a:rPr dirty="0" sz="700" spc="-100">
                <a:latin typeface="Arial MT"/>
                <a:cs typeface="Arial MT"/>
              </a:rPr>
              <a:t> </a:t>
            </a:r>
            <a:r>
              <a:rPr dirty="0" sz="700" spc="30">
                <a:solidFill>
                  <a:srgbClr val="313131"/>
                </a:solidFill>
                <a:latin typeface="Arial MT"/>
                <a:cs typeface="Arial MT"/>
              </a:rPr>
              <a:t>o,</a:t>
            </a:r>
            <a:r>
              <a:rPr dirty="0" sz="7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F1F1F"/>
                </a:solidFill>
                <a:latin typeface="Arial MT"/>
                <a:cs typeface="Arial MT"/>
              </a:rPr>
              <a:t>18</a:t>
            </a:r>
            <a:r>
              <a:rPr dirty="0" sz="700" spc="5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Fazenda</a:t>
            </a:r>
            <a:r>
              <a:rPr dirty="0" sz="700" spc="240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C0C0C"/>
                </a:solidFill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44640" y="1708418"/>
            <a:ext cx="180911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solidFill>
                  <a:srgbClr val="181818"/>
                </a:solidFill>
                <a:latin typeface="Arial MT"/>
                <a:cs typeface="Arial MT"/>
              </a:rPr>
              <a:t>D.°.creio</a:t>
            </a:r>
            <a:r>
              <a:rPr dirty="0" sz="700" spc="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700" spc="1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 spc="-45">
                <a:solidFill>
                  <a:srgbClr val="313131"/>
                </a:solidFill>
                <a:latin typeface="Arial MT"/>
                <a:cs typeface="Arial MT"/>
              </a:rPr>
              <a:t>273a°</a:t>
            </a:r>
            <a:r>
              <a:rPr dirty="0" sz="70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24242"/>
                </a:solidFill>
                <a:latin typeface="Arial MT"/>
                <a:cs typeface="Arial MT"/>
              </a:rPr>
              <a:t>°</a:t>
            </a:r>
            <a:r>
              <a:rPr dirty="0" sz="700" spc="175">
                <a:solidFill>
                  <a:srgbClr val="424242"/>
                </a:solidFill>
                <a:latin typeface="Arial MT"/>
                <a:cs typeface="Arial MT"/>
              </a:rPr>
              <a:t>  </a:t>
            </a:r>
            <a:r>
              <a:rPr dirty="0" sz="7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00" spc="2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setembro.</a:t>
            </a:r>
            <a:r>
              <a:rPr dirty="0" sz="700" spc="75"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C1C1C"/>
                </a:solidFill>
                <a:latin typeface="Arial MT"/>
                <a:cs typeface="Arial MT"/>
              </a:rPr>
              <a:t>2†24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22881" y="2101496"/>
            <a:ext cx="2623820" cy="25146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45"/>
              </a:spcBef>
            </a:pP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Abre</a:t>
            </a:r>
            <a:r>
              <a:rPr dirty="0" sz="700" spc="7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700" spc="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suplementar</a:t>
            </a:r>
            <a:r>
              <a:rPr dirty="0" sz="700" spc="1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525252"/>
                </a:solidFill>
                <a:latin typeface="Arial MT"/>
                <a:cs typeface="Arial MT"/>
              </a:rPr>
              <a:t>:.o</a:t>
            </a:r>
            <a:r>
              <a:rPr dirty="0" sz="700" spc="9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00" spc="-55">
                <a:solidFill>
                  <a:srgbClr val="242424"/>
                </a:solidFill>
                <a:latin typeface="Arial MT"/>
                <a:cs typeface="Arial MT"/>
              </a:rPr>
              <a:t>vaTo•</a:t>
            </a:r>
            <a:r>
              <a:rPr dirty="0" sz="700" spc="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iola.</a:t>
            </a:r>
            <a:r>
              <a:rPr dirty="0" sz="700" spc="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70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E0E0E"/>
                </a:solidFill>
                <a:latin typeface="Arial MT"/>
                <a:cs typeface="Arial MT"/>
              </a:rPr>
              <a:t>RS2S5.610.00.</a:t>
            </a:r>
            <a:r>
              <a:rPr dirty="0" sz="700" spc="1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2F2F2F"/>
                </a:solidFill>
                <a:latin typeface="Arial MT"/>
                <a:cs typeface="Arial MT"/>
              </a:rPr>
              <a:t>para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700" spc="-70">
                <a:solidFill>
                  <a:srgbClr val="1F1F1F"/>
                </a:solidFill>
                <a:latin typeface="Arial MT"/>
                <a:cs typeface="Arial MT"/>
              </a:rPr>
              <a:t>*ISS</a:t>
            </a:r>
            <a:r>
              <a:rPr dirty="0" sz="7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 spc="-130">
                <a:solidFill>
                  <a:srgbClr val="0F0F0F"/>
                </a:solidFill>
                <a:latin typeface="Arial MT"/>
                <a:cs typeface="Arial MT"/>
              </a:rPr>
              <a:t>ÇUG</a:t>
            </a:r>
            <a:r>
              <a:rPr dirty="0" sz="70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35">
                <a:solidFill>
                  <a:srgbClr val="3D3D3D"/>
                </a:solidFill>
                <a:latin typeface="Arial MT"/>
                <a:cs typeface="Arial MT"/>
              </a:rPr>
              <a:t>'2c</a:t>
            </a:r>
            <a:r>
              <a:rPr dirty="0" sz="700" spc="7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00" spc="-85">
                <a:latin typeface="Arial MT"/>
                <a:cs typeface="Arial MT"/>
              </a:rPr>
              <a:t>es@cC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fica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üa</a:t>
            </a:r>
            <a:r>
              <a:rPr dirty="0" sz="70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ou*ras</a:t>
            </a:r>
            <a:r>
              <a:rPr dirty="0" sz="700" spc="60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F0F0F"/>
                </a:solidFill>
                <a:latin typeface="Arial MT"/>
                <a:cs typeface="Arial MT"/>
              </a:rPr>
              <a:t>providêr.cias.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99188" y="3335582"/>
            <a:ext cx="6813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>
                <a:solidFill>
                  <a:srgbClr val="1A1A1A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00" spc="45">
                <a:solidFill>
                  <a:srgbClr val="1A1A1A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3D3D3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50">
                <a:solidFill>
                  <a:srgbClr val="3D3D3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5D5D5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00" spc="290">
                <a:solidFill>
                  <a:srgbClr val="5D5D5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 </a:t>
            </a:r>
            <a:r>
              <a:rPr dirty="0" u="sng" sz="70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4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33333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00" spc="80">
                <a:solidFill>
                  <a:srgbClr val="33333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50">
                <a:solidFill>
                  <a:srgbClr val="41414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00" spc="500">
                <a:solidFill>
                  <a:srgbClr val="41414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2642" y="4425889"/>
            <a:ext cx="3990975" cy="489584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700" spc="10">
                <a:solidFill>
                  <a:srgbClr val="212121"/>
                </a:solidFill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700" spc="-65">
                <a:solidFill>
                  <a:srgbClr val="212121"/>
                </a:solidFill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10">
                <a:solidFill>
                  <a:srgbClr val="0C0C0C"/>
                </a:solidFill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700" spc="150">
                <a:solidFill>
                  <a:srgbClr val="0C0C0C"/>
                </a:solidFill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00" spc="500">
                <a:uFill>
                  <a:solidFill>
                    <a:srgbClr val="34383F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75"/>
              </a:spcBef>
            </a:pPr>
            <a:r>
              <a:rPr dirty="0" sz="900">
                <a:solidFill>
                  <a:srgbClr val="1C1C1C"/>
                </a:solidFill>
                <a:latin typeface="Arial MT"/>
                <a:cs typeface="Arial MT"/>
              </a:rPr>
              <a:t>PREFEITURA</a:t>
            </a:r>
            <a:r>
              <a:rPr dirty="0" sz="900" spc="1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900" spc="1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9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  <a:p>
            <a:pPr marL="128270">
              <a:lnSpc>
                <a:spcPct val="100000"/>
              </a:lnSpc>
              <a:spcBef>
                <a:spcPts val="225"/>
              </a:spcBef>
              <a:tabLst>
                <a:tab pos="868044" algn="l"/>
              </a:tabLst>
            </a:pPr>
            <a:r>
              <a:rPr dirty="0" sz="700" spc="-10">
                <a:solidFill>
                  <a:srgbClr val="0A0A0A"/>
                </a:solidFill>
                <a:latin typeface="Arial MT"/>
                <a:cs typeface="Arial MT"/>
              </a:rPr>
              <a:t>01.05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700" spc="30">
                <a:latin typeface="Arial MT"/>
                <a:cs typeface="Arial MT"/>
              </a:rPr>
              <a:t>Secretária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40">
                <a:latin typeface="Arial MT"/>
                <a:cs typeface="Arial MT"/>
              </a:rPr>
              <a:t>Munic</a:t>
            </a:r>
            <a:r>
              <a:rPr dirty="0" sz="700" spc="-105">
                <a:latin typeface="Arial MT"/>
                <a:cs typeface="Arial MT"/>
              </a:rPr>
              <a:t> </a:t>
            </a:r>
            <a:r>
              <a:rPr dirty="0" sz="700" spc="40">
                <a:latin typeface="Arial MT"/>
                <a:cs typeface="Arial MT"/>
              </a:rPr>
              <a:t>ipa</a:t>
            </a:r>
            <a:r>
              <a:rPr dirty="0" sz="700" spc="40">
                <a:solidFill>
                  <a:srgbClr val="2B2B2B"/>
                </a:solidFill>
                <a:latin typeface="Arial MT"/>
                <a:cs typeface="Arial MT"/>
              </a:rPr>
              <a:t>I</a:t>
            </a:r>
            <a:r>
              <a:rPr dirty="0" sz="7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00" spc="40">
                <a:latin typeface="Arial MT"/>
                <a:cs typeface="Arial MT"/>
              </a:rPr>
              <a:t>de</a:t>
            </a:r>
            <a:r>
              <a:rPr dirty="0" sz="700" spc="30">
                <a:latin typeface="Arial MT"/>
                <a:cs typeface="Arial MT"/>
              </a:rPr>
              <a:t> </a:t>
            </a:r>
            <a:r>
              <a:rPr dirty="0" sz="700" spc="30">
                <a:solidFill>
                  <a:srgbClr val="1F1F1F"/>
                </a:solidFill>
                <a:latin typeface="Arial MT"/>
                <a:cs typeface="Arial MT"/>
              </a:rPr>
              <a:t>PI</a:t>
            </a:r>
            <a:r>
              <a:rPr dirty="0" sz="700" spc="30">
                <a:latin typeface="Arial MT"/>
                <a:cs typeface="Arial MT"/>
              </a:rPr>
              <a:t>anejamento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 spc="40">
                <a:latin typeface="Arial MT"/>
                <a:cs typeface="Arial MT"/>
              </a:rPr>
              <a:t>e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40">
                <a:latin typeface="Arial MT"/>
                <a:cs typeface="Arial MT"/>
              </a:rPr>
              <a:t>Desenvolvimento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Sustentável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93774" y="5115104"/>
            <a:ext cx="734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Rovalties</a:t>
            </a:r>
            <a:r>
              <a:rPr dirty="0" sz="700" spc="114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0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F1F1F"/>
                </a:solidFill>
                <a:latin typeface="Arial MT"/>
                <a:cs typeface="Arial MT"/>
              </a:rPr>
              <a:t>Uniáo</a:t>
            </a:r>
            <a:endParaRPr sz="7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759193" y="5265092"/>
          <a:ext cx="6102985" cy="1742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4646930"/>
                <a:gridCol w="702945"/>
              </a:tblGrid>
              <a:tr h="1644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9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70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700" spc="10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1.000,</a:t>
                      </a:r>
                      <a:r>
                        <a:rPr dirty="0" sz="7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549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9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581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01.17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omunicaç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sz="7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Eventos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2.826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í‘.1üi</a:t>
                      </a:r>
                      <a:r>
                        <a:rPr dirty="0" sz="700" spc="1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riteiJs/ao.</a:t>
                      </a:r>
                      <a:r>
                        <a:rPr dirty="0" sz="700" spc="1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Ali</a:t>
                      </a:r>
                      <a:r>
                        <a:rPr dirty="0" sz="700" spc="4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\inislra?</a:t>
                      </a:r>
                      <a:r>
                        <a:rPr dirty="0" sz="70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Ano</a:t>
                      </a:r>
                      <a:r>
                        <a:rPr dirty="0" sz="700" spc="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=.</a:t>
                      </a:r>
                      <a:r>
                        <a:rPr dirty="0" sz="70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Operacionalizac</a:t>
                      </a:r>
                      <a:r>
                        <a:rPr dirty="0" sz="7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sz="700" spc="9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elas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Un.ôades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Alm.nis!i</a:t>
                      </a:r>
                      <a:r>
                        <a:rPr dirty="0" sz="70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ativas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346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Ü.3.9.0.30.03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072765" algn="l"/>
                        </a:tabLst>
                      </a:pPr>
                      <a:r>
                        <a:rPr dirty="0" sz="7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SLATER</a:t>
                      </a:r>
                      <a:r>
                        <a:rPr dirty="0" sz="700" spc="-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IAIS</a:t>
                      </a:r>
                      <a:r>
                        <a:rPr dirty="0" sz="700" spc="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CONS</a:t>
                      </a:r>
                      <a:r>
                        <a:rPr dirty="0" sz="7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Uh1G</a:t>
                      </a:r>
                      <a:r>
                        <a:rPr dirty="0" sz="7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700" spc="1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1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00" spc="1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Vinculados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26181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 i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 spc="240" i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3009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E.000†0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308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7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Ó6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Fes*as</a:t>
                      </a:r>
                      <a:r>
                        <a:rPr dirty="0" sz="700" spc="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Oficiais</a:t>
                      </a:r>
                      <a:r>
                        <a:rPr dirty="0" sz="700" spc="-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700" spc="7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dirty="0" sz="7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ro</a:t>
                      </a:r>
                      <a:r>
                        <a:rPr dirty="0" sz="7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moça</a:t>
                      </a:r>
                      <a:r>
                        <a:rPr dirty="0" sz="700" spc="-1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00" spc="2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700" spc="-1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calizaçúno</a:t>
                      </a:r>
                      <a:r>
                        <a:rPr dirty="0" sz="700" spc="1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70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E‘/c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7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3.†.‹ü.</a:t>
                      </a:r>
                      <a:r>
                        <a:rPr dirty="0" sz="7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39.^v</a:t>
                      </a:r>
                      <a:r>
                        <a:rPr dirty="0" sz="7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5940" algn="l"/>
                        </a:tabLst>
                      </a:pP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-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\'TAIS</a:t>
                      </a:r>
                      <a:r>
                        <a:rPr dirty="0" sz="700" spc="10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SER</a:t>
                      </a:r>
                      <a:r>
                        <a:rPr dirty="0" sz="70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VU</a:t>
                      </a:r>
                      <a:r>
                        <a:rPr dirty="0" sz="70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8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00" spc="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</a:t>
                      </a:r>
                      <a:r>
                        <a:rPr dirty="0" sz="700" spc="-10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OA</a:t>
                      </a:r>
                      <a:r>
                        <a:rPr dirty="0" sz="700" spc="1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sz="700" spc="-1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iDICA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Oc</a:t>
                      </a:r>
                      <a:r>
                        <a:rPr dirty="0" sz="700" spc="-1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crtrs</a:t>
                      </a:r>
                      <a:r>
                        <a:rPr dirty="0" sz="700" spc="-11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70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”/i</a:t>
                      </a:r>
                      <a:r>
                        <a:rPr dirty="0" sz="700" spc="3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calados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228.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510.?0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8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228.610.00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1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7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700" spc="459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234.610.00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2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8310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0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up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lementado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235.610,00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6455859" y="5115104"/>
            <a:ext cx="305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343434"/>
                </a:solidFill>
                <a:latin typeface="Arial MT"/>
                <a:cs typeface="Arial MT"/>
              </a:rPr>
              <a:t>†C0</a:t>
            </a:r>
            <a:r>
              <a:rPr dirty="0" sz="700" spc="-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-110">
                <a:solidFill>
                  <a:srgbClr val="2B2B2B"/>
                </a:solidFill>
                <a:latin typeface="Arial MT"/>
                <a:cs typeface="Arial MT"/>
              </a:rPr>
              <a:t>CO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4824" y="7058407"/>
            <a:ext cx="5944870" cy="1028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0530">
              <a:lnSpc>
                <a:spcPts val="990"/>
              </a:lnSpc>
              <a:spcBef>
                <a:spcPts val="100"/>
              </a:spcBef>
            </a:pPr>
            <a:r>
              <a:rPr dirty="0" sz="850" spc="-70">
                <a:solidFill>
                  <a:srgbClr val="151515"/>
                </a:solidFill>
                <a:latin typeface="Arial MT"/>
                <a:cs typeface="Arial MT"/>
              </a:rPr>
              <a:t>Ar.igo</a:t>
            </a:r>
            <a:r>
              <a:rPr dirty="0" sz="850" spc="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2’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95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9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8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Arial MT"/>
                <a:cs typeface="Arial MT"/>
              </a:rPr>
              <a:t>üespesas</a:t>
            </a:r>
            <a:r>
              <a:rPr dirty="0" sz="850" spc="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Arial MT"/>
                <a:cs typeface="Arial MT"/>
              </a:rPr>
              <a:t>Óecorrentes</a:t>
            </a:r>
            <a:r>
              <a:rPr dirty="0" sz="850" spc="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5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aóeüura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</a:t>
            </a:r>
            <a:r>
              <a:rPr dirty="0" sz="850" spc="280">
                <a:latin typeface="Arial MT"/>
                <a:cs typeface="Arial MT"/>
              </a:rPr>
              <a:t> </a:t>
            </a:r>
            <a:r>
              <a:rPr dirty="0" sz="850" spc="-85">
                <a:latin typeface="Arial MT"/>
                <a:cs typeface="Arial MT"/>
              </a:rPr>
              <a:t>cresen*e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crédilo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suolemenlar.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Arial MT"/>
                <a:cs typeface="Arial MT"/>
              </a:rPr>
              <a:t>serao</a:t>
            </a:r>
            <a:r>
              <a:rPr dirty="0" sz="85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Arial MT"/>
                <a:cs typeface="Arial MT"/>
              </a:rPr>
              <a:t>sobertas</a:t>
            </a:r>
            <a:r>
              <a:rPr dirty="0" sz="85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Arial MT"/>
                <a:cs typeface="Arial MT"/>
              </a:rPr>
              <a:t>cont</a:t>
            </a:r>
            <a:r>
              <a:rPr dirty="0" sz="85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recu°sos</a:t>
            </a:r>
            <a:r>
              <a:rPr dirty="0" sz="8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Arial MT"/>
                <a:cs typeface="Arial MT"/>
              </a:rPr>
              <a:t>que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!ruta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1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50" spc="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Aü.igo</a:t>
            </a:r>
            <a:endParaRPr sz="850">
              <a:latin typeface="Arial MT"/>
              <a:cs typeface="Arial MT"/>
            </a:endParaRPr>
          </a:p>
          <a:p>
            <a:pPr marL="862330">
              <a:lnSpc>
                <a:spcPts val="990"/>
              </a:lnSpc>
            </a:pP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*4</a:t>
            </a:r>
            <a:r>
              <a:rPr dirty="0" sz="85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Arial MT"/>
                <a:cs typeface="Arial MT"/>
              </a:rPr>
              <a:t>pa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Arial MT"/>
                <a:cs typeface="Arial MT"/>
              </a:rPr>
              <a:t>ágrafo</a:t>
            </a:r>
            <a:r>
              <a:rPr dirty="0" sz="8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A0A0A"/>
                </a:solidFill>
                <a:latin typeface="Arial MT"/>
                <a:cs typeface="Arial MT"/>
              </a:rPr>
              <a:t>1</a:t>
            </a:r>
            <a:r>
              <a:rPr dirty="0" sz="850" spc="-6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90">
                <a:solidFill>
                  <a:srgbClr val="363636"/>
                </a:solidFill>
                <a:latin typeface="Arial MT"/>
                <a:cs typeface="Arial MT"/>
              </a:rPr>
              <a:t>Óa</a:t>
            </a:r>
            <a:r>
              <a:rPr dirty="0" sz="850" spc="2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A0A0A"/>
                </a:solidFill>
                <a:latin typeface="Arial MT"/>
                <a:cs typeface="Arial MT"/>
              </a:rPr>
              <a:t>el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8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N’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Arial MT"/>
                <a:cs typeface="Arial MT"/>
              </a:rPr>
              <a:t>4.320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54</a:t>
            </a:r>
            <a:r>
              <a:rPr dirty="0" sz="850" spc="145"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A2A2A"/>
                </a:solidFill>
                <a:latin typeface="Arial MT"/>
                <a:cs typeface="Arial MT"/>
              </a:rPr>
              <a:t>Inciso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80808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  <a:p>
            <a:pPr algn="ctr" marL="3249295" marR="2117725">
              <a:lnSpc>
                <a:spcPct val="157100"/>
              </a:lnSpc>
              <a:spcBef>
                <a:spcPts val="640"/>
              </a:spcBef>
            </a:pPr>
            <a:r>
              <a:rPr dirty="0" sz="700" spc="-40">
                <a:latin typeface="Arial MT"/>
                <a:cs typeface="Arial MT"/>
              </a:rPr>
              <a:t>R$235.61G.OC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S2?5.ú“</a:t>
            </a:r>
            <a:r>
              <a:rPr dirty="0" sz="70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383838"/>
                </a:solidFill>
                <a:latin typeface="Arial MT"/>
                <a:cs typeface="Arial MT"/>
              </a:rPr>
              <a:t>0.00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700" spc="10">
                <a:solidFill>
                  <a:srgbClr val="1A1A1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700" spc="-65">
                <a:solidFill>
                  <a:srgbClr val="1A1A1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10"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700" spc="160"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00" spc="500"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375"/>
              </a:spcBef>
            </a:pPr>
            <a:r>
              <a:rPr dirty="0" sz="900">
                <a:solidFill>
                  <a:srgbClr val="080808"/>
                </a:solidFill>
                <a:latin typeface="Arial MT"/>
                <a:cs typeface="Arial MT"/>
              </a:rPr>
              <a:t>PREFEITURA</a:t>
            </a:r>
            <a:r>
              <a:rPr dirty="0" sz="900" spc="1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60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0877" y="664273"/>
            <a:ext cx="685241" cy="68255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3467" y="9584732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17103" y="7579724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12149" y="1476331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743" y="3135491"/>
            <a:ext cx="210140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8789" y="3452391"/>
            <a:ext cx="523829" cy="6703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80360" y="3281753"/>
            <a:ext cx="359371" cy="7008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86450" y="3443250"/>
            <a:ext cx="353280" cy="7008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85743" y="2788118"/>
            <a:ext cx="2533870" cy="9446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88789" y="4098382"/>
            <a:ext cx="539056" cy="22853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85743" y="4598110"/>
            <a:ext cx="542102" cy="390032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89793" y="6383727"/>
            <a:ext cx="3715532" cy="9446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786649" y="7090660"/>
            <a:ext cx="1836446" cy="88366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444958" y="597487"/>
            <a:ext cx="2926080" cy="533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050" spc="39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1050" spc="2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050" spc="2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8415" marR="1844675" indent="-3175">
              <a:lnSpc>
                <a:spcPct val="137100"/>
              </a:lnSpc>
              <a:spcBef>
                <a:spcPts val="430"/>
              </a:spcBef>
            </a:pPr>
            <a:r>
              <a:rPr dirty="0" sz="700" spc="-15">
                <a:latin typeface="Arial MT"/>
                <a:cs typeface="Arial MT"/>
              </a:rPr>
              <a:t>R</a:t>
            </a:r>
            <a:r>
              <a:rPr dirty="0" sz="700" spc="-8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ua</a:t>
            </a:r>
            <a:r>
              <a:rPr dirty="0" sz="700" spc="1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Maria</a:t>
            </a:r>
            <a:r>
              <a:rPr dirty="0" sz="700" spc="20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L</a:t>
            </a:r>
            <a:r>
              <a:rPr dirty="0" sz="700" spc="-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ourenço,</a:t>
            </a:r>
            <a:r>
              <a:rPr dirty="0" sz="700" spc="114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Fazenda</a:t>
            </a:r>
            <a:r>
              <a:rPr dirty="0" sz="700" spc="2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0460" y="2248886"/>
            <a:ext cx="3034665" cy="47879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00" spc="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2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</a:t>
            </a:r>
            <a:r>
              <a:rPr dirty="0" u="sng" sz="700" spc="-10">
                <a:solidFill>
                  <a:srgbClr val="151515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I</a:t>
            </a:r>
            <a:r>
              <a:rPr dirty="0" u="sng" sz="7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ad</a:t>
            </a:r>
            <a:r>
              <a:rPr dirty="0" u="sng" sz="700" spc="-10">
                <a:solidFill>
                  <a:srgbClr val="161616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as</a:t>
            </a:r>
            <a:r>
              <a:rPr dirty="0" u="sng" sz="700" spc="500">
                <a:solidFill>
                  <a:srgbClr val="161616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05">
                <a:latin typeface="Arial MT"/>
                <a:cs typeface="Arial MT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90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  <a:p>
            <a:pPr marL="128270">
              <a:lnSpc>
                <a:spcPct val="100000"/>
              </a:lnSpc>
              <a:spcBef>
                <a:spcPts val="225"/>
              </a:spcBef>
              <a:tabLst>
                <a:tab pos="868044" algn="l"/>
              </a:tabLst>
            </a:pPr>
            <a:r>
              <a:rPr dirty="0" sz="700" spc="-10">
                <a:solidFill>
                  <a:srgbClr val="212121"/>
                </a:solidFill>
                <a:latin typeface="Arial MT"/>
                <a:cs typeface="Arial MT"/>
              </a:rPr>
              <a:t>0</a:t>
            </a:r>
            <a:r>
              <a:rPr dirty="0" sz="700" spc="-10">
                <a:solidFill>
                  <a:srgbClr val="111111"/>
                </a:solidFill>
                <a:latin typeface="Arial MT"/>
                <a:cs typeface="Arial MT"/>
              </a:rPr>
              <a:t>1.17</a:t>
            </a:r>
            <a:r>
              <a:rPr dirty="0" sz="700">
                <a:solidFill>
                  <a:srgbClr val="111111"/>
                </a:solidFill>
                <a:latin typeface="Arial MT"/>
                <a:cs typeface="Arial MT"/>
              </a:rPr>
              <a:t>	</a:t>
            </a:r>
            <a:r>
              <a:rPr dirty="0" sz="700" spc="20">
                <a:solidFill>
                  <a:srgbClr val="151515"/>
                </a:solidFill>
                <a:latin typeface="Arial MT"/>
                <a:cs typeface="Arial MT"/>
              </a:rPr>
              <a:t>S</a:t>
            </a:r>
            <a:r>
              <a:rPr dirty="0" sz="700" spc="20">
                <a:latin typeface="Arial MT"/>
                <a:cs typeface="Arial MT"/>
              </a:rPr>
              <a:t>ecretari</a:t>
            </a:r>
            <a:r>
              <a:rPr dirty="0" sz="700" spc="-120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a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Munic</a:t>
            </a:r>
            <a:r>
              <a:rPr dirty="0" sz="700" spc="-100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ipal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de</a:t>
            </a:r>
            <a:r>
              <a:rPr dirty="0" sz="700" spc="60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Comunicação</a:t>
            </a:r>
            <a:r>
              <a:rPr dirty="0" sz="700" spc="135">
                <a:latin typeface="Arial MT"/>
                <a:cs typeface="Arial MT"/>
              </a:rPr>
              <a:t> </a:t>
            </a:r>
            <a:r>
              <a:rPr dirty="0" sz="700" spc="3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700" spc="6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Eventos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66060" y="3253309"/>
            <a:ext cx="5746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solidFill>
                  <a:srgbClr val="484848"/>
                </a:solidFill>
                <a:latin typeface="Arial MT"/>
                <a:cs typeface="Arial MT"/>
              </a:rPr>
              <a:t>Ü.3.</a:t>
            </a:r>
            <a:r>
              <a:rPr dirty="0" sz="700" spc="-25">
                <a:solidFill>
                  <a:srgbClr val="343434"/>
                </a:solidFill>
                <a:latin typeface="Arial MT"/>
                <a:cs typeface="Arial MT"/>
              </a:rPr>
              <a:t>9.G.30.</a:t>
            </a:r>
            <a:r>
              <a:rPr dirty="0" sz="700" spc="-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646464"/>
                </a:solidFill>
                <a:latin typeface="Arial MT"/>
                <a:cs typeface="Arial MT"/>
              </a:rPr>
              <a:t>G</a:t>
            </a:r>
            <a:r>
              <a:rPr dirty="0" sz="700" spc="-25">
                <a:solidFill>
                  <a:srgbClr val="282828"/>
                </a:solidFill>
                <a:latin typeface="Arial MT"/>
                <a:cs typeface="Arial MT"/>
              </a:rPr>
              <a:t>3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69357" y="3893206"/>
            <a:ext cx="2603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solidFill>
                  <a:srgbClr val="313131"/>
                </a:solidFill>
                <a:latin typeface="Arial MT"/>
                <a:cs typeface="Arial MT"/>
              </a:rPr>
              <a:t>0</a:t>
            </a:r>
            <a:r>
              <a:rPr dirty="0" sz="700" spc="-10">
                <a:solidFill>
                  <a:srgbClr val="1F1F1F"/>
                </a:solidFill>
                <a:latin typeface="Arial MT"/>
                <a:cs typeface="Arial MT"/>
              </a:rPr>
              <a:t>1.31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75448" y="5288789"/>
            <a:ext cx="568325" cy="51943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700" spc="-10">
                <a:solidFill>
                  <a:srgbClr val="1F1F1F"/>
                </a:solidFill>
                <a:latin typeface="Arial MT"/>
                <a:cs typeface="Arial MT"/>
              </a:rPr>
              <a:t>01.35</a:t>
            </a:r>
            <a:endParaRPr sz="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700" spc="-10">
                <a:solidFill>
                  <a:srgbClr val="313131"/>
                </a:solidFill>
                <a:latin typeface="Arial MT"/>
                <a:cs typeface="Arial MT"/>
              </a:rPr>
              <a:t>2.</a:t>
            </a:r>
            <a:r>
              <a:rPr dirty="0" sz="700" spc="-10">
                <a:solidFill>
                  <a:srgbClr val="444444"/>
                </a:solidFill>
                <a:latin typeface="Arial MT"/>
                <a:cs typeface="Arial MT"/>
              </a:rPr>
              <a:t>013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700" spc="-10">
                <a:solidFill>
                  <a:srgbClr val="3B3B3B"/>
                </a:solidFill>
                <a:latin typeface="Arial MT"/>
                <a:cs typeface="Arial MT"/>
              </a:rPr>
              <a:t>3.3.</a:t>
            </a:r>
            <a:r>
              <a:rPr dirty="0" sz="700" spc="-10">
                <a:solidFill>
                  <a:srgbClr val="262626"/>
                </a:solidFill>
                <a:latin typeface="Arial MT"/>
                <a:cs typeface="Arial MT"/>
              </a:rPr>
              <a:t>9.Ú.</a:t>
            </a:r>
            <a:r>
              <a:rPr dirty="0" sz="700" spc="-10">
                <a:solidFill>
                  <a:srgbClr val="383838"/>
                </a:solidFill>
                <a:latin typeface="Arial MT"/>
                <a:cs typeface="Arial MT"/>
              </a:rPr>
              <a:t>30.03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07822" y="3025867"/>
            <a:ext cx="2470150" cy="518159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45">
                <a:solidFill>
                  <a:srgbClr val="242424"/>
                </a:solidFill>
                <a:latin typeface="Arial MT"/>
                <a:cs typeface="Arial MT"/>
              </a:rPr>
              <a:t>Fes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25">
                <a:solidFill>
                  <a:srgbClr val="242424"/>
                </a:solidFill>
                <a:latin typeface="Arial MT"/>
                <a:cs typeface="Arial MT"/>
              </a:rPr>
              <a:t>&lt;.s</a:t>
            </a:r>
            <a:r>
              <a:rPr dirty="0" sz="80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Oficiais.</a:t>
            </a:r>
            <a:r>
              <a:rPr dirty="0" sz="800" spc="28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'ro</a:t>
            </a:r>
            <a:r>
              <a:rPr dirty="0" sz="800" spc="3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Arial MT"/>
                <a:cs typeface="Arial MT"/>
              </a:rPr>
              <a:t>ocao.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Realizocão</a:t>
            </a:r>
            <a:r>
              <a:rPr dirty="0" sz="8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545454"/>
                </a:solidFill>
                <a:latin typeface="Arial MT"/>
                <a:cs typeface="Arial MT"/>
              </a:rPr>
              <a:t>e</a:t>
            </a:r>
            <a:r>
              <a:rPr dirty="0" sz="80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Evento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90"/>
              </a:spcBef>
            </a:pP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OUTROS</a:t>
            </a:r>
            <a:r>
              <a:rPr dirty="0" sz="700" spc="1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00" spc="-45">
                <a:solidFill>
                  <a:srgbClr val="282828"/>
                </a:solidFill>
                <a:latin typeface="Arial MT"/>
                <a:cs typeface="Arial MT"/>
              </a:rPr>
              <a:t>i\1A</a:t>
            </a:r>
            <a:r>
              <a:rPr dirty="0" sz="70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00" spc="-70">
                <a:solidFill>
                  <a:srgbClr val="565656"/>
                </a:solidFill>
                <a:latin typeface="Arial MT"/>
                <a:cs typeface="Arial MT"/>
              </a:rPr>
              <a:t>.</a:t>
            </a:r>
            <a:r>
              <a:rPr dirty="0" sz="700" spc="2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ERIAIS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0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11111"/>
                </a:solidFill>
                <a:latin typeface="Arial MT"/>
                <a:cs typeface="Arial MT"/>
              </a:rPr>
              <a:t>CONSUi\’10</a:t>
            </a:r>
            <a:endParaRPr sz="7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5"/>
              </a:spcBef>
            </a:pP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OUTROS</a:t>
            </a:r>
            <a:r>
              <a:rPr dirty="0" sz="700" spc="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282828"/>
                </a:solidFill>
                <a:latin typeface="Arial MT"/>
                <a:cs typeface="Arial MT"/>
              </a:rPr>
              <a:t>SER’..*ICOS</a:t>
            </a:r>
            <a:r>
              <a:rPr dirty="0" sz="700" spc="10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00" spc="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B2B2B"/>
                </a:solidFill>
                <a:latin typeface="Arial MT"/>
                <a:cs typeface="Arial MT"/>
              </a:rPr>
              <a:t>TE</a:t>
            </a:r>
            <a:r>
              <a:rPr dirty="0" sz="700">
                <a:solidFill>
                  <a:srgbClr val="2F2F2F"/>
                </a:solidFill>
                <a:latin typeface="Arial MT"/>
                <a:cs typeface="Arial MT"/>
              </a:rPr>
              <a:t>RCE</a:t>
            </a:r>
            <a:r>
              <a:rPr dirty="0" sz="700" spc="-1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00" spc="-65">
                <a:solidFill>
                  <a:srgbClr val="1C1C1C"/>
                </a:solidFill>
                <a:latin typeface="Arial MT"/>
                <a:cs typeface="Arial MT"/>
              </a:rPr>
              <a:t>ANOS</a:t>
            </a:r>
            <a:r>
              <a:rPr dirty="0" sz="700" spc="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700" spc="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PESSOA</a:t>
            </a:r>
            <a:r>
              <a:rPr dirty="0" sz="700" spc="1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11111"/>
                </a:solidFill>
                <a:latin typeface="Arial MT"/>
                <a:cs typeface="Arial MT"/>
              </a:rPr>
              <a:t>FÍSICH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029665" y="2915079"/>
            <a:ext cx="13792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20">
                <a:latin typeface="Arial MT"/>
                <a:cs typeface="Arial MT"/>
              </a:rPr>
              <a:t>TotaI</a:t>
            </a:r>
            <a:r>
              <a:rPr dirty="0" sz="700" spc="9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do</a:t>
            </a:r>
            <a:r>
              <a:rPr dirty="0" sz="700" spc="9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Projeto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313131"/>
                </a:solidFill>
                <a:latin typeface="Arial MT"/>
                <a:cs typeface="Arial MT"/>
              </a:rPr>
              <a:t>!</a:t>
            </a:r>
            <a:r>
              <a:rPr dirty="0" sz="700" spc="1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Ativ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idade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29665" y="3195414"/>
            <a:ext cx="184150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3175">
              <a:lnSpc>
                <a:spcPct val="1514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Outros</a:t>
            </a:r>
            <a:r>
              <a:rPr dirty="0" sz="700" spc="114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E0E0E"/>
                </a:solidFill>
                <a:latin typeface="Arial MT"/>
                <a:cs typeface="Arial MT"/>
              </a:rPr>
              <a:t>Recursos</a:t>
            </a:r>
            <a:r>
              <a:rPr dirty="0" sz="700" spc="17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nao</a:t>
            </a:r>
            <a:r>
              <a:rPr dirty="0" sz="70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51515"/>
                </a:solidFill>
                <a:latin typeface="Arial MT"/>
                <a:cs typeface="Arial MT"/>
              </a:rPr>
              <a:t>'Vinculados</a:t>
            </a:r>
            <a:r>
              <a:rPr dirty="0" sz="700" spc="5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2A2A2A"/>
                </a:solidFill>
                <a:latin typeface="Arial MT"/>
                <a:cs typeface="Arial MT"/>
              </a:rPr>
              <a:t>Ou</a:t>
            </a:r>
            <a:r>
              <a:rPr dirty="0" sz="700" spc="-1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 spc="-35">
                <a:solidFill>
                  <a:srgbClr val="2F2F2F"/>
                </a:solidFill>
                <a:latin typeface="Arial MT"/>
                <a:cs typeface="Arial MT"/>
              </a:rPr>
              <a:t>t-</a:t>
            </a:r>
            <a:r>
              <a:rPr dirty="0" sz="700" spc="-10">
                <a:solidFill>
                  <a:srgbClr val="2F2F2F"/>
                </a:solidFill>
                <a:latin typeface="Arial MT"/>
                <a:cs typeface="Arial MT"/>
              </a:rPr>
              <a:t>r›ü</a:t>
            </a:r>
            <a:r>
              <a:rPr dirty="0" sz="7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81818"/>
                </a:solidFill>
                <a:latin typeface="Arial MT"/>
                <a:cs typeface="Arial MT"/>
              </a:rPr>
              <a:t>Re‹:ursos</a:t>
            </a:r>
            <a:r>
              <a:rPr dirty="0" sz="700" spc="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606060"/>
                </a:solidFill>
                <a:latin typeface="Arial MT"/>
                <a:cs typeface="Arial MT"/>
              </a:rPr>
              <a:t>f</a:t>
            </a:r>
            <a:r>
              <a:rPr dirty="0" sz="700" spc="1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A1A1A"/>
                </a:solidFill>
                <a:latin typeface="Arial MT"/>
                <a:cs typeface="Arial MT"/>
              </a:rPr>
              <a:t>lt›</a:t>
            </a:r>
            <a:r>
              <a:rPr dirty="0" sz="700" spc="4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 spc="-30">
                <a:solidFill>
                  <a:srgbClr val="232323"/>
                </a:solidFill>
                <a:latin typeface="Arial MT"/>
                <a:cs typeface="Arial MT"/>
              </a:rPr>
              <a:t>ViiJt:ula‹Jos</a:t>
            </a:r>
            <a:endParaRPr sz="700">
              <a:latin typeface="Arial MT"/>
              <a:cs typeface="Arial MT"/>
            </a:endParaRPr>
          </a:p>
          <a:p>
            <a:pPr marL="12700" marR="467359">
              <a:lnSpc>
                <a:spcPts val="1340"/>
              </a:lnSpc>
              <a:spcBef>
                <a:spcPts val="35"/>
              </a:spcBef>
            </a:pP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700" spc="1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Projeto</a:t>
            </a:r>
            <a:r>
              <a:rPr dirty="0" sz="700" spc="200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565656"/>
                </a:solidFill>
                <a:latin typeface="Arial MT"/>
                <a:cs typeface="Arial MT"/>
              </a:rPr>
              <a:t>/</a:t>
            </a:r>
            <a:r>
              <a:rPr dirty="0" sz="700" spc="17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0A0A0A"/>
                </a:solidFill>
                <a:latin typeface="Arial MT"/>
                <a:cs typeface="Arial MT"/>
              </a:rPr>
              <a:t>Atividade</a:t>
            </a:r>
            <a:r>
              <a:rPr dirty="0" sz="700" spc="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61616"/>
                </a:solidFill>
                <a:latin typeface="Arial MT"/>
                <a:cs typeface="Arial MT"/>
              </a:rPr>
              <a:t>R$</a:t>
            </a:r>
            <a:r>
              <a:rPr dirty="0" sz="700" spc="5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700" spc="1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E0E0E"/>
                </a:solidFill>
                <a:latin typeface="Arial MT"/>
                <a:cs typeface="Arial MT"/>
              </a:rPr>
              <a:t>Unidade</a:t>
            </a:r>
            <a:r>
              <a:rPr dirty="0" sz="700" spc="155">
                <a:solidFill>
                  <a:srgbClr val="0E0E0E"/>
                </a:solidFill>
                <a:latin typeface="Arial MT"/>
                <a:cs typeface="Arial MT"/>
              </a:rPr>
              <a:t>  </a:t>
            </a:r>
            <a:r>
              <a:rPr dirty="0" sz="700" spc="-25">
                <a:solidFill>
                  <a:srgbClr val="181818"/>
                </a:solidFill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10911" y="3893206"/>
            <a:ext cx="2544445" cy="461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700" spc="20">
                <a:latin typeface="Arial MT"/>
                <a:cs typeface="Arial MT"/>
              </a:rPr>
              <a:t>Secretária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070707"/>
                </a:solidFill>
                <a:latin typeface="Arial MT"/>
                <a:cs typeface="Arial MT"/>
              </a:rPr>
              <a:t>Municipal</a:t>
            </a:r>
            <a:r>
              <a:rPr dirty="0" sz="700" spc="7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00" spc="50">
                <a:solidFill>
                  <a:srgbClr val="242424"/>
                </a:solidFill>
                <a:latin typeface="Arial MT"/>
                <a:cs typeface="Arial MT"/>
              </a:rPr>
              <a:t>da </a:t>
            </a:r>
            <a:r>
              <a:rPr dirty="0" sz="700" spc="20">
                <a:solidFill>
                  <a:srgbClr val="3A3A3A"/>
                </a:solidFill>
                <a:latin typeface="Arial MT"/>
                <a:cs typeface="Arial MT"/>
              </a:rPr>
              <a:t>C</a:t>
            </a:r>
            <a:r>
              <a:rPr dirty="0" sz="700" spc="20">
                <a:latin typeface="Arial MT"/>
                <a:cs typeface="Arial MT"/>
              </a:rPr>
              <a:t>uftura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00" spc="1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A0A0A"/>
                </a:solidFill>
                <a:latin typeface="Arial MT"/>
                <a:cs typeface="Arial MT"/>
              </a:rPr>
              <a:t>Turismo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700" spc="-10">
                <a:solidFill>
                  <a:srgbClr val="0C0C0C"/>
                </a:solidFill>
                <a:latin typeface="Arial MT"/>
                <a:cs typeface="Arial MT"/>
              </a:rPr>
              <a:t>I’.te.Ju*en?áo</a:t>
            </a:r>
            <a:r>
              <a:rPr dirty="0" sz="700" spc="229">
                <a:solidFill>
                  <a:srgbClr val="0C0C0C"/>
                </a:solidFill>
                <a:latin typeface="Arial MT"/>
                <a:cs typeface="Arial MT"/>
              </a:rPr>
              <a:t> 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Cr›eracio:la.izacao</a:t>
            </a:r>
            <a:r>
              <a:rPr dirty="0" sz="70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C0C0C"/>
                </a:solidFill>
                <a:latin typeface="Arial MT"/>
                <a:cs typeface="Arial MT"/>
              </a:rPr>
              <a:t>Secretaria</a:t>
            </a:r>
            <a:endParaRPr sz="7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700" spc="-40">
                <a:solidFill>
                  <a:srgbClr val="1A1A1A"/>
                </a:solidFill>
                <a:latin typeface="Arial MT"/>
                <a:cs typeface="Arial MT"/>
              </a:rPr>
              <a:t>DEL.1/</a:t>
            </a:r>
            <a:r>
              <a:rPr dirty="0" sz="7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IS</a:t>
            </a:r>
            <a:r>
              <a:rPr dirty="0" sz="700" spc="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42424"/>
                </a:solidFill>
                <a:latin typeface="Arial MT"/>
                <a:cs typeface="Arial MT"/>
              </a:rPr>
              <a:t>SEF"yIÇOÜ</a:t>
            </a:r>
            <a:r>
              <a:rPr dirty="0" sz="700" spc="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00" spc="6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63636"/>
                </a:solidFill>
                <a:latin typeface="Arial MT"/>
                <a:cs typeface="Arial MT"/>
              </a:rPr>
              <a:t>TE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RC</a:t>
            </a:r>
            <a:r>
              <a:rPr dirty="0" sz="7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I</a:t>
            </a:r>
            <a:r>
              <a:rPr dirty="0" sz="700" spc="40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44444"/>
                </a:solidFill>
                <a:latin typeface="Arial MT"/>
                <a:cs typeface="Arial MT"/>
              </a:rPr>
              <a:t>OS</a:t>
            </a:r>
            <a:r>
              <a:rPr dirty="0" sz="700" spc="8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00" spc="6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PESSOA</a:t>
            </a:r>
            <a:r>
              <a:rPr dirty="0" sz="700" spc="10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JURÍDIC+\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12168" y="4508725"/>
            <a:ext cx="204279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863600" indent="-3175">
              <a:lnSpc>
                <a:spcPct val="148500"/>
              </a:lnSpc>
              <a:spcBef>
                <a:spcPts val="100"/>
              </a:spcBef>
            </a:pP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Po.c</a:t>
            </a:r>
            <a:r>
              <a:rPr dirty="0" sz="700" spc="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C</a:t>
            </a:r>
            <a:r>
              <a:rPr dirty="0" sz="700">
                <a:solidFill>
                  <a:srgbClr val="111111"/>
                </a:solidFill>
                <a:latin typeface="Arial MT"/>
                <a:cs typeface="Arial MT"/>
              </a:rPr>
              <a:t>uI\uraI</a:t>
            </a:r>
            <a:r>
              <a:rPr dirty="0" sz="70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700" spc="5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383838"/>
                </a:solidFill>
                <a:latin typeface="Arial MT"/>
                <a:cs typeface="Arial MT"/>
              </a:rPr>
              <a:t>S</a:t>
            </a:r>
            <a:r>
              <a:rPr dirty="0" sz="700" spc="-10">
                <a:solidFill>
                  <a:srgbClr val="080808"/>
                </a:solidFill>
                <a:latin typeface="Arial MT"/>
                <a:cs typeface="Arial MT"/>
              </a:rPr>
              <a:t>eroped.ca</a:t>
            </a:r>
            <a:r>
              <a:rPr dirty="0" sz="7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151515"/>
                </a:solidFill>
                <a:latin typeface="Arial MT"/>
                <a:cs typeface="Arial MT"/>
              </a:rPr>
              <a:t>OCRAS</a:t>
            </a:r>
            <a:r>
              <a:rPr dirty="0" sz="700" spc="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7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I'JSTALACOE</a:t>
            </a:r>
            <a:r>
              <a:rPr dirty="0" sz="700" spc="-90">
                <a:latin typeface="Arial MT"/>
                <a:cs typeface="Arial MT"/>
              </a:rPr>
              <a:t> </a:t>
            </a:r>
            <a:r>
              <a:rPr dirty="0" sz="700" spc="-50">
                <a:solidFill>
                  <a:srgbClr val="494949"/>
                </a:solidFill>
                <a:latin typeface="Arial MT"/>
                <a:cs typeface="Arial MT"/>
              </a:rPr>
              <a:t>Ü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 spc="-25">
                <a:latin typeface="Arial MT"/>
                <a:cs typeface="Arial MT"/>
              </a:rPr>
              <a:t>EO.UIPAí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'!Ef?TGS</a:t>
            </a:r>
            <a:r>
              <a:rPr dirty="0" sz="700" spc="9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700" spc="7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\•'ATERIAL</a:t>
            </a:r>
            <a:r>
              <a:rPr dirty="0" sz="70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PE</a:t>
            </a:r>
            <a:r>
              <a:rPr dirty="0" sz="700" spc="-13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RI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*ADE</a:t>
            </a:r>
            <a:r>
              <a:rPr dirty="0" sz="700" spc="400"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0E0E0E"/>
                </a:solidFill>
                <a:latin typeface="Arial MT"/>
                <a:cs typeface="Arial MT"/>
              </a:rPr>
              <a:t>TE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490372" y="4222295"/>
            <a:ext cx="1381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55">
                <a:solidFill>
                  <a:srgbClr val="1F1F1F"/>
                </a:solidFill>
                <a:latin typeface="Arial MT"/>
                <a:cs typeface="Arial MT"/>
              </a:rPr>
              <a:t>Outos</a:t>
            </a:r>
            <a:r>
              <a:rPr dirty="0" sz="700" spc="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700" spc="1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80808"/>
                </a:solidFill>
                <a:latin typeface="Arial MT"/>
                <a:cs typeface="Arial MT"/>
              </a:rPr>
              <a:t>nao'?ncuIadoe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035756" y="4383793"/>
            <a:ext cx="13747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TotaI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Projeto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14141"/>
                </a:solidFill>
                <a:latin typeface="Arial MT"/>
                <a:cs typeface="Arial MT"/>
              </a:rPr>
              <a:t>/</a:t>
            </a:r>
            <a:r>
              <a:rPr dirty="0" sz="700" spc="15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00" spc="-30">
                <a:solidFill>
                  <a:srgbClr val="0C0C0C"/>
                </a:solidFill>
                <a:latin typeface="Arial MT"/>
                <a:cs typeface="Arial MT"/>
              </a:rPr>
              <a:t>A</a:t>
            </a:r>
            <a:r>
              <a:rPr dirty="0" sz="70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tividade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C1C1C"/>
                </a:solidFill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15200" y="2912032"/>
            <a:ext cx="4400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36.000,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81818"/>
                </a:solidFill>
                <a:latin typeface="Arial MT"/>
                <a:cs typeface="Arial MT"/>
              </a:rPr>
              <a:t>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17803" y="3570211"/>
            <a:ext cx="432434" cy="302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8419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9.000,00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700" spc="-10">
                <a:latin typeface="Arial MT"/>
                <a:cs typeface="Arial MT"/>
              </a:rPr>
              <a:t>45.000,00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319346" y="4167446"/>
            <a:ext cx="434340" cy="34861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700" spc="40">
                <a:solidFill>
                  <a:srgbClr val="0A0A0A"/>
                </a:solidFill>
                <a:latin typeface="Arial MT"/>
                <a:cs typeface="Arial MT"/>
              </a:rPr>
              <a:t>2Eó1000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00" spc="-10">
                <a:solidFill>
                  <a:srgbClr val="0C0C0C"/>
                </a:solidFill>
                <a:latin typeface="Arial MT"/>
                <a:cs typeface="Arial MT"/>
              </a:rPr>
              <a:t>26.610,00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035756" y="4670223"/>
            <a:ext cx="203581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184" marR="5080" indent="2540">
              <a:lnSpc>
                <a:spcPct val="148500"/>
              </a:lnSpc>
              <a:spcBef>
                <a:spcPts val="100"/>
              </a:spcBef>
            </a:pPr>
            <a:r>
              <a:rPr dirty="0" sz="700" spc="100">
                <a:latin typeface="Arial MT"/>
                <a:cs typeface="Arial MT"/>
              </a:rPr>
              <a:t>ReurssnioVn‹:.Jaosüetr,wsto </a:t>
            </a:r>
            <a:r>
              <a:rPr dirty="0" sz="700">
                <a:latin typeface="Arial MT"/>
                <a:cs typeface="Arial MT"/>
              </a:rPr>
              <a:t>R°ccirsos</a:t>
            </a:r>
            <a:r>
              <a:rPr dirty="0" sz="700" spc="13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42424"/>
                </a:solidFill>
                <a:latin typeface="Arial MT"/>
                <a:cs typeface="Arial MT"/>
              </a:rPr>
              <a:t>náo</a:t>
            </a:r>
            <a:r>
              <a:rPr dirty="0" sz="700" spc="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'.’ir'cu.odos</a:t>
            </a:r>
            <a:r>
              <a:rPr dirty="0" sz="700" spc="1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00" spc="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Imposto</a:t>
            </a:r>
            <a:endParaRPr sz="700">
              <a:latin typeface="Arial MT"/>
              <a:cs typeface="Arial MT"/>
            </a:endParaRPr>
          </a:p>
          <a:p>
            <a:pPr marL="12700" marR="659130">
              <a:lnSpc>
                <a:spcPts val="1300"/>
              </a:lnSpc>
              <a:spcBef>
                <a:spcPts val="40"/>
              </a:spcBef>
            </a:pP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0A0A0A"/>
                </a:solidFill>
                <a:latin typeface="Arial MT"/>
                <a:cs typeface="Arial MT"/>
              </a:rPr>
              <a:t>do</a:t>
            </a:r>
            <a:r>
              <a:rPr dirty="0" sz="700" spc="1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Projeto</a:t>
            </a:r>
            <a:r>
              <a:rPr dirty="0" sz="700" spc="165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464646"/>
                </a:solidFill>
                <a:latin typeface="Arial MT"/>
                <a:cs typeface="Arial MT"/>
              </a:rPr>
              <a:t>/</a:t>
            </a:r>
            <a:r>
              <a:rPr dirty="0" sz="700" spc="1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Atividade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3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Unidade</a:t>
            </a:r>
            <a:r>
              <a:rPr dirty="0" sz="700" spc="165">
                <a:latin typeface="Arial MT"/>
                <a:cs typeface="Arial MT"/>
              </a:rPr>
              <a:t> 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21336" y="4670223"/>
            <a:ext cx="433070" cy="6654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700" spc="80">
                <a:solidFill>
                  <a:srgbClr val="262626"/>
                </a:solidFill>
                <a:latin typeface="Arial MT"/>
                <a:cs typeface="Arial MT"/>
              </a:rPr>
              <a:t>50300.0</a:t>
            </a:r>
            <a:endParaRPr sz="7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09"/>
              </a:spcBef>
            </a:pPr>
            <a:r>
              <a:rPr dirty="0" sz="700" spc="-20">
                <a:solidFill>
                  <a:srgbClr val="161616"/>
                </a:solidFill>
                <a:latin typeface="Arial MT"/>
                <a:cs typeface="Arial MT"/>
              </a:rPr>
              <a:t>4.†00.DO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 spc="-10">
                <a:latin typeface="Arial MT"/>
                <a:cs typeface="Arial MT"/>
              </a:rPr>
              <a:t>64.000.00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00" spc="-10">
                <a:latin typeface="Arial MT"/>
                <a:cs typeface="Arial MT"/>
              </a:rPr>
              <a:t>90.610.00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89805" y="5349732"/>
            <a:ext cx="4510405" cy="312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Secretária</a:t>
            </a:r>
            <a:r>
              <a:rPr dirty="0" sz="700" spc="2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IVlunicipal</a:t>
            </a:r>
            <a:r>
              <a:rPr dirty="0" sz="700" spc="19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700" spc="1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Defesa</a:t>
            </a:r>
            <a:r>
              <a:rPr dirty="0" sz="700" spc="23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Civil</a:t>
            </a:r>
            <a:endParaRPr sz="7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dirty="0" baseline="3968" sz="1050" spc="-67">
                <a:solidFill>
                  <a:srgbClr val="1A1A1A"/>
                </a:solidFill>
                <a:latin typeface="Arial MT"/>
                <a:cs typeface="Arial MT"/>
              </a:rPr>
              <a:t>D1ANUTE</a:t>
            </a:r>
            <a:r>
              <a:rPr dirty="0" baseline="3968" sz="1050" spc="-1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0A0A0A"/>
                </a:solidFill>
                <a:latin typeface="Arial MT"/>
                <a:cs typeface="Arial MT"/>
              </a:rPr>
              <a:t>ÜÇÀO.</a:t>
            </a:r>
            <a:r>
              <a:rPr dirty="0" baseline="3968" sz="1050" spc="247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0F0F0F"/>
                </a:solidFill>
                <a:latin typeface="Arial MT"/>
                <a:cs typeface="Arial MT"/>
              </a:rPr>
              <a:t>ADi\JINISTRAGÃO</a:t>
            </a:r>
            <a:r>
              <a:rPr dirty="0" baseline="3968" sz="1050" spc="37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070707"/>
                </a:solidFill>
                <a:latin typeface="Arial MT"/>
                <a:cs typeface="Arial MT"/>
              </a:rPr>
              <a:t>E</a:t>
            </a:r>
            <a:r>
              <a:rPr dirty="0" baseline="3968" sz="1050" spc="15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baseline="3968" sz="1050" spc="-15">
                <a:solidFill>
                  <a:srgbClr val="080808"/>
                </a:solidFill>
                <a:latin typeface="Arial MT"/>
                <a:cs typeface="Arial MT"/>
              </a:rPr>
              <a:t>OPE</a:t>
            </a:r>
            <a:r>
              <a:rPr dirty="0" baseline="3968" sz="1050" spc="-187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latin typeface="Arial MT"/>
                <a:cs typeface="Arial MT"/>
              </a:rPr>
              <a:t>RACIONALIZA</a:t>
            </a:r>
            <a:r>
              <a:rPr dirty="0" sz="700">
                <a:latin typeface="Arial MT"/>
                <a:cs typeface="Arial MT"/>
              </a:rPr>
              <a:t>G</a:t>
            </a:r>
            <a:r>
              <a:rPr dirty="0" baseline="3968" sz="1050">
                <a:solidFill>
                  <a:srgbClr val="2D2D2D"/>
                </a:solidFill>
                <a:latin typeface="Arial MT"/>
                <a:cs typeface="Arial MT"/>
              </a:rPr>
              <a:t>ÃO</a:t>
            </a:r>
            <a:r>
              <a:rPr dirty="0" baseline="3968" sz="1050" spc="157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latin typeface="Arial MT"/>
                <a:cs typeface="Arial MT"/>
              </a:rPr>
              <a:t>DA</a:t>
            </a:r>
            <a:r>
              <a:rPr dirty="0" baseline="3968" sz="1050" spc="165"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1A1A1A"/>
                </a:solidFill>
                <a:latin typeface="Arial MT"/>
                <a:cs typeface="Arial MT"/>
              </a:rPr>
              <a:t>SUB</a:t>
            </a:r>
            <a:r>
              <a:rPr dirty="0" baseline="3968" sz="1050" spc="-142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3B3B3B"/>
                </a:solidFill>
                <a:latin typeface="Arial MT"/>
                <a:cs typeface="Arial MT"/>
              </a:rPr>
              <a:t>S</a:t>
            </a:r>
            <a:r>
              <a:rPr dirty="0" baseline="3968" sz="105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baseline="3968" sz="1050">
                <a:solidFill>
                  <a:srgbClr val="2B2B2B"/>
                </a:solidFill>
                <a:latin typeface="Arial MT"/>
                <a:cs typeface="Arial MT"/>
              </a:rPr>
              <a:t>C</a:t>
            </a:r>
            <a:r>
              <a:rPr dirty="0" baseline="3968" sz="1050">
                <a:solidFill>
                  <a:srgbClr val="111111"/>
                </a:solidFill>
                <a:latin typeface="Arial MT"/>
                <a:cs typeface="Arial MT"/>
              </a:rPr>
              <a:t>RETA</a:t>
            </a:r>
            <a:r>
              <a:rPr dirty="0" baseline="3968" sz="1050">
                <a:solidFill>
                  <a:srgbClr val="2D2D2D"/>
                </a:solidFill>
                <a:latin typeface="Arial MT"/>
                <a:cs typeface="Arial MT"/>
              </a:rPr>
              <a:t>II</a:t>
            </a:r>
            <a:r>
              <a:rPr dirty="0" baseline="3968" sz="1050" spc="4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dirty="0" baseline="3968" sz="1050" spc="1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baseline="3968" sz="1050" spc="1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968" sz="1050">
                <a:solidFill>
                  <a:srgbClr val="111111"/>
                </a:solidFill>
                <a:latin typeface="Arial MT"/>
                <a:cs typeface="Arial MT"/>
              </a:rPr>
              <a:t>DEFES.4</a:t>
            </a:r>
            <a:r>
              <a:rPr dirty="0" baseline="3968" sz="1050" spc="202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968" sz="1050" spc="-15">
                <a:solidFill>
                  <a:srgbClr val="2F2F2F"/>
                </a:solidFill>
                <a:latin typeface="Arial MT"/>
                <a:cs typeface="Arial MT"/>
              </a:rPr>
              <a:t>CI\*IL</a:t>
            </a:r>
            <a:endParaRPr baseline="3968" sz="10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17947" y="5681869"/>
            <a:ext cx="16211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OUTROS</a:t>
            </a:r>
            <a:r>
              <a:rPr dirty="0" sz="700" spc="1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ü’1ATERIAiS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700" spc="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CONSUi\'10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032710" y="5627021"/>
            <a:ext cx="2039620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1009">
              <a:lnSpc>
                <a:spcPct val="151400"/>
              </a:lnSpc>
              <a:spcBef>
                <a:spcPts val="100"/>
              </a:spcBef>
            </a:pP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Recursos</a:t>
            </a:r>
            <a:r>
              <a:rPr dirty="0" sz="700" spc="11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70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I'opostos</a:t>
            </a:r>
            <a:r>
              <a:rPr dirty="0" sz="700" spc="2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Vinculados</a:t>
            </a:r>
            <a:r>
              <a:rPr dirty="0" sz="700" spc="1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7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0C0C0C"/>
                </a:solidFill>
                <a:latin typeface="Arial MT"/>
                <a:cs typeface="Arial MT"/>
              </a:rPr>
              <a:t>do</a:t>
            </a:r>
            <a:r>
              <a:rPr dirty="0" sz="700" spc="1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Projeto</a:t>
            </a:r>
            <a:r>
              <a:rPr dirty="0" sz="700" spc="204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sz="700" spc="1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131313"/>
                </a:solidFill>
                <a:latin typeface="Arial MT"/>
                <a:cs typeface="Arial MT"/>
              </a:rPr>
              <a:t>Atividade</a:t>
            </a:r>
            <a:r>
              <a:rPr dirty="0" sz="700" spc="1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0C0C0C"/>
                </a:solidFill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525"/>
              </a:spcBef>
            </a:pP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700" spc="1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Unidade</a:t>
            </a:r>
            <a:r>
              <a:rPr dirty="0" sz="700" spc="155">
                <a:latin typeface="Arial MT"/>
                <a:cs typeface="Arial MT"/>
              </a:rPr>
              <a:t>  </a:t>
            </a:r>
            <a:r>
              <a:rPr dirty="0" sz="700" spc="-25">
                <a:solidFill>
                  <a:srgbClr val="151515"/>
                </a:solidFill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  <a:p>
            <a:pPr marL="656590">
              <a:lnSpc>
                <a:spcPct val="100000"/>
              </a:lnSpc>
              <a:spcBef>
                <a:spcPts val="360"/>
              </a:spcBef>
            </a:pPr>
            <a:r>
              <a:rPr dirty="0" sz="700">
                <a:latin typeface="Arial MT"/>
                <a:cs typeface="Arial MT"/>
              </a:rPr>
              <a:t>Valor</a:t>
            </a:r>
            <a:r>
              <a:rPr dirty="0" sz="700" spc="24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27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Anulado</a:t>
            </a:r>
            <a:r>
              <a:rPr dirty="0" sz="700" spc="28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66622" y="5627021"/>
            <a:ext cx="490220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160" indent="57785">
              <a:lnSpc>
                <a:spcPct val="151400"/>
              </a:lnSpc>
              <a:spcBef>
                <a:spcPts val="100"/>
              </a:spcBef>
            </a:pPr>
            <a:r>
              <a:rPr dirty="0" sz="700" spc="-50">
                <a:solidFill>
                  <a:srgbClr val="111111"/>
                </a:solidFill>
                <a:latin typeface="Arial MT"/>
                <a:cs typeface="Arial MT"/>
              </a:rPr>
              <a:t>XC'.0C0.†0</a:t>
            </a:r>
            <a:r>
              <a:rPr dirty="0" sz="700" spc="5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100.000.00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700" spc="-10">
                <a:latin typeface="Arial MT"/>
                <a:cs typeface="Arial MT"/>
              </a:rPr>
              <a:t>100.000.00</a:t>
            </a:r>
            <a:endParaRPr sz="7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360"/>
              </a:spcBef>
            </a:pPr>
            <a:r>
              <a:rPr dirty="0" sz="700" spc="-10">
                <a:latin typeface="Arial MT"/>
                <a:cs typeface="Arial MT"/>
              </a:rPr>
              <a:t>235.610,00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2025-07-23T19:04:01Z</dcterms:created>
  <dcterms:modified xsi:type="dcterms:W3CDTF">2025-07-23T19:04:01Z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