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47625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z="600" spc="-25"/>
              <a:t>Página</a:t>
            </a:r>
            <a:r>
              <a:rPr dirty="0" sz="600"/>
              <a:t> </a:t>
            </a:r>
            <a:fld id="{81D60167-4931-47E6-BA6A-407CBD079E47}" type="slidenum">
              <a:rPr dirty="0" sz="600"/>
              <a:t>#</a:t>
            </a:fld>
            <a:r>
              <a:rPr dirty="0" sz="600" spc="-30"/>
              <a:t> </a:t>
            </a:r>
            <a:r>
              <a:rPr dirty="0" sz="600"/>
              <a:t>de</a:t>
            </a:r>
            <a:r>
              <a:rPr dirty="0" sz="600" spc="-20"/>
              <a:t> </a:t>
            </a:r>
            <a:r>
              <a:rPr dirty="0" sz="600" spc="-50"/>
              <a:t>2</a:t>
            </a:r>
            <a:endParaRPr sz="60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47625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z="600" spc="-25"/>
              <a:t>Página</a:t>
            </a:r>
            <a:r>
              <a:rPr dirty="0" sz="600"/>
              <a:t> </a:t>
            </a:r>
            <a:fld id="{81D60167-4931-47E6-BA6A-407CBD079E47}" type="slidenum">
              <a:rPr dirty="0" sz="600"/>
              <a:t>#</a:t>
            </a:fld>
            <a:r>
              <a:rPr dirty="0" sz="600" spc="-30"/>
              <a:t> </a:t>
            </a:r>
            <a:r>
              <a:rPr dirty="0" sz="600"/>
              <a:t>de</a:t>
            </a:r>
            <a:r>
              <a:rPr dirty="0" sz="600" spc="-20"/>
              <a:t> </a:t>
            </a:r>
            <a:r>
              <a:rPr dirty="0" sz="600" spc="-50"/>
              <a:t>2</a:t>
            </a:r>
            <a:endParaRPr sz="60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47625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z="600" spc="-25"/>
              <a:t>Página</a:t>
            </a:r>
            <a:r>
              <a:rPr dirty="0" sz="600"/>
              <a:t> </a:t>
            </a:r>
            <a:fld id="{81D60167-4931-47E6-BA6A-407CBD079E47}" type="slidenum">
              <a:rPr dirty="0" sz="600"/>
              <a:t>#</a:t>
            </a:fld>
            <a:r>
              <a:rPr dirty="0" sz="600" spc="-30"/>
              <a:t> </a:t>
            </a:r>
            <a:r>
              <a:rPr dirty="0" sz="600"/>
              <a:t>de</a:t>
            </a:r>
            <a:r>
              <a:rPr dirty="0" sz="600" spc="-20"/>
              <a:t> </a:t>
            </a:r>
            <a:r>
              <a:rPr dirty="0" sz="600" spc="-50"/>
              <a:t>2</a:t>
            </a:r>
            <a:endParaRPr sz="60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47625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z="600" spc="-25"/>
              <a:t>Página</a:t>
            </a:r>
            <a:r>
              <a:rPr dirty="0" sz="600"/>
              <a:t> </a:t>
            </a:r>
            <a:fld id="{81D60167-4931-47E6-BA6A-407CBD079E47}" type="slidenum">
              <a:rPr dirty="0" sz="600"/>
              <a:t>#</a:t>
            </a:fld>
            <a:r>
              <a:rPr dirty="0" sz="600" spc="-30"/>
              <a:t> </a:t>
            </a:r>
            <a:r>
              <a:rPr dirty="0" sz="600"/>
              <a:t>de</a:t>
            </a:r>
            <a:r>
              <a:rPr dirty="0" sz="600" spc="-20"/>
              <a:t> </a:t>
            </a:r>
            <a:r>
              <a:rPr dirty="0" sz="600" spc="-50"/>
              <a:t>2</a:t>
            </a:r>
            <a:endParaRPr sz="60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47625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z="600" spc="-25"/>
              <a:t>Página</a:t>
            </a:r>
            <a:r>
              <a:rPr dirty="0" sz="600"/>
              <a:t> </a:t>
            </a:r>
            <a:fld id="{81D60167-4931-47E6-BA6A-407CBD079E47}" type="slidenum">
              <a:rPr dirty="0" sz="600"/>
              <a:t>#</a:t>
            </a:fld>
            <a:r>
              <a:rPr dirty="0" sz="600" spc="-30"/>
              <a:t> </a:t>
            </a:r>
            <a:r>
              <a:rPr dirty="0" sz="600"/>
              <a:t>de</a:t>
            </a:r>
            <a:r>
              <a:rPr dirty="0" sz="600" spc="-20"/>
              <a:t> </a:t>
            </a:r>
            <a:r>
              <a:rPr dirty="0" sz="600" spc="-50"/>
              <a:t>2</a:t>
            </a:r>
            <a:endParaRPr sz="600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040439" y="9682716"/>
            <a:ext cx="321946" cy="1390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47625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483606" y="9684025"/>
            <a:ext cx="512780" cy="1328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z="600" spc="-25"/>
              <a:t>Página</a:t>
            </a:r>
            <a:r>
              <a:rPr dirty="0" sz="600"/>
              <a:t> </a:t>
            </a:r>
            <a:fld id="{81D60167-4931-47E6-BA6A-407CBD079E47}" type="slidenum">
              <a:rPr dirty="0" sz="600"/>
              <a:t>#</a:t>
            </a:fld>
            <a:r>
              <a:rPr dirty="0" sz="600" spc="-30"/>
              <a:t> </a:t>
            </a:r>
            <a:r>
              <a:rPr dirty="0" sz="600"/>
              <a:t>de</a:t>
            </a:r>
            <a:r>
              <a:rPr dirty="0" sz="600" spc="-20"/>
              <a:t> </a:t>
            </a:r>
            <a:r>
              <a:rPr dirty="0" sz="600" spc="-50"/>
              <a:t>2</a:t>
            </a:r>
            <a:endParaRPr sz="600"/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15194" y="426596"/>
            <a:ext cx="718742" cy="719121"/>
          </a:xfrm>
          <a:prstGeom prst="rect">
            <a:avLst/>
          </a:prstGeom>
        </p:spPr>
      </p:pic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548193" y="7635559"/>
          <a:ext cx="6530340" cy="20516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24865"/>
                <a:gridCol w="2745105"/>
                <a:gridCol w="2220595"/>
                <a:gridCol w="662304"/>
              </a:tblGrid>
              <a:tr h="143510">
                <a:tc>
                  <a:txBody>
                    <a:bodyPr/>
                    <a:lstStyle/>
                    <a:p>
                      <a:pPr marL="16002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4775" marR="3175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 de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Obras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15938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1.032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6045" marR="317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Infraestrutura,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Saneamento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Pavimentação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59385">
                <a:tc>
                  <a:txBody>
                    <a:bodyPr/>
                    <a:lstStyle/>
                    <a:p>
                      <a:pPr marL="16319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07950" marR="317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 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110489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Vinculados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ctr" marL="5588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241.800,00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  <a:tr h="168910">
                <a:tc>
                  <a:txBody>
                    <a:bodyPr/>
                    <a:lstStyle/>
                    <a:p>
                      <a:pPr marL="16319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baseline="3472" sz="1200" spc="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SERVI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baseline="3472" sz="1200" spc="-10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baseline="3472" sz="12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472" sz="1200" spc="-6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baseline="3472" sz="1200" spc="5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JURIDICA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algn="r" marR="1143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5">
                          <a:latin typeface="Arial MT"/>
                          <a:cs typeface="Arial MT"/>
                        </a:rPr>
                        <a:t>nÕo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ctr" marL="10985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37.000,00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62560">
                <a:tc>
                  <a:txBody>
                    <a:bodyPr/>
                    <a:lstStyle/>
                    <a:p>
                      <a:pPr marL="16002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3.3.9.0.92.00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04775" marR="317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EXERC</a:t>
                      </a:r>
                      <a:r>
                        <a:rPr dirty="0" sz="800" spc="-1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ÍCIOS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ANTERIORES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47815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ctr" marL="10922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43.227,50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  <a:tr h="164465">
                <a:tc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04775" marR="31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E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INSTALACÕES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11366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nâo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ctr" marL="110489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68.186,22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65735">
                <a:tc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07950" marR="317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 E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INSTAL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AC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ÕES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47815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Royalties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UniÕo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ctr" marL="10985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36.818.88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58115">
                <a:tc>
                  <a:txBody>
                    <a:bodyPr/>
                    <a:lstStyle/>
                    <a:p>
                      <a:pPr marL="16002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marL="104775" marR="317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0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PERMANENTE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r" marR="11303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nâo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ImDosto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ctr" marL="514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</a:tr>
              <a:tr h="1733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TotaI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ctr" marL="5334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527.032,60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73355">
                <a:tc>
                  <a:txBody>
                    <a:bodyPr/>
                    <a:lstStyle/>
                    <a:p>
                      <a:pPr marL="16446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marL="107950" marR="31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Unidades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16002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3.1.9.0.13.03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7950" marR="317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baseline="6944" sz="1200" spc="-44">
                          <a:latin typeface="Arial MT"/>
                          <a:cs typeface="Arial MT"/>
                        </a:rPr>
                        <a:t>OBRIGA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6944" sz="1200" spc="-44">
                          <a:latin typeface="Arial MT"/>
                          <a:cs typeface="Arial MT"/>
                        </a:rPr>
                        <a:t>ÕES</a:t>
                      </a:r>
                      <a:r>
                        <a:rPr dirty="0" baseline="6944" sz="1200" spc="-52">
                          <a:latin typeface="Arial MT"/>
                          <a:cs typeface="Arial MT"/>
                        </a:rPr>
                        <a:t> PATRONIAS</a:t>
                      </a:r>
                      <a:r>
                        <a:rPr dirty="0" baseline="6944" sz="1200" spc="5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944" sz="12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6944" sz="1200" spc="-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944" sz="1200" spc="-15">
                          <a:latin typeface="Arial MT"/>
                          <a:cs typeface="Arial MT"/>
                        </a:rPr>
                        <a:t>INSS</a:t>
                      </a:r>
                      <a:r>
                        <a:rPr dirty="0" baseline="6944" sz="12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944" sz="1200" spc="-7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baseline="6944" sz="1200" spc="-3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944" sz="1200" spc="-30">
                          <a:latin typeface="Arial MT"/>
                          <a:cs typeface="Arial MT"/>
                        </a:rPr>
                        <a:t>REG.</a:t>
                      </a:r>
                      <a:r>
                        <a:rPr dirty="0" baseline="6944" sz="12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944" sz="1200" spc="-30">
                          <a:latin typeface="Arial MT"/>
                          <a:cs typeface="Arial MT"/>
                        </a:rPr>
                        <a:t>PROP.</a:t>
                      </a:r>
                      <a:r>
                        <a:rPr dirty="0" baseline="6944" sz="1200" spc="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944" sz="1200" spc="-15">
                          <a:latin typeface="Arial MT"/>
                          <a:cs typeface="Arial MT"/>
                        </a:rPr>
                        <a:t>PREV.</a:t>
                      </a:r>
                      <a:endParaRPr baseline="6944" sz="1200">
                        <a:latin typeface="Arial MT"/>
                        <a:cs typeface="Arial MT"/>
                      </a:endParaRPr>
                    </a:p>
                  </a:txBody>
                  <a:tcPr marL="0" marR="0" marB="0" marT="27940"/>
                </a:tc>
                <a:tc>
                  <a:txBody>
                    <a:bodyPr/>
                    <a:lstStyle/>
                    <a:p>
                      <a:pPr algn="r" marR="113664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ctr" marL="16256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246379">
                <a:tc>
                  <a:txBody>
                    <a:bodyPr/>
                    <a:lstStyle/>
                    <a:p>
                      <a:pPr marL="16002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3.3.9.0.14.00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>
                    <a:lnB w="9525">
                      <a:solidFill>
                        <a:srgbClr val="1818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7950" marR="317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DIÁRIAS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CIVIL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>
                    <a:lnB w="9525">
                      <a:solidFill>
                        <a:srgbClr val="1818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3664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>
                    <a:lnB w="9525">
                      <a:solidFill>
                        <a:srgbClr val="1818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1303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>
                    <a:lnB w="9525">
                      <a:solidFill>
                        <a:srgbClr val="18181C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4" name="object 4" descr=""/>
          <p:cNvSpPr/>
          <p:nvPr/>
        </p:nvSpPr>
        <p:spPr>
          <a:xfrm>
            <a:off x="554284" y="1314834"/>
            <a:ext cx="6435725" cy="0"/>
          </a:xfrm>
          <a:custGeom>
            <a:avLst/>
            <a:gdLst/>
            <a:ahLst/>
            <a:cxnLst/>
            <a:rect l="l" t="t" r="r" b="b"/>
            <a:pathLst>
              <a:path w="6435725" h="0">
                <a:moveTo>
                  <a:pt x="0" y="0"/>
                </a:moveTo>
                <a:lnTo>
                  <a:pt x="6435181" y="0"/>
                </a:lnTo>
              </a:path>
            </a:pathLst>
          </a:custGeom>
          <a:ln w="2132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483457" y="331879"/>
            <a:ext cx="3059430" cy="5575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latin typeface="Arial"/>
                <a:cs typeface="Arial"/>
              </a:rPr>
              <a:t>PREFEITURA</a:t>
            </a:r>
            <a:r>
              <a:rPr dirty="0" sz="1150" spc="85" b="1">
                <a:latin typeface="Arial"/>
                <a:cs typeface="Arial"/>
              </a:rPr>
              <a:t> </a:t>
            </a:r>
            <a:r>
              <a:rPr dirty="0" sz="1150">
                <a:latin typeface="Arial MT"/>
                <a:cs typeface="Arial MT"/>
              </a:rPr>
              <a:t>MUNICIPAL</a:t>
            </a:r>
            <a:r>
              <a:rPr dirty="0" sz="1150" spc="5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20"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SEROPEDICA</a:t>
            </a:r>
            <a:endParaRPr sz="1150">
              <a:latin typeface="Arial MT"/>
              <a:cs typeface="Arial MT"/>
            </a:endParaRPr>
          </a:p>
          <a:p>
            <a:pPr marL="12700" marR="1934845">
              <a:lnSpc>
                <a:spcPct val="120000"/>
              </a:lnSpc>
              <a:spcBef>
                <a:spcPts val="505"/>
              </a:spcBef>
            </a:pPr>
            <a:r>
              <a:rPr dirty="0" sz="800">
                <a:latin typeface="Arial MT"/>
                <a:cs typeface="Arial MT"/>
              </a:rPr>
              <a:t>Rua Maria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3040439" y="9682716"/>
            <a:ext cx="282575" cy="13906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800" spc="-125">
                <a:latin typeface="Arial MT"/>
                <a:cs typeface="Arial MT"/>
              </a:rPr>
              <a:t>Servaux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4" name="object 2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z="600" spc="-25"/>
              <a:t>Página</a:t>
            </a:r>
            <a:r>
              <a:rPr dirty="0" sz="600"/>
              <a:t> </a:t>
            </a:r>
            <a:fld id="{81D60167-4931-47E6-BA6A-407CBD079E47}" type="slidenum">
              <a:rPr dirty="0" sz="600"/>
              <a:t>1</a:t>
            </a:fld>
            <a:r>
              <a:rPr dirty="0" sz="600" spc="-30"/>
              <a:t> </a:t>
            </a:r>
            <a:r>
              <a:rPr dirty="0" sz="600"/>
              <a:t>de</a:t>
            </a:r>
            <a:r>
              <a:rPr dirty="0" sz="600" spc="-20"/>
              <a:t> </a:t>
            </a:r>
            <a:r>
              <a:rPr dirty="0" sz="600" spc="-50"/>
              <a:t>2</a:t>
            </a:r>
            <a:endParaRPr sz="600"/>
          </a:p>
        </p:txBody>
      </p:sp>
      <p:sp>
        <p:nvSpPr>
          <p:cNvPr id="6" name="object 6" descr=""/>
          <p:cNvSpPr txBox="1"/>
          <p:nvPr/>
        </p:nvSpPr>
        <p:spPr>
          <a:xfrm>
            <a:off x="4113034" y="1525083"/>
            <a:ext cx="2861310" cy="6870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998219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Decreto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N°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2763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14</a:t>
            </a:r>
            <a:r>
              <a:rPr dirty="0" sz="800" spc="3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7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outubro,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45"/>
              </a:spcBef>
            </a:pPr>
            <a:endParaRPr sz="800">
              <a:latin typeface="Arial MT"/>
              <a:cs typeface="Arial MT"/>
            </a:endParaRPr>
          </a:p>
          <a:p>
            <a:pPr marL="12700" marR="126364" indent="635">
              <a:lnSpc>
                <a:spcPts val="890"/>
              </a:lnSpc>
            </a:pPr>
            <a:r>
              <a:rPr dirty="0" sz="800" spc="-20">
                <a:latin typeface="Arial MT"/>
                <a:cs typeface="Arial MT"/>
              </a:rPr>
              <a:t>Abre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crédito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suplementar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no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valor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total</a:t>
            </a:r>
            <a:r>
              <a:rPr dirty="0" sz="800" spc="-20">
                <a:latin typeface="Arial MT"/>
                <a:cs typeface="Arial MT"/>
              </a:rPr>
              <a:t> de</a:t>
            </a:r>
            <a:r>
              <a:rPr dirty="0" sz="800" spc="-30">
                <a:latin typeface="Arial MT"/>
                <a:cs typeface="Arial MT"/>
              </a:rPr>
              <a:t> R$718.569,92,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</a:t>
            </a:r>
            <a:r>
              <a:rPr dirty="0" sz="800" spc="-10">
                <a:latin typeface="Arial MT"/>
                <a:cs typeface="Arial MT"/>
              </a:rPr>
              <a:t>fins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que </a:t>
            </a:r>
            <a:r>
              <a:rPr dirty="0" sz="800" spc="-10">
                <a:latin typeface="Arial MT"/>
                <a:cs typeface="Arial MT"/>
              </a:rPr>
              <a:t>se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especifica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outras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34253" y="2695176"/>
            <a:ext cx="6257290" cy="91249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788035">
              <a:lnSpc>
                <a:spcPct val="1375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30">
                <a:latin typeface="Arial MT"/>
                <a:cs typeface="Arial MT"/>
              </a:rPr>
              <a:t> PREFEITO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MUNICIPAL,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uso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suas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atribuições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legais,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constitucionais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acordo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com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que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lhe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confere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art.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7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LEI</a:t>
            </a:r>
            <a:r>
              <a:rPr dirty="0" sz="800" spc="-40">
                <a:latin typeface="Arial MT"/>
                <a:cs typeface="Arial MT"/>
              </a:rPr>
              <a:t> N°</a:t>
            </a:r>
            <a:r>
              <a:rPr dirty="0" sz="800" spc="-25">
                <a:latin typeface="Arial MT"/>
                <a:cs typeface="Arial MT"/>
              </a:rPr>
              <a:t> 823/2023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datada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21/12/2023,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publicada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15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2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heavy" sz="800">
                <a:uFill>
                  <a:solidFill>
                    <a:srgbClr val="1C1C1C"/>
                  </a:solidFill>
                </a:uFill>
                <a:latin typeface="Arial MT"/>
                <a:cs typeface="Arial MT"/>
              </a:rPr>
              <a:t>D</a:t>
            </a:r>
            <a:r>
              <a:rPr dirty="0" u="heavy" sz="800" spc="-55">
                <a:uFill>
                  <a:solidFill>
                    <a:srgbClr val="1C1C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C1C1C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00" spc="-40">
                <a:uFill>
                  <a:solidFill>
                    <a:srgbClr val="1C1C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C1C1C"/>
                  </a:solidFill>
                </a:uFill>
                <a:latin typeface="Arial MT"/>
                <a:cs typeface="Arial MT"/>
              </a:rPr>
              <a:t>C</a:t>
            </a:r>
            <a:r>
              <a:rPr dirty="0" u="heavy" sz="800" spc="-25">
                <a:uFill>
                  <a:solidFill>
                    <a:srgbClr val="1C1C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C1C1C"/>
                  </a:solidFill>
                </a:uFill>
                <a:latin typeface="Arial MT"/>
                <a:cs typeface="Arial MT"/>
              </a:rPr>
              <a:t>R</a:t>
            </a:r>
            <a:r>
              <a:rPr dirty="0" u="heavy" sz="800" spc="-15">
                <a:uFill>
                  <a:solidFill>
                    <a:srgbClr val="1C1C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C1C1C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00" spc="-15">
                <a:uFill>
                  <a:solidFill>
                    <a:srgbClr val="1C1C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C1C1C"/>
                  </a:solidFill>
                </a:uFill>
                <a:latin typeface="Arial MT"/>
                <a:cs typeface="Arial MT"/>
              </a:rPr>
              <a:t>T</a:t>
            </a:r>
            <a:r>
              <a:rPr dirty="0" u="heavy" sz="800" spc="-30">
                <a:uFill>
                  <a:solidFill>
                    <a:srgbClr val="1C1C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25">
                <a:uFill>
                  <a:solidFill>
                    <a:srgbClr val="1C1C1C"/>
                  </a:solidFill>
                </a:uFill>
                <a:latin typeface="Arial MT"/>
                <a:cs typeface="Arial MT"/>
              </a:rPr>
              <a:t>A:</a:t>
            </a:r>
            <a:r>
              <a:rPr dirty="0" u="heavy" sz="800" spc="500">
                <a:uFill>
                  <a:solidFill>
                    <a:srgbClr val="1C1C1C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54"/>
              </a:spcBef>
            </a:pPr>
            <a:endParaRPr sz="800">
              <a:latin typeface="Arial MT"/>
              <a:cs typeface="Arial MT"/>
            </a:endParaRPr>
          </a:p>
          <a:p>
            <a:pPr marL="315595">
              <a:lnSpc>
                <a:spcPct val="100000"/>
              </a:lnSpc>
            </a:pPr>
            <a:r>
              <a:rPr dirty="0" sz="800" spc="-25">
                <a:latin typeface="Arial MT"/>
                <a:cs typeface="Arial MT"/>
              </a:rPr>
              <a:t>Artigo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Fica </a:t>
            </a:r>
            <a:r>
              <a:rPr dirty="0" sz="800" spc="-20">
                <a:latin typeface="Arial MT"/>
                <a:cs typeface="Arial MT"/>
              </a:rPr>
              <a:t>aberto crédito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suplementar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seguintes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85525" y="4336295"/>
            <a:ext cx="2595880" cy="375285"/>
          </a:xfrm>
          <a:prstGeom prst="rect">
            <a:avLst/>
          </a:prstGeom>
        </p:spPr>
        <p:txBody>
          <a:bodyPr wrap="square" lIns="0" tIns="501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u="heavy" sz="80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00" spc="35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heavy" sz="800" spc="50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6515">
              <a:lnSpc>
                <a:spcPct val="100000"/>
              </a:lnSpc>
              <a:spcBef>
                <a:spcPts val="355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9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6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5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99989" y="4654479"/>
            <a:ext cx="584200" cy="537845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505"/>
              </a:spcBef>
            </a:pPr>
            <a:r>
              <a:rPr dirty="0" sz="800" spc="-10">
                <a:latin typeface="Arial MT"/>
                <a:cs typeface="Arial MT"/>
              </a:rPr>
              <a:t>01.13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sz="800" spc="-10">
                <a:latin typeface="Arial MT"/>
                <a:cs typeface="Arial MT"/>
              </a:rPr>
              <a:t>2.825</a:t>
            </a:r>
            <a:endParaRPr sz="80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335"/>
              </a:spcBef>
            </a:pPr>
            <a:r>
              <a:rPr dirty="0" sz="800" spc="-30">
                <a:latin typeface="Arial MT"/>
                <a:cs typeface="Arial MT"/>
              </a:rPr>
              <a:t>3.3.9.0.39.05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471771" y="4654479"/>
            <a:ext cx="2656840" cy="5378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72770" indent="-635">
              <a:lnSpc>
                <a:spcPct val="1425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Secretaria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Serviços</a:t>
            </a:r>
            <a:r>
              <a:rPr dirty="0" sz="800" spc="8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Públicos </a:t>
            </a:r>
            <a:r>
              <a:rPr dirty="0" sz="800" spc="-30">
                <a:latin typeface="Arial MT"/>
                <a:cs typeface="Arial MT"/>
              </a:rPr>
              <a:t>Manutenção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Operacionalização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Secretária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dirty="0" sz="800" spc="-30">
                <a:latin typeface="Arial MT"/>
                <a:cs typeface="Arial MT"/>
              </a:rPr>
              <a:t>DEMAIS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SERVICOS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DE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TERCEIROS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PESSOA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JURÍDICA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578051" y="5044511"/>
            <a:ext cx="76517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Rovalties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União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099415" y="5157256"/>
            <a:ext cx="1445260" cy="3733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2540">
              <a:lnSpc>
                <a:spcPct val="1425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Projeto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80808"/>
                </a:solidFill>
                <a:latin typeface="Arial MT"/>
                <a:cs typeface="Arial MT"/>
              </a:rPr>
              <a:t>/</a:t>
            </a:r>
            <a:r>
              <a:rPr dirty="0" sz="800" spc="2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Atividade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r>
              <a:rPr dirty="0" sz="800">
                <a:latin typeface="Arial MT"/>
                <a:cs typeface="Arial MT"/>
              </a:rPr>
              <a:t> Total da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Unidade</a:t>
            </a:r>
            <a:r>
              <a:rPr dirty="0" sz="800" spc="2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698732" y="5480252"/>
            <a:ext cx="582930" cy="537845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505"/>
              </a:spcBef>
            </a:pPr>
            <a:r>
              <a:rPr dirty="0" sz="800" spc="-10">
                <a:latin typeface="Arial MT"/>
                <a:cs typeface="Arial MT"/>
              </a:rPr>
              <a:t>01.18</a:t>
            </a:r>
            <a:endParaRPr sz="80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409"/>
              </a:spcBef>
            </a:pPr>
            <a:r>
              <a:rPr dirty="0" sz="800" spc="-10">
                <a:latin typeface="Arial MT"/>
                <a:cs typeface="Arial MT"/>
              </a:rPr>
              <a:t>2.836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dirty="0" sz="800" spc="-30">
                <a:latin typeface="Arial MT"/>
                <a:cs typeface="Arial MT"/>
              </a:rPr>
              <a:t>3.1.9.0.11.01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470021" y="5480252"/>
            <a:ext cx="2803525" cy="537845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505"/>
              </a:spcBef>
            </a:pPr>
            <a:r>
              <a:rPr dirty="0" sz="800">
                <a:latin typeface="Arial MT"/>
                <a:cs typeface="Arial MT"/>
              </a:rPr>
              <a:t>Secretária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Segurança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Ordem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Pública</a:t>
            </a:r>
            <a:endParaRPr sz="800">
              <a:latin typeface="Arial MT"/>
              <a:cs typeface="Arial MT"/>
            </a:endParaRPr>
          </a:p>
          <a:p>
            <a:pPr marL="12700" marR="5080" indent="1905">
              <a:lnSpc>
                <a:spcPct val="135000"/>
              </a:lnSpc>
              <a:spcBef>
                <a:spcPts val="75"/>
              </a:spcBef>
            </a:pPr>
            <a:r>
              <a:rPr dirty="0" sz="800" spc="-30">
                <a:latin typeface="Arial MT"/>
                <a:cs typeface="Arial MT"/>
              </a:rPr>
              <a:t>Manutenção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Operacionalizacão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Unidades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Administrativas </a:t>
            </a:r>
            <a:r>
              <a:rPr dirty="0" sz="800" spc="-35">
                <a:latin typeface="Arial MT"/>
                <a:cs typeface="Arial MT"/>
              </a:rPr>
              <a:t>VENCIMENTOS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VANTAGENS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FIXAS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PESSOA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CIVIL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6436936" y="5004898"/>
            <a:ext cx="514350" cy="528320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8415">
              <a:lnSpc>
                <a:spcPct val="100000"/>
              </a:lnSpc>
              <a:spcBef>
                <a:spcPts val="434"/>
              </a:spcBef>
            </a:pPr>
            <a:r>
              <a:rPr dirty="0" sz="800" spc="-25">
                <a:latin typeface="Arial MT"/>
                <a:cs typeface="Arial MT"/>
              </a:rPr>
              <a:t>668.569,92</a:t>
            </a:r>
            <a:endParaRPr sz="80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335"/>
              </a:spcBef>
            </a:pPr>
            <a:r>
              <a:rPr dirty="0" sz="800" spc="-25">
                <a:latin typeface="Arial MT"/>
                <a:cs typeface="Arial MT"/>
              </a:rPr>
              <a:t>668.569,92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dirty="0" sz="800" spc="-15">
                <a:latin typeface="Arial MT"/>
                <a:cs typeface="Arial MT"/>
              </a:rPr>
              <a:t>668.569,92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4575006" y="5876377"/>
            <a:ext cx="164592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Recursos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náo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Vinculados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Imposto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6491358" y="5876377"/>
            <a:ext cx="45021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0">
                <a:latin typeface="Arial MT"/>
                <a:cs typeface="Arial MT"/>
              </a:rPr>
              <a:t>50.000,00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8" name="object 18" descr=""/>
          <p:cNvGraphicFramePr>
            <a:graphicFrameLocks noGrp="1"/>
          </p:cNvGraphicFramePr>
          <p:nvPr/>
        </p:nvGraphicFramePr>
        <p:xfrm>
          <a:off x="4077319" y="6063242"/>
          <a:ext cx="2962275" cy="4445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76450"/>
                <a:gridCol w="809625"/>
              </a:tblGrid>
              <a:tr h="14478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Totat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 Projeto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33985">
                <a:tc>
                  <a:txBody>
                    <a:bodyPr/>
                    <a:lstStyle/>
                    <a:p>
                      <a:pPr marL="420370">
                        <a:lnSpc>
                          <a:spcPts val="869"/>
                        </a:lnSpc>
                        <a:spcBef>
                          <a:spcPts val="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0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RJ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718.569,92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</a:tbl>
          </a:graphicData>
        </a:graphic>
      </p:graphicFrame>
      <p:sp>
        <p:nvSpPr>
          <p:cNvPr id="19" name="object 19" descr=""/>
          <p:cNvSpPr txBox="1"/>
          <p:nvPr/>
        </p:nvSpPr>
        <p:spPr>
          <a:xfrm>
            <a:off x="1016834" y="6561980"/>
            <a:ext cx="5781040" cy="275590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marL="467995" marR="5080" indent="-455930">
              <a:lnSpc>
                <a:spcPct val="105000"/>
              </a:lnSpc>
              <a:spcBef>
                <a:spcPts val="50"/>
              </a:spcBef>
            </a:pPr>
            <a:r>
              <a:rPr dirty="0" sz="800" spc="-20">
                <a:latin typeface="Arial MT"/>
                <a:cs typeface="Arial MT"/>
              </a:rPr>
              <a:t>Artigo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2º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As despesas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decorrentes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abertura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presente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crédito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suplementar,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serão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cobertas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com </a:t>
            </a:r>
            <a:r>
              <a:rPr dirty="0" sz="800" spc="-20">
                <a:latin typeface="Arial MT"/>
                <a:cs typeface="Arial MT"/>
              </a:rPr>
              <a:t>recursos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que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trata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 spc="-20">
                <a:latin typeface="Arial MT"/>
                <a:cs typeface="Arial MT"/>
              </a:rPr>
              <a:t>43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parágrafo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Lei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Federal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N°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4.320/64,</a:t>
            </a:r>
            <a:r>
              <a:rPr dirty="0" sz="800" spc="-10">
                <a:latin typeface="Arial MT"/>
                <a:cs typeface="Arial MT"/>
              </a:rPr>
              <a:t> Inciso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869098" y="6903258"/>
            <a:ext cx="1588770" cy="3733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28930" marR="5080" indent="-316865">
              <a:lnSpc>
                <a:spcPct val="1425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Inciso: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Excesso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Arrecadação:</a:t>
            </a:r>
            <a:r>
              <a:rPr dirty="0" sz="800">
                <a:latin typeface="Arial MT"/>
                <a:cs typeface="Arial MT"/>
              </a:rPr>
              <a:t> III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Anulação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579434" y="7251914"/>
            <a:ext cx="2595880" cy="369570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dirty="0" u="heavy" sz="80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00" spc="45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heavy" sz="800" spc="50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6515">
              <a:lnSpc>
                <a:spcPct val="100000"/>
              </a:lnSpc>
              <a:spcBef>
                <a:spcPts val="330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11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8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-25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3959811" y="6894117"/>
            <a:ext cx="630555" cy="385445"/>
          </a:xfrm>
          <a:prstGeom prst="rect">
            <a:avLst/>
          </a:prstGeom>
        </p:spPr>
        <p:txBody>
          <a:bodyPr wrap="square" lIns="0" tIns="704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55"/>
              </a:spcBef>
            </a:pPr>
            <a:r>
              <a:rPr dirty="0" sz="800" spc="-30">
                <a:latin typeface="Arial MT"/>
                <a:cs typeface="Arial MT"/>
              </a:rPr>
              <a:t>R$718.569,92</a:t>
            </a:r>
            <a:endParaRPr sz="80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455"/>
              </a:spcBef>
            </a:pPr>
            <a:r>
              <a:rPr dirty="0" sz="800" spc="-10">
                <a:latin typeface="Arial MT"/>
                <a:cs typeface="Arial MT"/>
              </a:rPr>
              <a:t>$718.569,92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3467" y="487540"/>
            <a:ext cx="688287" cy="627707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578648" y="9679192"/>
            <a:ext cx="6447790" cy="0"/>
          </a:xfrm>
          <a:custGeom>
            <a:avLst/>
            <a:gdLst/>
            <a:ahLst/>
            <a:cxnLst/>
            <a:rect l="l" t="t" r="r" b="b"/>
            <a:pathLst>
              <a:path w="6447790" h="0">
                <a:moveTo>
                  <a:pt x="0" y="0"/>
                </a:moveTo>
                <a:lnTo>
                  <a:pt x="6447363" y="0"/>
                </a:lnTo>
              </a:path>
            </a:pathLst>
          </a:custGeom>
          <a:ln w="9141">
            <a:solidFill>
              <a:srgbClr val="1C1C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850605" y="7067806"/>
            <a:ext cx="1888489" cy="0"/>
          </a:xfrm>
          <a:custGeom>
            <a:avLst/>
            <a:gdLst/>
            <a:ahLst/>
            <a:cxnLst/>
            <a:rect l="l" t="t" r="r" b="b"/>
            <a:pathLst>
              <a:path w="1888489" h="0">
                <a:moveTo>
                  <a:pt x="0" y="0"/>
                </a:moveTo>
                <a:lnTo>
                  <a:pt x="1888221" y="0"/>
                </a:lnTo>
              </a:path>
            </a:pathLst>
          </a:custGeom>
          <a:ln w="9141">
            <a:solidFill>
              <a:srgbClr val="1C1C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560375" y="1295027"/>
            <a:ext cx="6438265" cy="0"/>
          </a:xfrm>
          <a:custGeom>
            <a:avLst/>
            <a:gdLst/>
            <a:ahLst/>
            <a:cxnLst/>
            <a:rect l="l" t="t" r="r" b="b"/>
            <a:pathLst>
              <a:path w="6438265" h="0">
                <a:moveTo>
                  <a:pt x="0" y="0"/>
                </a:moveTo>
                <a:lnTo>
                  <a:pt x="6438226" y="0"/>
                </a:lnTo>
              </a:path>
            </a:pathLst>
          </a:custGeom>
          <a:ln w="1828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443866" y="359302"/>
            <a:ext cx="3060065" cy="5575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latin typeface="Arial"/>
                <a:cs typeface="Arial"/>
              </a:rPr>
              <a:t>PREFEITURA</a:t>
            </a:r>
            <a:r>
              <a:rPr dirty="0" sz="1150" spc="4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MUNICIPAL</a:t>
            </a:r>
            <a:r>
              <a:rPr dirty="0" sz="1150" spc="5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-40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2700" marR="1932939" indent="3175">
              <a:lnSpc>
                <a:spcPct val="120000"/>
              </a:lnSpc>
              <a:spcBef>
                <a:spcPts val="505"/>
              </a:spcBef>
            </a:pPr>
            <a:r>
              <a:rPr dirty="0" sz="800" spc="-10">
                <a:latin typeface="Arial MT"/>
                <a:cs typeface="Arial MT"/>
              </a:rPr>
              <a:t>Rua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 Lourenço,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46355">
              <a:lnSpc>
                <a:spcPct val="100000"/>
              </a:lnSpc>
              <a:spcBef>
                <a:spcPts val="45"/>
              </a:spcBef>
            </a:pPr>
            <a:r>
              <a:rPr dirty="0" spc="-45"/>
              <a:t>Págs</a:t>
            </a:r>
            <a:r>
              <a:rPr dirty="0" spc="-90"/>
              <a:t> </a:t>
            </a:r>
            <a:r>
              <a:rPr dirty="0"/>
              <a:t>na</a:t>
            </a:r>
            <a:r>
              <a:rPr dirty="0" spc="70"/>
              <a:t> </a:t>
            </a:r>
            <a:fld id="{81D60167-4931-47E6-BA6A-407CBD079E47}" type="slidenum">
              <a:rPr dirty="0"/>
              <a:t>2</a:t>
            </a:fld>
            <a:r>
              <a:rPr dirty="0" spc="5"/>
              <a:t> </a:t>
            </a:r>
            <a:r>
              <a:rPr dirty="0"/>
              <a:t>de</a:t>
            </a:r>
            <a:r>
              <a:rPr dirty="0" spc="65"/>
              <a:t> </a:t>
            </a:r>
            <a:r>
              <a:rPr dirty="0" spc="-50"/>
              <a:t>2</a:t>
            </a:r>
          </a:p>
        </p:txBody>
      </p:sp>
      <p:sp>
        <p:nvSpPr>
          <p:cNvPr id="13" name="object 13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47625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7" name="object 7" descr=""/>
          <p:cNvSpPr txBox="1"/>
          <p:nvPr/>
        </p:nvSpPr>
        <p:spPr>
          <a:xfrm>
            <a:off x="604287" y="2058662"/>
            <a:ext cx="2595245" cy="367665"/>
          </a:xfrm>
          <a:prstGeom prst="rect">
            <a:avLst/>
          </a:prstGeom>
        </p:spPr>
        <p:txBody>
          <a:bodyPr wrap="square" lIns="0" tIns="4889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dirty="0" u="heavy" sz="75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750" spc="30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 spc="-1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heavy" sz="750" spc="50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5880">
              <a:lnSpc>
                <a:spcPct val="100000"/>
              </a:lnSpc>
              <a:spcBef>
                <a:spcPts val="365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8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8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697884" y="2445958"/>
          <a:ext cx="6375400" cy="32772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6595"/>
                <a:gridCol w="2745105"/>
                <a:gridCol w="2219325"/>
                <a:gridCol w="637539"/>
              </a:tblGrid>
              <a:tr h="132080">
                <a:tc>
                  <a:txBody>
                    <a:bodyPr/>
                    <a:lstStyle/>
                    <a:p>
                      <a:pPr marL="34925">
                        <a:lnSpc>
                          <a:spcPts val="830"/>
                        </a:lnSpc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01.08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8585" marR="3175">
                        <a:lnSpc>
                          <a:spcPts val="830"/>
                        </a:lnSpc>
                      </a:pPr>
                      <a:r>
                        <a:rPr dirty="0" sz="750" spc="1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750" spc="1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1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1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Obras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3990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107950" marR="317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Manuten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cã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472" sz="120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e </a:t>
                      </a: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OperacionalizaCão</a:t>
                      </a:r>
                      <a:r>
                        <a:rPr dirty="0" baseline="3472" sz="1200" spc="-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baseline="3472" sz="1200" spc="5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Unidades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7950" marR="317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10922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Vinculados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 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19.000,00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6700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3.3.9.0.36.01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7950" marR="317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FíSICA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1130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4775" marR="317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INSTALACÕES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11112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lmoosto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6446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4.4.9.0.61.00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9855" marR="317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AOUISICÃO</a:t>
                      </a:r>
                      <a:r>
                        <a:rPr dirty="0" sz="8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IMÓVE</a:t>
                      </a:r>
                      <a:r>
                        <a:rPr dirty="0" sz="800" spc="-1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IS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10922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29.190,00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54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100.190,00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330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01.13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60325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07950" marR="3175">
                        <a:lnSpc>
                          <a:spcPct val="100000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Públicos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603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627.222,60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68910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2.119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7950" marR="317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50"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Secretária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7950" marR="31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47815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1.000.00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PESSOA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JURÍDICA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4756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não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1.000.00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6446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3.3.9.0.92.00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7950" marR="317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EXERCÍCIOS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ANTERIORES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47815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6129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07314" marR="31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PERMANENTE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47815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  <a:tr h="1733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  <a:tr h="17208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2.825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6669"/>
                </a:tc>
                <a:tc>
                  <a:txBody>
                    <a:bodyPr/>
                    <a:lstStyle/>
                    <a:p>
                      <a:pPr marL="104775" marR="3175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Secretária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6669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107950" marR="317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47815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Royalties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União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87.347,32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  <a:tr h="1682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7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20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16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2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87.347,32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  <a:tr h="1695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54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91.347,32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</a:tr>
              <a:tr h="1384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71830">
                        <a:lnSpc>
                          <a:spcPts val="869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94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718.569,92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</a:tbl>
          </a:graphicData>
        </a:graphic>
      </p:graphicFrame>
      <p:sp>
        <p:nvSpPr>
          <p:cNvPr id="9" name="object 9" descr=""/>
          <p:cNvSpPr txBox="1"/>
          <p:nvPr/>
        </p:nvSpPr>
        <p:spPr>
          <a:xfrm>
            <a:off x="922423" y="5791057"/>
            <a:ext cx="4572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Artigo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3º </a:t>
            </a:r>
            <a:r>
              <a:rPr dirty="0" sz="800" spc="-50"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508169" y="5791057"/>
            <a:ext cx="332359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Revogadas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disposições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-25">
                <a:latin typeface="Arial MT"/>
                <a:cs typeface="Arial MT"/>
              </a:rPr>
              <a:t> contrário.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Publique-</a:t>
            </a:r>
            <a:r>
              <a:rPr dirty="0" sz="800">
                <a:latin typeface="Arial MT"/>
                <a:cs typeface="Arial MT"/>
              </a:rPr>
              <a:t>se,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afixe-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cumpra-</a:t>
            </a:r>
            <a:r>
              <a:rPr dirty="0" sz="800" spc="-25">
                <a:latin typeface="Arial MT"/>
                <a:cs typeface="Arial MT"/>
              </a:rPr>
              <a:t>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2808475" y="6519574"/>
            <a:ext cx="193484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Gabinete</a:t>
            </a:r>
            <a:r>
              <a:rPr dirty="0" sz="750" spc="9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do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Prefeito,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14</a:t>
            </a:r>
            <a:r>
              <a:rPr dirty="0" sz="750" spc="45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2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outubro,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2024</a:t>
            </a:r>
            <a:endParaRPr sz="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2025-07-23T17:26:10Z</dcterms:created>
  <dcterms:modified xsi:type="dcterms:W3CDTF">2025-07-23T17:26:10Z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2024-10-15T00:00:00Z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2025-07-23T00:00:00Z</vt:filetime>
  </property>
  <property fmtid="{D5CDD505-2E9C-101B-9397-08002B2CF9AE}" pid="5" name="Producer">
    <vt:lpwstr>Scanner System Image Conversion</vt:lpwstr>
  </property>
</Properties>
</file>