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1332" y="700839"/>
            <a:ext cx="636513" cy="597236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615194" y="6771645"/>
          <a:ext cx="6246495" cy="2774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6290"/>
                <a:gridCol w="2618105"/>
                <a:gridCol w="2122804"/>
                <a:gridCol w="632460"/>
              </a:tblGrid>
              <a:tr h="142875">
                <a:tc>
                  <a:txBody>
                    <a:bodyPr/>
                    <a:lstStyle/>
                    <a:p>
                      <a:pPr marL="151765">
                        <a:lnSpc>
                          <a:spcPts val="860"/>
                        </a:lnSpc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02.0d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860"/>
                        </a:lnSpc>
                      </a:pPr>
                      <a:r>
                        <a:rPr dirty="0" sz="750">
                          <a:latin typeface="Cambria"/>
                          <a:cs typeface="Cambria"/>
                        </a:rPr>
                        <a:t>Câmara</a:t>
                      </a:r>
                      <a:r>
                        <a:rPr dirty="0" sz="750" spc="204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50">
                          <a:latin typeface="Cambria"/>
                          <a:cs typeface="Cambria"/>
                        </a:rPr>
                        <a:t>Municipal</a:t>
                      </a:r>
                      <a:r>
                        <a:rPr dirty="0" sz="750" spc="26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50">
                          <a:latin typeface="Cambria"/>
                          <a:cs typeface="Cambria"/>
                        </a:rPr>
                        <a:t>de</a:t>
                      </a:r>
                      <a:r>
                        <a:rPr dirty="0" sz="750" spc="1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750" spc="-10">
                          <a:latin typeface="Cambria"/>
                          <a:cs typeface="Cambria"/>
                        </a:rPr>
                        <a:t>Seropéõica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Ampliação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c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Reforma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Munis.DaI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íVlATERlAlS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CONSUI\JO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75">
                          <a:latin typeface="Arial MT"/>
                          <a:cs typeface="Arial MT"/>
                        </a:rPr>
                        <a:t>‘'.*:'ncUT'ados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lmposlo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0731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25.000,†0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129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OBRAS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INSTALA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ÕES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InJoosto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060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10.0C0,ú0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6845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4.4.9.C.52.00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EQUlPAfJENTOS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ATERIAL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PERf4</a:t>
                      </a:r>
                      <a:r>
                        <a:rPr dirty="0" sz="7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AGENTE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1574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5.000,C0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10413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827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Aqu!si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lmoveis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4.4.9.0.61.00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AQUISIÇÃO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IfJÓVEIS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+/inculados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d=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161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5.0G0,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Cambria"/>
                          <a:cs typeface="Cambria"/>
                        </a:rPr>
                        <a:t>GO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587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549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 b="1">
                          <a:latin typeface="Cambria"/>
                          <a:cs typeface="Cambria"/>
                        </a:rPr>
                        <a:t>5.000,00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9685"/>
                </a:tc>
              </a:tr>
              <a:tr h="16700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Monutencão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Pocer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Lec</a:t>
                      </a:r>
                      <a:r>
                        <a:rPr dirty="0" sz="750" spc="-1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islativo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3.1.9.0.</a:t>
                      </a:r>
                      <a:r>
                        <a:rPr dirty="0" sz="70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11.01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\+ENCIMENTOS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VANTA</a:t>
                      </a:r>
                      <a:r>
                        <a:rPr dirty="0" sz="7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GENS</a:t>
                      </a:r>
                      <a:r>
                        <a:rPr dirty="0" sz="7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CIVIL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546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20Ú.000,00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065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?.3.9.0.30.03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MAT</a:t>
                      </a:r>
                      <a:r>
                        <a:rPr dirty="0" sz="7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ERIAIS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CONSUMO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*Vinculados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40.000,†0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4795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".3.9.0.3G.0</a:t>
                      </a:r>
                      <a:r>
                        <a:rPr dirty="0" sz="65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650" spc="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6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65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sz="6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6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65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650" spc="-10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latin typeface="Arial MT"/>
                          <a:cs typeface="Arial MT"/>
                        </a:rPr>
                        <a:t>CEIROS</a:t>
                      </a:r>
                      <a:r>
                        <a:rPr dirty="0" sz="65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650" spc="9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6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FÍSICA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10731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650" spc="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65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6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65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ôe</a:t>
                      </a:r>
                      <a:r>
                        <a:rPr dirty="0" sz="650" spc="19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Imposto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098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34.40G.ú0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54305"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3.3.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9.0.39.05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JURÍDICA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079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Vinc!Jlados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Imposto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1054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30.000,G0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5748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4.4.9.</a:t>
                      </a:r>
                      <a:r>
                        <a:rPr dirty="0" sz="7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0.52.00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3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M/\TERIAL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PERM/\1EN</a:t>
                      </a:r>
                      <a:r>
                        <a:rPr dirty="0" sz="70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TE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3G.600.00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58419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335.000,00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2228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603012" y="1464143"/>
            <a:ext cx="6161405" cy="0"/>
          </a:xfrm>
          <a:custGeom>
            <a:avLst/>
            <a:gdLst/>
            <a:ahLst/>
            <a:cxnLst/>
            <a:rect l="l" t="t" r="r" b="b"/>
            <a:pathLst>
              <a:path w="6161405" h="0">
                <a:moveTo>
                  <a:pt x="0" y="0"/>
                </a:moveTo>
                <a:lnTo>
                  <a:pt x="6161084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27244" y="9595397"/>
            <a:ext cx="246686" cy="4875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19450" y="9589302"/>
            <a:ext cx="423326" cy="6094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93197" y="530196"/>
            <a:ext cx="2929890" cy="528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5240" marR="1848485">
              <a:lnSpc>
                <a:spcPct val="122600"/>
              </a:lnSpc>
              <a:spcBef>
                <a:spcPts val="43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883240" y="1680740"/>
            <a:ext cx="18592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Decreto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N”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2744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 11</a:t>
            </a:r>
            <a:r>
              <a:rPr dirty="0" sz="750" spc="3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setembro,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2ü24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16659" y="2082960"/>
            <a:ext cx="2620010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604" marR="5080" indent="-2540">
              <a:lnSpc>
                <a:spcPts val="860"/>
              </a:lnSpc>
              <a:spcBef>
                <a:spcPts val="160"/>
              </a:spcBef>
            </a:pPr>
            <a:r>
              <a:rPr dirty="0" sz="750" spc="-35">
                <a:latin typeface="Arial MT"/>
                <a:cs typeface="Arial MT"/>
              </a:rPr>
              <a:t>AbrE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suplementar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no </a:t>
            </a:r>
            <a:r>
              <a:rPr dirty="0" sz="750" spc="-10">
                <a:latin typeface="Arial MT"/>
                <a:cs typeface="Arial MT"/>
              </a:rPr>
              <a:t>valor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RS380.0Ú0,00.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se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esDec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e</a:t>
            </a:r>
            <a:r>
              <a:rPr dirty="0" sz="75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ou•ras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pro‘«idências.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87006" y="2800557"/>
            <a:ext cx="5988685" cy="878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57555">
              <a:lnSpc>
                <a:spcPct val="144000"/>
              </a:lnSpc>
              <a:spcBef>
                <a:spcPts val="100"/>
              </a:spcBef>
            </a:pP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O</a:t>
            </a:r>
            <a:r>
              <a:rPr dirty="0" sz="750" spc="-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FE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ITO</a:t>
            </a:r>
            <a:r>
              <a:rPr dirty="0" sz="750" spc="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MUl'JlCl</a:t>
            </a:r>
            <a:r>
              <a:rPr dirty="0" sz="750" spc="-1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PAL.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7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uso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-10">
                <a:latin typeface="Arial MT"/>
                <a:cs typeface="Arial MT"/>
              </a:rPr>
              <a:t> atribuicões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legais,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constitucionais</a:t>
            </a:r>
            <a:r>
              <a:rPr dirty="0" sz="750">
                <a:latin typeface="Arial MT"/>
                <a:cs typeface="Arial MT"/>
              </a:rPr>
              <a:t> e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 acordo</a:t>
            </a:r>
            <a:r>
              <a:rPr dirty="0" sz="750" spc="3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om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o</a:t>
            </a:r>
            <a:r>
              <a:rPr dirty="0" sz="7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Ine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confere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art.</a:t>
            </a:r>
            <a:r>
              <a:rPr dirty="0" sz="750">
                <a:latin typeface="Arial MT"/>
                <a:cs typeface="Arial MT"/>
              </a:rPr>
              <a:t> 8º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ôa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LEI</a:t>
            </a:r>
            <a:r>
              <a:rPr dirty="0" sz="75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N*</a:t>
            </a:r>
            <a:r>
              <a:rPr dirty="0" sz="750" spc="-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825/2023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21*12'’’2023.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p'ubIicada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end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00">
                <a:solidFill>
                  <a:srgbClr val="2D2D2D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00" spc="20">
                <a:solidFill>
                  <a:srgbClr val="2D2D2D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2F2F2F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00" spc="45">
                <a:solidFill>
                  <a:srgbClr val="2F2F2F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2D2D2D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00" spc="35">
                <a:solidFill>
                  <a:srgbClr val="2D2D2D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0E0E0E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00" spc="55">
                <a:solidFill>
                  <a:srgbClr val="0E0E0E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232323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00" spc="45">
                <a:solidFill>
                  <a:srgbClr val="232323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00" spc="55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50">
                <a:solidFill>
                  <a:srgbClr val="1C1C1C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A</a:t>
            </a:r>
            <a:r>
              <a:rPr dirty="0" u="sng" sz="700" spc="500">
                <a:solidFill>
                  <a:srgbClr val="1C1C1C"/>
                </a:solidFill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700">
              <a:latin typeface="Arial MT"/>
              <a:cs typeface="Arial MT"/>
            </a:endParaRPr>
          </a:p>
          <a:p>
            <a:pPr marL="308610">
              <a:lnSpc>
                <a:spcPct val="100000"/>
              </a:lnSpc>
              <a:spcBef>
                <a:spcPts val="5"/>
              </a:spcBef>
            </a:pPr>
            <a:r>
              <a:rPr dirty="0" sz="750" spc="-10">
                <a:latin typeface="Arial MT"/>
                <a:cs typeface="Arial MT"/>
              </a:rPr>
              <a:t>Ar!igo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”</a:t>
            </a:r>
            <a:r>
              <a:rPr dirty="0" sz="750" spc="-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 Fica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ab°.rto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créclito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suplementar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as </a:t>
            </a:r>
            <a:r>
              <a:rPr dirty="0" sz="750" spc="-35">
                <a:latin typeface="Arial MT"/>
                <a:cs typeface="Arial MT"/>
              </a:rPr>
              <a:t>s=.guintes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0834" y="4396109"/>
            <a:ext cx="2266950" cy="356870"/>
          </a:xfrm>
          <a:prstGeom prst="rect">
            <a:avLst/>
          </a:prstGeom>
        </p:spPr>
        <p:txBody>
          <a:bodyPr wrap="square" lIns="0" tIns="488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u="sng" sz="75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7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Suqlementadas</a:t>
            </a:r>
            <a:r>
              <a:rPr dirty="0" u="sng" sz="750" spc="5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40"/>
              </a:spcBef>
            </a:pPr>
            <a:r>
              <a:rPr dirty="0" sz="900" b="1">
                <a:latin typeface="Arial"/>
                <a:cs typeface="Arial"/>
              </a:rPr>
              <a:t>CAMARA</a:t>
            </a:r>
            <a:r>
              <a:rPr dirty="0" sz="900" spc="4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6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DE</a:t>
            </a:r>
            <a:r>
              <a:rPr dirty="0" sz="900" spc="45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SEROPÉDICA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736513" y="4785700"/>
          <a:ext cx="6095365" cy="8883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9925"/>
                <a:gridCol w="2431415"/>
                <a:gridCol w="2310130"/>
                <a:gridCol w="607695"/>
              </a:tblGrid>
              <a:tr h="288290">
                <a:tc>
                  <a:txBody>
                    <a:bodyPr/>
                    <a:lstStyle/>
                    <a:p>
                      <a:pPr marL="33655">
                        <a:lnSpc>
                          <a:spcPts val="710"/>
                        </a:lnSpc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02.01</a:t>
                      </a:r>
                      <a:endParaRPr sz="750">
                        <a:latin typeface="Calibri"/>
                        <a:cs typeface="Calibri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2.0G'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ts val="710"/>
                        </a:lnSpc>
                      </a:pPr>
                      <a:r>
                        <a:rPr dirty="0" sz="750" spc="50">
                          <a:latin typeface="Calibri"/>
                          <a:cs typeface="Calibri"/>
                        </a:rPr>
                        <a:t>Câmara</a:t>
                      </a:r>
                      <a:r>
                        <a:rPr dirty="0" sz="750" spc="1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10">
                          <a:latin typeface="Calibri"/>
                          <a:cs typeface="Calibri"/>
                        </a:rPr>
                        <a:t>Municipal</a:t>
                      </a:r>
                      <a:r>
                        <a:rPr dirty="0" sz="750" spc="19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1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750" spc="1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40">
                          <a:latin typeface="Calibri"/>
                          <a:cs typeface="Calibri"/>
                        </a:rPr>
                        <a:t>Seropédica</a:t>
                      </a:r>
                      <a:endParaRPr sz="750">
                        <a:latin typeface="Calibri"/>
                        <a:cs typeface="Calibri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50">
                          <a:latin typeface="Calibri"/>
                          <a:cs typeface="Calibri"/>
                        </a:rPr>
                        <a:t>fJõnutencüo</a:t>
                      </a:r>
                      <a:r>
                        <a:rPr dirty="0" sz="750" spc="1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Calibri"/>
                          <a:cs typeface="Calibri"/>
                        </a:rPr>
                        <a:t>°</a:t>
                      </a:r>
                      <a:r>
                        <a:rPr dirty="0" sz="750" spc="229">
                          <a:solidFill>
                            <a:srgbClr val="0A0A0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:^uncionamento</a:t>
                      </a:r>
                      <a:r>
                        <a:rPr dirty="0" sz="75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750" spc="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>
                          <a:latin typeface="Calibri"/>
                          <a:cs typeface="Calibri"/>
                        </a:rPr>
                        <a:t>Poder</a:t>
                      </a:r>
                      <a:r>
                        <a:rPr dirty="0" sz="750" spc="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-10">
                          <a:latin typeface="Calibri"/>
                          <a:cs typeface="Calibri"/>
                        </a:rPr>
                        <a:t>Legislativo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Calibri"/>
                          <a:cs typeface="Calibri"/>
                        </a:rPr>
                        <a:t>3.1.9.0.13.02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70">
                          <a:latin typeface="Calibri"/>
                          <a:cs typeface="Calibri"/>
                        </a:rPr>
                        <a:t>OBRIGARÕES</a:t>
                      </a:r>
                      <a:r>
                        <a:rPr dirty="0" sz="750" spc="1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750" spc="55">
                          <a:latin typeface="Calibri"/>
                          <a:cs typeface="Calibri"/>
                        </a:rPr>
                        <a:t>PATRONAIS</a:t>
                      </a:r>
                      <a:endParaRPr sz="750">
                        <a:latin typeface="Calibri"/>
                        <a:cs typeface="Calibri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6464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Vincu:a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390.000.00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863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68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806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257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61975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86360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1068598" y="5719703"/>
            <a:ext cx="5528310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0690" marR="5080" indent="-428625">
              <a:lnSpc>
                <a:spcPct val="109300"/>
              </a:lnSpc>
              <a:spcBef>
                <a:spcPts val="100"/>
              </a:spcBef>
            </a:pPr>
            <a:r>
              <a:rPr dirty="0" sz="750" spc="-10">
                <a:solidFill>
                  <a:srgbClr val="111111"/>
                </a:solidFill>
                <a:latin typeface="Arial MT"/>
                <a:cs typeface="Arial MT"/>
              </a:rPr>
              <a:t>Artigo</a:t>
            </a:r>
            <a:r>
              <a:rPr dirty="0" sz="75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2”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525252"/>
                </a:solidFill>
                <a:latin typeface="Arial MT"/>
                <a:cs typeface="Arial MT"/>
              </a:rPr>
              <a:t>-</a:t>
            </a:r>
            <a:r>
              <a:rPr dirty="0" sz="75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As</a:t>
            </a:r>
            <a:r>
              <a:rPr dirty="0" sz="75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despesas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decorrentes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abertura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presente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serão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cobertas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recursos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750" spc="-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:rata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o</a:t>
            </a:r>
            <a:r>
              <a:rPr dirty="0" sz="7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Ar,igo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43</a:t>
            </a:r>
            <a:r>
              <a:rPr dirty="0" sz="750" spc="-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parágrafo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1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”</a:t>
            </a:r>
            <a:r>
              <a:rPr dirty="0" sz="75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140">
                <a:latin typeface="Arial MT"/>
                <a:cs typeface="Arial MT"/>
              </a:rPr>
              <a:t>Óa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Federal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N'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4.320/64,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875781" y="6057933"/>
            <a:ext cx="152717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Il</a:t>
            </a:r>
            <a:r>
              <a:rPr dirty="0" sz="75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Excesso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Arrecadação:</a:t>
            </a:r>
            <a:r>
              <a:rPr dirty="0" sz="750">
                <a:latin typeface="Arial MT"/>
                <a:cs typeface="Arial MT"/>
              </a:rPr>
              <a:t> III</a:t>
            </a:r>
            <a:r>
              <a:rPr dirty="0" sz="750" spc="-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Anulação</a:t>
            </a:r>
            <a:r>
              <a:rPr dirty="0" sz="750">
                <a:latin typeface="Arial MT"/>
                <a:cs typeface="Arial MT"/>
              </a:rPr>
              <a:t> de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0834" y="6393386"/>
            <a:ext cx="2269490" cy="36322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u="sng" sz="75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204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82B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90"/>
              </a:spcBef>
            </a:pPr>
            <a:r>
              <a:rPr dirty="0" sz="850" b="1">
                <a:latin typeface="Arial"/>
                <a:cs typeface="Arial"/>
              </a:rPr>
              <a:t>CAMARA</a:t>
            </a:r>
            <a:r>
              <a:rPr dirty="0" sz="850" spc="32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MUNICIPAL</a:t>
            </a:r>
            <a:r>
              <a:rPr dirty="0" sz="850" spc="300" b="1">
                <a:latin typeface="Arial"/>
                <a:cs typeface="Arial"/>
              </a:rPr>
              <a:t> </a:t>
            </a:r>
            <a:r>
              <a:rPr dirty="0" sz="850" b="1">
                <a:latin typeface="Arial"/>
                <a:cs typeface="Arial"/>
              </a:rPr>
              <a:t>DE</a:t>
            </a:r>
            <a:r>
              <a:rPr dirty="0" sz="850" spc="18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SEROPÉDICA</a:t>
            </a:r>
            <a:endParaRPr sz="8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81636" y="6064029"/>
            <a:ext cx="610870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Cambria"/>
                <a:cs typeface="Cambria"/>
              </a:rPr>
              <a:t>R$36O.</a:t>
            </a:r>
            <a:r>
              <a:rPr dirty="0" sz="750" spc="-10">
                <a:solidFill>
                  <a:srgbClr val="0C0C0C"/>
                </a:solidFill>
                <a:latin typeface="Cambria"/>
                <a:cs typeface="Cambria"/>
              </a:rPr>
              <a:t>000.00</a:t>
            </a:r>
            <a:endParaRPr sz="7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10">
                <a:latin typeface="Cambria"/>
                <a:cs typeface="Cambria"/>
              </a:rPr>
              <a:t>5350.000.00</a:t>
            </a:r>
            <a:endParaRPr sz="7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1332" y="676461"/>
            <a:ext cx="636513" cy="60942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03012" y="9532930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4B54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95785" y="3783005"/>
            <a:ext cx="1803400" cy="0"/>
          </a:xfrm>
          <a:custGeom>
            <a:avLst/>
            <a:gdLst/>
            <a:ahLst/>
            <a:cxnLst/>
            <a:rect l="l" t="t" r="r" b="b"/>
            <a:pathLst>
              <a:path w="1803400" h="0">
                <a:moveTo>
                  <a:pt x="0" y="0"/>
                </a:moveTo>
                <a:lnTo>
                  <a:pt x="1802947" y="0"/>
                </a:lnTo>
              </a:path>
            </a:pathLst>
          </a:custGeom>
          <a:ln w="9141">
            <a:solidFill>
              <a:srgbClr val="28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06058" y="1458049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07268" y="9577113"/>
            <a:ext cx="423326" cy="5789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18108" y="9577113"/>
            <a:ext cx="243641" cy="4875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53523" y="551525"/>
            <a:ext cx="292989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 marR="1852295">
              <a:lnSpc>
                <a:spcPct val="128000"/>
              </a:lnSpc>
              <a:spcBef>
                <a:spcPts val="409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0834" y="2207892"/>
            <a:ext cx="91948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750" spc="-105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ões</a:t>
            </a:r>
            <a:r>
              <a:rPr dirty="0" u="sng" sz="750" spc="75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3232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52887" y="2285085"/>
            <a:ext cx="475234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699510">
              <a:lnSpc>
                <a:spcPct val="141100"/>
              </a:lnSpc>
              <a:spcBef>
                <a:spcPts val="100"/>
              </a:spcBef>
              <a:tabLst>
                <a:tab pos="570230" algn="l"/>
              </a:tabLst>
            </a:pPr>
            <a:r>
              <a:rPr dirty="0" sz="850" spc="-35">
                <a:latin typeface="Arial MT"/>
                <a:cs typeface="Arial MT"/>
              </a:rPr>
              <a:t>Valor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Total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Anulado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10">
                <a:latin typeface="Arial MT"/>
                <a:cs typeface="Arial MT"/>
              </a:rPr>
              <a:t>RS</a:t>
            </a:r>
            <a:r>
              <a:rPr dirty="0" sz="850" spc="50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Artigo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3”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-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sz="850" spc="-75">
                <a:latin typeface="Arial MT"/>
                <a:cs typeface="Arial MT"/>
              </a:rPr>
              <a:t>Revogadas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85">
                <a:latin typeface="Arial MT"/>
                <a:cs typeface="Arial MT"/>
              </a:rPr>
              <a:t>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clls¿osições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95">
                <a:latin typeface="Arial MT"/>
                <a:cs typeface="Arial MT"/>
              </a:rPr>
              <a:t>em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contrário.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Publique-</a:t>
            </a:r>
            <a:r>
              <a:rPr dirty="0" sz="850" spc="-35">
                <a:latin typeface="Arial MT"/>
                <a:cs typeface="Arial MT"/>
              </a:rPr>
              <a:t>se.</a:t>
            </a:r>
            <a:r>
              <a:rPr dirty="0" sz="850" spc="105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afixe-</a:t>
            </a:r>
            <a:r>
              <a:rPr dirty="0" sz="850" spc="-55">
                <a:latin typeface="Arial MT"/>
                <a:cs typeface="Arial MT"/>
              </a:rPr>
              <a:t>se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95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5">
                <a:latin typeface="Arial MT"/>
                <a:cs typeface="Arial MT"/>
              </a:rPr>
              <a:t>cunJpi</a:t>
            </a:r>
            <a:r>
              <a:rPr dirty="0" sz="850" spc="-90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17448" y="3253309"/>
            <a:ext cx="192595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10">
                <a:latin typeface="Arial MT"/>
                <a:cs typeface="Arial MT"/>
              </a:rPr>
              <a:t>Gabinete</a:t>
            </a:r>
            <a:r>
              <a:rPr dirty="0" sz="700" spc="6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ôo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Prefeito.</a:t>
            </a:r>
            <a:r>
              <a:rPr dirty="0" sz="700" spc="8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11</a:t>
            </a:r>
            <a:r>
              <a:rPr dirty="0" sz="700" spc="44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oe</a:t>
            </a:r>
            <a:r>
              <a:rPr dirty="0" sz="700" spc="254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setembro</a:t>
            </a:r>
            <a:r>
              <a:rPr dirty="0" sz="700" spc="10">
                <a:solidFill>
                  <a:srgbClr val="4B4B4B"/>
                </a:solidFill>
                <a:latin typeface="Arial MT"/>
                <a:cs typeface="Arial MT"/>
              </a:rPr>
              <a:t>.</a:t>
            </a:r>
            <a:r>
              <a:rPr dirty="0" sz="700" spc="-7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202*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47932" y="2354153"/>
            <a:ext cx="4826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380.000,00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2025-07-23T18:45:18Z</dcterms:created>
  <dcterms:modified xsi:type="dcterms:W3CDTF">2025-07-23T18:45:18Z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