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9558" y="728262"/>
            <a:ext cx="633467" cy="59418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90830" y="9548166"/>
            <a:ext cx="6164580" cy="0"/>
          </a:xfrm>
          <a:custGeom>
            <a:avLst/>
            <a:gdLst/>
            <a:ahLst/>
            <a:cxnLst/>
            <a:rect l="l" t="t" r="r" b="b"/>
            <a:pathLst>
              <a:path w="6164580" h="0">
                <a:moveTo>
                  <a:pt x="0" y="0"/>
                </a:moveTo>
                <a:lnTo>
                  <a:pt x="6164130" y="0"/>
                </a:lnTo>
              </a:path>
            </a:pathLst>
          </a:custGeom>
          <a:ln w="9141">
            <a:solidFill>
              <a:srgbClr val="44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60375" y="1461096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3B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441913" y="545685"/>
            <a:ext cx="2929255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1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31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DE</a:t>
            </a:r>
            <a:r>
              <a:rPr dirty="0" sz="1050" spc="18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5240" marR="1850389" indent="-3175">
              <a:lnSpc>
                <a:spcPct val="131400"/>
              </a:lnSpc>
              <a:spcBef>
                <a:spcPts val="505"/>
              </a:spcBef>
            </a:pPr>
            <a:r>
              <a:rPr dirty="0" sz="700" spc="10">
                <a:latin typeface="Arial MT"/>
                <a:cs typeface="Arial MT"/>
              </a:rPr>
              <a:t>Rua</a:t>
            </a:r>
            <a:r>
              <a:rPr dirty="0" sz="700" spc="155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Maria</a:t>
            </a:r>
            <a:r>
              <a:rPr dirty="0" sz="700" spc="175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Lourenço,</a:t>
            </a:r>
            <a:r>
              <a:rPr dirty="0" sz="700" spc="16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18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Fazen</a:t>
            </a:r>
            <a:r>
              <a:rPr dirty="0" sz="700" spc="-9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da</a:t>
            </a:r>
            <a:r>
              <a:rPr dirty="0" sz="700" spc="114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Caxias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964492" y="1674645"/>
            <a:ext cx="2733040" cy="6591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519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eto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N‘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274ú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1</a:t>
            </a:r>
            <a:r>
              <a:rPr dirty="0" sz="750">
                <a:latin typeface="Arial MT"/>
                <a:cs typeface="Arial MT"/>
              </a:rPr>
              <a:t>2</a:t>
            </a:r>
            <a:r>
              <a:rPr dirty="0" sz="750" spc="3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0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setembro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 spc="-35">
                <a:latin typeface="Arial MT"/>
                <a:cs typeface="Arial MT"/>
              </a:rPr>
              <a:t>2G24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750">
              <a:latin typeface="Arial MT"/>
              <a:cs typeface="Arial MT"/>
            </a:endParaRPr>
          </a:p>
          <a:p>
            <a:pPr marL="12700" marR="168910" indent="6350">
              <a:lnSpc>
                <a:spcPts val="890"/>
              </a:lnSpc>
              <a:spcBef>
                <a:spcPts val="5"/>
              </a:spcBef>
            </a:pPr>
            <a:r>
              <a:rPr dirty="0" sz="800" spc="-55">
                <a:latin typeface="Arial MT"/>
                <a:cs typeface="Arial MT"/>
              </a:rPr>
              <a:t>Abre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crédito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suplementar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45454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v8lo•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toIal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0A0A0A"/>
                </a:solidFill>
                <a:latin typeface="Arial MT"/>
                <a:cs typeface="Arial MT"/>
              </a:rPr>
              <a:t>RS.31.000,00,</a:t>
            </a:r>
            <a:r>
              <a:rPr dirty="0" sz="800" spc="8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parõ </a:t>
            </a:r>
            <a:r>
              <a:rPr dirty="0" sz="800">
                <a:latin typeface="Arial MT"/>
                <a:cs typeface="Arial MT"/>
              </a:rPr>
              <a:t>‘ins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14">
                <a:latin typeface="Arial MT"/>
                <a:cs typeface="Arial MT"/>
              </a:rPr>
              <a:t>a,ue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Arial MT"/>
                <a:cs typeface="Arial MT"/>
              </a:rPr>
              <a:t>se</a:t>
            </a:r>
            <a:r>
              <a:rPr dirty="0" sz="80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65">
                <a:solidFill>
                  <a:srgbClr val="111111"/>
                </a:solidFill>
                <a:latin typeface="Arial MT"/>
                <a:cs typeface="Arial MT"/>
              </a:rPr>
              <a:t>esDec*fica</a:t>
            </a:r>
            <a:r>
              <a:rPr dirty="0" sz="800" spc="5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80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outras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46925" y="2775961"/>
            <a:ext cx="5985510" cy="92329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773430">
              <a:lnSpc>
                <a:spcPct val="100000"/>
              </a:lnSpc>
              <a:spcBef>
                <a:spcPts val="640"/>
              </a:spcBef>
            </a:pPr>
            <a:r>
              <a:rPr dirty="0" sz="800" spc="-50">
                <a:solidFill>
                  <a:srgbClr val="2F2F2F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PREF</a:t>
            </a:r>
            <a:r>
              <a:rPr dirty="0" sz="800" spc="-55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800" spc="-55">
                <a:latin typeface="Arial MT"/>
                <a:cs typeface="Arial MT"/>
              </a:rPr>
              <a:t>ITO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I\JU/'JlGlüAL.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uso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atribuições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25">
                <a:latin typeface="Arial MT"/>
                <a:cs typeface="Arial MT"/>
              </a:rPr>
              <a:t>Mega.s,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const.tuc‹onais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e</a:t>
            </a:r>
            <a:r>
              <a:rPr dirty="0" sz="800" spc="-1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acorôo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con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85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que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C1C1C"/>
                </a:solidFill>
                <a:latin typeface="Arial MT"/>
                <a:cs typeface="Arial MT"/>
              </a:rPr>
              <a:t>lhe</a:t>
            </a:r>
            <a:r>
              <a:rPr dirty="0" sz="80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corfEre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D1D1D"/>
                </a:solidFill>
                <a:latin typeface="Arial MT"/>
                <a:cs typeface="Arial MT"/>
              </a:rPr>
              <a:t>o</a:t>
            </a:r>
            <a:r>
              <a:rPr dirty="0" sz="800" spc="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aí.</a:t>
            </a:r>
            <a:r>
              <a:rPr dirty="0" sz="800" spc="26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8°</a:t>
            </a:r>
            <a:r>
              <a:rPr dirty="0" sz="800" spc="18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ôa</a:t>
            </a:r>
            <a:endParaRPr sz="800">
              <a:latin typeface="Arial MT"/>
              <a:cs typeface="Arial MT"/>
            </a:endParaRPr>
          </a:p>
          <a:p>
            <a:pPr marL="19050">
              <a:lnSpc>
                <a:spcPct val="100000"/>
              </a:lnSpc>
              <a:spcBef>
                <a:spcPts val="505"/>
              </a:spcBef>
            </a:pP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LE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I</a:t>
            </a:r>
            <a:r>
              <a:rPr dirty="0" sz="750" spc="-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N*</a:t>
            </a:r>
            <a:r>
              <a:rPr dirty="0" sz="750" spc="-5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823/2023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61616"/>
                </a:solidFill>
                <a:latin typeface="Arial MT"/>
                <a:cs typeface="Arial MT"/>
              </a:rPr>
              <a:t>datada</a:t>
            </a:r>
            <a:r>
              <a:rPr dirty="0" sz="75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60">
                <a:latin typeface="Arial MT"/>
                <a:cs typeface="Arial MT"/>
              </a:rPr>
              <a:t>21+12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2023.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publ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cada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21/12'‘2023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18181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-20">
                <a:solidFill>
                  <a:srgbClr val="181818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0A0A0A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5">
                <a:solidFill>
                  <a:srgbClr val="0A0A0A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6363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15">
                <a:solidFill>
                  <a:srgbClr val="36363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Ú</a:t>
            </a:r>
            <a:r>
              <a:rPr dirty="0" u="sng" sz="750" spc="-35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25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111111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solidFill>
                  <a:srgbClr val="111111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16161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solidFill>
                  <a:srgbClr val="161616"/>
                </a:solidFill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750">
              <a:latin typeface="Arial MT"/>
              <a:cs typeface="Arial MT"/>
            </a:endParaRPr>
          </a:p>
          <a:p>
            <a:pPr marL="309245">
              <a:lnSpc>
                <a:spcPct val="100000"/>
              </a:lnSpc>
            </a:pPr>
            <a:r>
              <a:rPr dirty="0" sz="800" spc="-45">
                <a:latin typeface="Arial MT"/>
                <a:cs typeface="Arial MT"/>
              </a:rPr>
              <a:t>Artigo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”</a:t>
            </a:r>
            <a:r>
              <a:rPr dirty="0" sz="800" spc="-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- </a:t>
            </a:r>
            <a:r>
              <a:rPr dirty="0" sz="800" spc="-35">
                <a:latin typeface="Arial MT"/>
                <a:cs typeface="Arial MT"/>
              </a:rPr>
              <a:t>Fica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ah.rto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E0E0E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sup'emeiJ'ar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s=guintes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07333" y="4396109"/>
            <a:ext cx="2491740" cy="356870"/>
          </a:xfrm>
          <a:prstGeom prst="rect">
            <a:avLst/>
          </a:prstGeom>
        </p:spPr>
        <p:txBody>
          <a:bodyPr wrap="square" lIns="0" tIns="488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u="sng" sz="75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4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40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4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6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704047" y="4765168"/>
          <a:ext cx="6096635" cy="17100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1195"/>
                <a:gridCol w="4772025"/>
                <a:gridCol w="576579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885"/>
                        </a:lnSpc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2.7^.8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f.4anu'ençúo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60">
                          <a:latin typeface="Arial MT"/>
                          <a:cs typeface="Arial MT"/>
                        </a:rPr>
                        <a:t>=.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OperactonaiizaCão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Uridaaes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3.3.9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0.30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15"/>
                        </a:spcBef>
                        <a:tabLst>
                          <a:tab pos="3072130" algn="l"/>
                        </a:tabLst>
                      </a:pPr>
                      <a:r>
                        <a:rPr dirty="0" sz="800" spc="-6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CONSUMIR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703" sz="112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Vinculados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81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i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40" i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313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marL="26212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3194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2.608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Ü.3.9.0.36.01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703" sz="1125" spc="-60">
                          <a:latin typeface="Arial MT"/>
                          <a:cs typeface="Arial MT"/>
                        </a:rPr>
                        <a:t>f‘.4anule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cao</a:t>
                      </a:r>
                      <a:r>
                        <a:rPr dirty="0" baseline="3703" sz="1125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52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Operac.oüalizacão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3703" sz="112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Adm:nistrativas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250"/>
                        </a:spcBef>
                        <a:tabLst>
                          <a:tab pos="3075940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SERVIG</a:t>
                      </a:r>
                      <a:r>
                        <a:rPr dirty="0" sz="750" spc="-114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2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íSlCA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InJpos\os</a:t>
                      </a:r>
                      <a:r>
                        <a:rPr dirty="0" sz="7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'Vinculados</a:t>
                      </a:r>
                      <a:r>
                        <a:rPr dirty="0" sz="70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Ed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26034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25.0G0.ü0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064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 i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 spc="210" i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25.000,00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12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0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00" spc="4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25.000,00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</a:tr>
              <a:tr h="127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988310">
                        <a:lnSpc>
                          <a:spcPts val="750"/>
                        </a:lnSpc>
                        <a:spcBef>
                          <a:spcPts val="155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2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00" spc="3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75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31.000.00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1041198" y="6531509"/>
            <a:ext cx="5521325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Artipo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81818"/>
                </a:solidFill>
                <a:latin typeface="Arial MT"/>
                <a:cs typeface="Arial MT"/>
              </a:rPr>
              <a:t>2”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7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Óesçesas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decorrentes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800" spc="-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abertura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080808"/>
                </a:solidFill>
                <a:latin typeface="Arial MT"/>
                <a:cs typeface="Arial MT"/>
              </a:rPr>
              <a:t>do</a:t>
            </a:r>
            <a:r>
              <a:rPr dirty="0" sz="80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presente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credito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suplementar.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seráo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cont</a:t>
            </a:r>
            <a:r>
              <a:rPr dirty="0" sz="80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"ecursos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trata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00" spc="-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Amigo</a:t>
            </a:r>
            <a:endParaRPr sz="800">
              <a:latin typeface="Arial MT"/>
              <a:cs typeface="Arial MT"/>
            </a:endParaRPr>
          </a:p>
          <a:p>
            <a:pPr marL="435609">
              <a:lnSpc>
                <a:spcPct val="100000"/>
              </a:lnSpc>
              <a:spcBef>
                <a:spcPts val="45"/>
              </a:spcBef>
            </a:pP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*3</a:t>
            </a:r>
            <a:r>
              <a:rPr dirty="0" sz="80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Arial MT"/>
                <a:cs typeface="Arial MT"/>
              </a:rPr>
              <a:t>parágrafo</a:t>
            </a:r>
            <a:r>
              <a:rPr dirty="0" sz="800" spc="5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1‘</a:t>
            </a:r>
            <a:r>
              <a:rPr dirty="0" sz="80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Arial MT"/>
                <a:cs typeface="Arial MT"/>
              </a:rPr>
              <a:t>da</a:t>
            </a:r>
            <a:r>
              <a:rPr dirty="0" sz="800" spc="3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81818"/>
                </a:solidFill>
                <a:latin typeface="Arial MT"/>
                <a:cs typeface="Arial MT"/>
              </a:rPr>
              <a:t>Lei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Federal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N*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4.320'64.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0E0E0E"/>
                </a:solidFill>
                <a:latin typeface="Arial MT"/>
                <a:cs typeface="Arial MT"/>
              </a:rPr>
              <a:t>Inciso</a:t>
            </a:r>
            <a:r>
              <a:rPr dirty="0" sz="800" spc="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847780" y="6872786"/>
            <a:ext cx="1525270" cy="3549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35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1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F0F0F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Excesso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õe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31313"/>
                </a:solidFill>
                <a:latin typeface="Arial MT"/>
                <a:cs typeface="Arial MT"/>
              </a:rPr>
              <a:t>III</a:t>
            </a:r>
            <a:r>
              <a:rPr dirty="0" sz="800" spc="-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-</a:t>
            </a:r>
            <a:r>
              <a:rPr dirty="0" sz="80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Anulação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13424" y="7185894"/>
            <a:ext cx="2494915" cy="364490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u="sng" sz="75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8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3232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420"/>
              </a:spcBef>
            </a:pPr>
            <a:r>
              <a:rPr dirty="0" sz="800" spc="60">
                <a:latin typeface="Arial MT"/>
                <a:cs typeface="Arial MT"/>
              </a:rPr>
              <a:t>PREFEITURA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65">
                <a:latin typeface="Arial MT"/>
                <a:cs typeface="Arial MT"/>
              </a:rPr>
              <a:t>MUNICIPAL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80">
                <a:latin typeface="Arial MT"/>
                <a:cs typeface="Arial MT"/>
              </a:rPr>
              <a:t>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50">
                <a:latin typeface="Arial MT"/>
                <a:cs typeface="Arial MT"/>
              </a:rPr>
              <a:t>SEROPEDICA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53949" y="6871517"/>
            <a:ext cx="545465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750" spc="-95">
                <a:latin typeface="Arial Black"/>
                <a:cs typeface="Arial Black"/>
              </a:rPr>
              <a:t>RS31.000.00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531.000,00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711582" y="7574269"/>
          <a:ext cx="6094095" cy="9061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8655"/>
                <a:gridCol w="2576195"/>
                <a:gridCol w="2193290"/>
                <a:gridCol w="580389"/>
              </a:tblGrid>
              <a:tr h="457834">
                <a:tc>
                  <a:txBody>
                    <a:bodyPr/>
                    <a:lstStyle/>
                    <a:p>
                      <a:pPr marL="3365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2.04s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33020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3.1.9.0.13.03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3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160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75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dUcacâo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Básica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858585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UNDEB)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4139">
                        <a:lnSpc>
                          <a:spcPct val="100000"/>
                        </a:lnSpc>
                        <a:spcBef>
                          <a:spcPts val="345"/>
                        </a:spcBef>
                      </a:pPr>
                      <a:r>
                        <a:rPr dirty="0" sz="750" spc="-40">
                          <a:latin typeface="Arial MT"/>
                          <a:cs typeface="Arial MT"/>
                        </a:rPr>
                        <a:t>OBRIGAR</a:t>
                      </a:r>
                      <a:r>
                        <a:rPr dirty="0" sz="75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IISS</a:t>
                      </a:r>
                      <a:r>
                        <a:rPr dirty="0" sz="75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5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..’</a:t>
                      </a:r>
                      <a:r>
                        <a:rPr dirty="0" sz="750" spc="8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PREV/.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50038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Imocstc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29209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31.000.Ü0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i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50" i="1">
                          <a:solidFill>
                            <a:srgbClr val="08080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8453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31.000,00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4786" y="737403"/>
            <a:ext cx="618240" cy="60942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60375" y="9590826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9141">
            <a:solidFill>
              <a:srgbClr val="44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50102" y="2814020"/>
            <a:ext cx="1803400" cy="0"/>
          </a:xfrm>
          <a:custGeom>
            <a:avLst/>
            <a:gdLst/>
            <a:ahLst/>
            <a:cxnLst/>
            <a:rect l="l" t="t" r="r" b="b"/>
            <a:pathLst>
              <a:path w="1803400" h="0">
                <a:moveTo>
                  <a:pt x="0" y="0"/>
                </a:moveTo>
                <a:lnTo>
                  <a:pt x="1802947" y="0"/>
                </a:lnTo>
              </a:path>
            </a:pathLst>
          </a:custGeom>
          <a:ln w="9141">
            <a:solidFill>
              <a:srgbClr val="3B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54284" y="1511373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18282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82731" y="7617"/>
            <a:ext cx="1687830" cy="0"/>
          </a:xfrm>
          <a:custGeom>
            <a:avLst/>
            <a:gdLst/>
            <a:ahLst/>
            <a:cxnLst/>
            <a:rect l="l" t="t" r="r" b="b"/>
            <a:pathLst>
              <a:path w="1687830" h="0">
                <a:moveTo>
                  <a:pt x="0" y="0"/>
                </a:moveTo>
                <a:lnTo>
                  <a:pt x="1687217" y="0"/>
                </a:lnTo>
              </a:path>
            </a:pathLst>
          </a:custGeom>
          <a:ln w="9141">
            <a:solidFill>
              <a:srgbClr val="4F57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9192" y="2321909"/>
            <a:ext cx="3986583" cy="7352713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398786" y="603326"/>
            <a:ext cx="2926715" cy="541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5240" marR="1845310" indent="-3175">
              <a:lnSpc>
                <a:spcPct val="128000"/>
              </a:lnSpc>
              <a:spcBef>
                <a:spcPts val="430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07204" y="1564440"/>
            <a:ext cx="373761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7055" algn="l"/>
              </a:tabLst>
            </a:pPr>
            <a:r>
              <a:rPr dirty="0" sz="850" spc="-130">
                <a:solidFill>
                  <a:srgbClr val="212121"/>
                </a:solidFill>
                <a:latin typeface="Arial MT"/>
                <a:cs typeface="Arial MT"/>
              </a:rPr>
              <a:t>Amigo</a:t>
            </a:r>
            <a:r>
              <a:rPr dirty="0" sz="850" spc="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42424"/>
                </a:solidFill>
                <a:latin typeface="Arial MT"/>
                <a:cs typeface="Arial MT"/>
              </a:rPr>
              <a:t>3”</a:t>
            </a:r>
            <a:r>
              <a:rPr dirty="0" sz="85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50">
                <a:solidFill>
                  <a:srgbClr val="464646"/>
                </a:solidFill>
                <a:latin typeface="Arial MT"/>
                <a:cs typeface="Arial MT"/>
              </a:rPr>
              <a:t>	</a:t>
            </a:r>
            <a:r>
              <a:rPr dirty="0" sz="850" spc="-70">
                <a:latin typeface="Arial MT"/>
                <a:cs typeface="Arial MT"/>
              </a:rPr>
              <a:t>Revogadas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95">
                <a:solidFill>
                  <a:srgbClr val="0F0F0F"/>
                </a:solidFill>
                <a:latin typeface="Arial MT"/>
                <a:cs typeface="Arial MT"/>
              </a:rPr>
              <a:t>as</a:t>
            </a:r>
            <a:r>
              <a:rPr dirty="0" sz="850" spc="2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latin typeface="Arial MT"/>
                <a:cs typeface="Arial MT"/>
              </a:rPr>
              <a:t>disposições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95">
                <a:latin typeface="Arial MT"/>
                <a:cs typeface="Arial MT"/>
              </a:rPr>
              <a:t>em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sontrãrio.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Publique-</a:t>
            </a:r>
            <a:r>
              <a:rPr dirty="0" sz="850" spc="-45">
                <a:latin typeface="Arial MT"/>
                <a:cs typeface="Arial MT"/>
              </a:rPr>
              <a:t>se.</a:t>
            </a:r>
            <a:r>
              <a:rPr dirty="0" sz="850" spc="60">
                <a:latin typeface="Arial MT"/>
                <a:cs typeface="Arial MT"/>
              </a:rPr>
              <a:t> </a:t>
            </a:r>
            <a:r>
              <a:rPr dirty="0" sz="850" spc="-70">
                <a:latin typeface="Arial MT"/>
                <a:cs typeface="Arial MT"/>
              </a:rPr>
              <a:t>afixe-</a:t>
            </a:r>
            <a:r>
              <a:rPr dirty="0" sz="850" spc="-55">
                <a:latin typeface="Arial MT"/>
                <a:cs typeface="Arial MT"/>
              </a:rPr>
              <a:t>se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95">
                <a:latin typeface="Arial MT"/>
                <a:cs typeface="Arial MT"/>
              </a:rPr>
              <a:t>e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8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2025-07-23T18:43:51Z</dcterms:created>
  <dcterms:modified xsi:type="dcterms:W3CDTF">2025-07-23T18:43:51Z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