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84739" y="6776270"/>
          <a:ext cx="6259195" cy="28867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6290"/>
                <a:gridCol w="2627630"/>
                <a:gridCol w="2124710"/>
                <a:gridCol w="633729"/>
              </a:tblGrid>
              <a:tr h="141605">
                <a:tc>
                  <a:txBody>
                    <a:bodyPr/>
                    <a:lstStyle/>
                    <a:p>
                      <a:pPr marL="15049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3980" marR="3175">
                        <a:lnSpc>
                          <a:spcPts val="885"/>
                        </a:lnSpc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MunicipaI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1.40*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5885" marR="3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Ampliaüâo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c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Reforrna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Ü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âmara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Mün'c.pal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13.IC30.03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715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ÜnTER|A+S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*.'inculados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25.000.†0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129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3."..0.39.05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DEI'JAIS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SER‘7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7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9385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*..4.9.G.51.00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99695" marR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latin typeface="Arial MT"/>
                          <a:cs typeface="Arial MT"/>
                        </a:rPr>
                        <a:t>ILJSTALAC</a:t>
                      </a:r>
                      <a:r>
                        <a:rPr dirty="0" sz="8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10.000.DO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4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.4.9.0.32.DO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6520" marR="31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EQUIPAM</a:t>
                      </a:r>
                      <a:r>
                        <a:rPr dirty="0" sz="80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5">
                          <a:latin typeface="Arial MT"/>
                          <a:cs typeface="Arial MT"/>
                        </a:rPr>
                        <a:t>I\'MATERIAL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PERJ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ANE</a:t>
                      </a:r>
                      <a:r>
                        <a:rPr dirty="0" sz="800" spc="2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+/'ncu'ados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5.OVO.DO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4465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1.0Ü3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Aouisicôes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lmoveis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*.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.4.9.G.61.00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latin typeface="Arial MT"/>
                          <a:cs typeface="Arial MT"/>
                        </a:rPr>
                        <a:t>AQUISIÇÃO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30">
                          <a:latin typeface="Arial MT"/>
                          <a:cs typeface="Arial MT"/>
                        </a:rPr>
                        <a:t>IÜ1ÓVE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75">
                          <a:latin typeface="Arial MT"/>
                          <a:cs typeface="Arial MT"/>
                        </a:rPr>
                        <a:t>Recrlrc&lt;os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VincutarJos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1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ele</a:t>
                      </a:r>
                      <a:r>
                        <a:rPr dirty="0" sz="800" spc="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5.000.CO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256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139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fJanutencão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Pocier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Leq</a:t>
                      </a:r>
                      <a:r>
                        <a:rPr dirty="0" sz="80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isl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ali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7o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Ü.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1.9.G.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70">
                          <a:latin typeface="Arial MT"/>
                          <a:cs typeface="Arial MT"/>
                        </a:rPr>
                        <a:t>*/ENCIF1ENTOS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VALTAGENS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CI‘/IL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17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latin typeface="Arial MT"/>
                          <a:cs typeface="Arial MT"/>
                        </a:rPr>
                        <a:t>iJáo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*Vinculados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200.000.GO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049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4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9.0.30</a:t>
                      </a:r>
                      <a:r>
                        <a:rPr dirty="0" sz="80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99695" marR="31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7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800" spc="-1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ROS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MAT</a:t>
                      </a:r>
                      <a:r>
                        <a:rPr dirty="0" sz="80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ER</a:t>
                      </a:r>
                      <a:r>
                        <a:rPr dirty="0" sz="800" spc="-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IAIS</a:t>
                      </a:r>
                      <a:r>
                        <a:rPr dirty="0" sz="800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40.00G,40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4922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9969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800" spc="-5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VincUiados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34.400.†0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5811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7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EQUIPA</a:t>
                      </a:r>
                      <a:r>
                        <a:rPr dirty="0" sz="800" spc="-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M/‹TERIAL</a:t>
                      </a:r>
                      <a:r>
                        <a:rPr dirty="0" sz="800" spc="-1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PERM/\</a:t>
                      </a:r>
                      <a:r>
                        <a:rPr dirty="0" sz="800" spc="2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EkTE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30.6G0.00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21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4448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4448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>
                    <a:lnB w="9525">
                      <a:solidFill>
                        <a:srgbClr val="4448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>
                    <a:lnB w="9525">
                      <a:solidFill>
                        <a:srgbClr val="44484B"/>
                      </a:solidFill>
                      <a:prstDash val="solid"/>
                    </a:lnB>
                  </a:tcPr>
                </a:tc>
              </a:tr>
              <a:tr h="1130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4484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4484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44484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705"/>
                        </a:lnSpc>
                      </a:pP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&gt;</a:t>
                      </a:r>
                      <a:r>
                        <a:rPr dirty="0" sz="800" spc="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‹</a:t>
                      </a:r>
                      <a:r>
                        <a:rPr dirty="0" sz="800" spc="1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..</a:t>
                      </a:r>
                      <a:r>
                        <a:rPr dirty="0" sz="800" spc="-1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800" spc="3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o*</a:t>
                      </a:r>
                      <a:r>
                        <a:rPr dirty="0" sz="800" spc="-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z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T w="9525">
                      <a:solidFill>
                        <a:srgbClr val="44484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557329" y="1490044"/>
            <a:ext cx="6158230" cy="0"/>
          </a:xfrm>
          <a:custGeom>
            <a:avLst/>
            <a:gdLst/>
            <a:ahLst/>
            <a:cxnLst/>
            <a:rect l="l" t="t" r="r" b="b"/>
            <a:pathLst>
              <a:path w="6158230" h="0">
                <a:moveTo>
                  <a:pt x="0" y="0"/>
                </a:moveTo>
                <a:lnTo>
                  <a:pt x="6158039" y="0"/>
                </a:lnTo>
              </a:path>
            </a:pathLst>
          </a:custGeom>
          <a:ln w="12188">
            <a:solidFill>
              <a:srgbClr val="2D2D2D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660877" y="716074"/>
            <a:ext cx="612775" cy="411480"/>
            <a:chOff x="660877" y="716074"/>
            <a:chExt cx="612775" cy="41148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0877" y="984221"/>
              <a:ext cx="612149" cy="14321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7470" y="716074"/>
              <a:ext cx="362416" cy="249864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692426" y="536289"/>
            <a:ext cx="6038215" cy="180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6454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11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767080" marR="4204970" indent="-3175">
              <a:lnSpc>
                <a:spcPct val="120000"/>
              </a:lnSpc>
              <a:spcBef>
                <a:spcPts val="440"/>
              </a:spcBef>
            </a:pPr>
            <a:r>
              <a:rPr dirty="0" sz="800" spc="-35">
                <a:latin typeface="Arial MT"/>
                <a:cs typeface="Arial MT"/>
              </a:rPr>
              <a:t>Rua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Lourenço, 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800">
              <a:latin typeface="Arial MT"/>
              <a:cs typeface="Arial MT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</a:pPr>
            <a:r>
              <a:rPr dirty="0" baseline="6944" sz="1200" spc="-97">
                <a:latin typeface="Arial MT"/>
                <a:cs typeface="Arial MT"/>
              </a:rPr>
              <a:t>Republicado</a:t>
            </a:r>
            <a:r>
              <a:rPr dirty="0" baseline="6944" sz="1200" spc="82">
                <a:latin typeface="Arial MT"/>
                <a:cs typeface="Arial MT"/>
              </a:rPr>
              <a:t> </a:t>
            </a:r>
            <a:r>
              <a:rPr dirty="0" baseline="6944" sz="1200" spc="-67">
                <a:latin typeface="Arial MT"/>
                <a:cs typeface="Arial MT"/>
              </a:rPr>
              <a:t>por</a:t>
            </a:r>
            <a:r>
              <a:rPr dirty="0" baseline="6944" sz="1200" spc="60">
                <a:latin typeface="Arial MT"/>
                <a:cs typeface="Arial MT"/>
              </a:rPr>
              <a:t> </a:t>
            </a:r>
            <a:r>
              <a:rPr dirty="0" baseline="6944" sz="1200" spc="-120">
                <a:latin typeface="Arial MT"/>
                <a:cs typeface="Arial MT"/>
              </a:rPr>
              <a:t>haver</a:t>
            </a:r>
            <a:r>
              <a:rPr dirty="0" baseline="6944" sz="1200" spc="7">
                <a:latin typeface="Arial MT"/>
                <a:cs typeface="Arial MT"/>
              </a:rPr>
              <a:t> </a:t>
            </a:r>
            <a:r>
              <a:rPr dirty="0" baseline="6944" sz="1200" spc="-75">
                <a:latin typeface="Arial MT"/>
                <a:cs typeface="Arial MT"/>
              </a:rPr>
              <a:t>incorre</a:t>
            </a:r>
            <a:r>
              <a:rPr dirty="0" sz="800" spc="-50">
                <a:latin typeface="Arial MT"/>
                <a:cs typeface="Arial MT"/>
              </a:rPr>
              <a:t>s</a:t>
            </a:r>
            <a:r>
              <a:rPr dirty="0" baseline="3472" sz="1200" spc="-75">
                <a:latin typeface="Arial MT"/>
                <a:cs typeface="Arial MT"/>
              </a:rPr>
              <a:t>a</a:t>
            </a:r>
            <a:r>
              <a:rPr dirty="0" baseline="6944" sz="1200" spc="-75">
                <a:latin typeface="Arial MT"/>
                <a:cs typeface="Arial MT"/>
              </a:rPr>
              <a:t>o</a:t>
            </a:r>
            <a:r>
              <a:rPr dirty="0" baseline="6944" sz="1200" spc="-165">
                <a:latin typeface="Arial MT"/>
                <a:cs typeface="Arial MT"/>
              </a:rPr>
              <a:t> </a:t>
            </a:r>
            <a:r>
              <a:rPr dirty="0" baseline="6944" sz="1200" spc="-82">
                <a:latin typeface="Arial MT"/>
                <a:cs typeface="Arial MT"/>
              </a:rPr>
              <a:t>Boletim</a:t>
            </a:r>
            <a:r>
              <a:rPr dirty="0" baseline="6944" sz="1200" spc="44">
                <a:latin typeface="Arial MT"/>
                <a:cs typeface="Arial MT"/>
              </a:rPr>
              <a:t> </a:t>
            </a:r>
            <a:r>
              <a:rPr dirty="0" baseline="6944" sz="1200" spc="-67">
                <a:latin typeface="Arial MT"/>
                <a:cs typeface="Arial MT"/>
              </a:rPr>
              <a:t>Oficial</a:t>
            </a:r>
            <a:r>
              <a:rPr dirty="0" baseline="6944" sz="1200" spc="67">
                <a:latin typeface="Arial MT"/>
                <a:cs typeface="Arial MT"/>
              </a:rPr>
              <a:t> </a:t>
            </a:r>
            <a:r>
              <a:rPr dirty="0" baseline="6944" sz="1200" spc="-127">
                <a:solidFill>
                  <a:srgbClr val="111111"/>
                </a:solidFill>
                <a:latin typeface="Arial MT"/>
                <a:cs typeface="Arial MT"/>
              </a:rPr>
              <a:t>do</a:t>
            </a:r>
            <a:r>
              <a:rPr dirty="0" baseline="6944" sz="12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6944" sz="1200" spc="-82">
                <a:latin typeface="Arial MT"/>
                <a:cs typeface="Arial MT"/>
              </a:rPr>
              <a:t>Municipio</a:t>
            </a:r>
            <a:r>
              <a:rPr dirty="0" baseline="6944" sz="1200" spc="67">
                <a:latin typeface="Arial MT"/>
                <a:cs typeface="Arial MT"/>
              </a:rPr>
              <a:t> </a:t>
            </a:r>
            <a:r>
              <a:rPr dirty="0" baseline="6944" sz="1200" spc="-142">
                <a:latin typeface="Arial MT"/>
                <a:cs typeface="Arial MT"/>
              </a:rPr>
              <a:t>de</a:t>
            </a:r>
            <a:r>
              <a:rPr dirty="0" baseline="6944" sz="1200" spc="-22">
                <a:latin typeface="Arial MT"/>
                <a:cs typeface="Arial MT"/>
              </a:rPr>
              <a:t> </a:t>
            </a:r>
            <a:r>
              <a:rPr dirty="0" baseline="6944" sz="1200" spc="-104">
                <a:latin typeface="Arial MT"/>
                <a:cs typeface="Arial MT"/>
              </a:rPr>
              <a:t>Seropédica</a:t>
            </a:r>
            <a:r>
              <a:rPr dirty="0" baseline="6944" sz="1200" spc="150">
                <a:latin typeface="Arial MT"/>
                <a:cs typeface="Arial MT"/>
              </a:rPr>
              <a:t> </a:t>
            </a:r>
            <a:r>
              <a:rPr dirty="0" baseline="6944" sz="1200" spc="-104">
                <a:latin typeface="Arial MT"/>
                <a:cs typeface="Arial MT"/>
              </a:rPr>
              <a:t>-</a:t>
            </a:r>
            <a:r>
              <a:rPr dirty="0" baseline="6944" sz="1200" spc="-112">
                <a:latin typeface="Arial MT"/>
                <a:cs typeface="Arial MT"/>
              </a:rPr>
              <a:t> </a:t>
            </a:r>
            <a:r>
              <a:rPr dirty="0" baseline="6944" sz="1200" spc="-30">
                <a:latin typeface="Arial MT"/>
                <a:cs typeface="Arial MT"/>
              </a:rPr>
              <a:t>Ed</a:t>
            </a:r>
            <a:r>
              <a:rPr dirty="0" baseline="3472" sz="1200" spc="-30">
                <a:latin typeface="Arial MT"/>
                <a:cs typeface="Arial MT"/>
              </a:rPr>
              <a:t>'s•</a:t>
            </a:r>
            <a:r>
              <a:rPr dirty="0" baseline="6944" sz="1200" spc="-30">
                <a:latin typeface="Arial MT"/>
                <a:cs typeface="Arial MT"/>
              </a:rPr>
              <a:t>o</a:t>
            </a:r>
            <a:r>
              <a:rPr dirty="0" baseline="6944" sz="1200" spc="-157">
                <a:latin typeface="Arial MT"/>
                <a:cs typeface="Arial MT"/>
              </a:rPr>
              <a:t> </a:t>
            </a:r>
            <a:r>
              <a:rPr dirty="0" baseline="6944" sz="1200" spc="-120">
                <a:latin typeface="Arial MT"/>
                <a:cs typeface="Arial MT"/>
              </a:rPr>
              <a:t>n°</a:t>
            </a:r>
            <a:r>
              <a:rPr dirty="0" baseline="6944" sz="1200" spc="-97">
                <a:latin typeface="Arial MT"/>
                <a:cs typeface="Arial MT"/>
              </a:rPr>
              <a:t> </a:t>
            </a:r>
            <a:r>
              <a:rPr dirty="0" baseline="6944" sz="1200" spc="-150">
                <a:latin typeface="Arial MT"/>
                <a:cs typeface="Arial MT"/>
              </a:rPr>
              <a:t>1.844</a:t>
            </a:r>
            <a:r>
              <a:rPr dirty="0" baseline="6944" sz="1200" spc="60">
                <a:latin typeface="Arial MT"/>
                <a:cs typeface="Arial MT"/>
              </a:rPr>
              <a:t> </a:t>
            </a:r>
            <a:r>
              <a:rPr dirty="0" baseline="6944" sz="1200" spc="-104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baseline="6944" sz="1200" spc="-1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baseline="6944" sz="1200" spc="-127">
                <a:latin typeface="Arial MT"/>
                <a:cs typeface="Arial MT"/>
              </a:rPr>
              <a:t>13</a:t>
            </a:r>
            <a:r>
              <a:rPr dirty="0" baseline="6944" sz="1200" spc="37">
                <a:latin typeface="Arial MT"/>
                <a:cs typeface="Arial MT"/>
              </a:rPr>
              <a:t> </a:t>
            </a:r>
            <a:r>
              <a:rPr dirty="0" baseline="6944" sz="1200" spc="-112">
                <a:latin typeface="Arial MT"/>
                <a:cs typeface="Arial MT"/>
              </a:rPr>
              <a:t>desetembro</a:t>
            </a:r>
            <a:r>
              <a:rPr dirty="0" baseline="6944" sz="1200" spc="112">
                <a:latin typeface="Arial MT"/>
                <a:cs typeface="Arial MT"/>
              </a:rPr>
              <a:t> </a:t>
            </a:r>
            <a:r>
              <a:rPr dirty="0" baseline="6944" sz="1200" spc="-165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baseline="6944" sz="120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6944" sz="1200" spc="-165">
                <a:latin typeface="Arial MT"/>
                <a:cs typeface="Arial MT"/>
              </a:rPr>
              <a:t>2024</a:t>
            </a:r>
            <a:r>
              <a:rPr dirty="0" baseline="6944" sz="1200" spc="-22">
                <a:latin typeface="Arial MT"/>
                <a:cs typeface="Arial MT"/>
              </a:rPr>
              <a:t> </a:t>
            </a:r>
            <a:r>
              <a:rPr dirty="0" baseline="6944" sz="1200" spc="-97">
                <a:latin typeface="Arial MT"/>
                <a:cs typeface="Arial MT"/>
              </a:rPr>
              <a:t>(sexta-</a:t>
            </a:r>
            <a:r>
              <a:rPr dirty="0" baseline="6944" sz="1200" spc="-15">
                <a:latin typeface="Arial MT"/>
                <a:cs typeface="Arial MT"/>
              </a:rPr>
              <a:t>feiraj</a:t>
            </a:r>
            <a:endParaRPr baseline="6944"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800">
              <a:latin typeface="Arial MT"/>
              <a:cs typeface="Arial MT"/>
            </a:endParaRPr>
          </a:p>
          <a:p>
            <a:pPr marL="4163060">
              <a:lnSpc>
                <a:spcPct val="100000"/>
              </a:lnSpc>
            </a:pPr>
            <a:r>
              <a:rPr dirty="0" sz="800" spc="-45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N’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2744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11</a:t>
            </a:r>
            <a:r>
              <a:rPr dirty="0" sz="800" spc="3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setembro.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2Ü24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endParaRPr sz="800">
              <a:latin typeface="Arial MT"/>
              <a:cs typeface="Arial MT"/>
            </a:endParaRPr>
          </a:p>
          <a:p>
            <a:pPr marL="3293110" marR="140335" indent="635">
              <a:lnSpc>
                <a:spcPts val="860"/>
              </a:lnSpc>
            </a:pPr>
            <a:r>
              <a:rPr dirty="0" sz="800" spc="-55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no</a:t>
            </a:r>
            <a:r>
              <a:rPr dirty="0" sz="80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valor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tola'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RS38G.000,00.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D1D1D"/>
                </a:solidFill>
                <a:latin typeface="Arial MT"/>
                <a:cs typeface="Arial MT"/>
              </a:rPr>
              <a:t>Jura </a:t>
            </a:r>
            <a:r>
              <a:rPr dirty="0" sz="800" spc="-2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Arial MT"/>
                <a:cs typeface="Arial MT"/>
              </a:rPr>
              <a:t>se</a:t>
            </a:r>
            <a:r>
              <a:rPr dirty="0" sz="80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espec'fisa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c</a:t>
            </a:r>
            <a:r>
              <a:rPr dirty="0" sz="80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outras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33735" y="2810969"/>
            <a:ext cx="6014085" cy="9061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750" marR="17780" indent="757555">
              <a:lnSpc>
                <a:spcPct val="137500"/>
              </a:lnSpc>
              <a:spcBef>
                <a:spcPts val="100"/>
              </a:spcBef>
            </a:pPr>
            <a:r>
              <a:rPr dirty="0" sz="800" spc="-75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Arial MT"/>
                <a:cs typeface="Arial MT"/>
              </a:rPr>
              <a:t>PRE</a:t>
            </a:r>
            <a:r>
              <a:rPr dirty="0" sz="800" spc="-50">
                <a:latin typeface="Arial MT"/>
                <a:cs typeface="Arial MT"/>
              </a:rPr>
              <a:t>FEITO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I\4UNICI“AL.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12121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C1C1C"/>
                </a:solidFill>
                <a:latin typeface="Arial MT"/>
                <a:cs typeface="Arial MT"/>
              </a:rPr>
              <a:t>uso</a:t>
            </a:r>
            <a:r>
              <a:rPr dirty="0" sz="8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14">
                <a:solidFill>
                  <a:srgbClr val="0A0A0A"/>
                </a:solidFill>
                <a:latin typeface="Arial MT"/>
                <a:cs typeface="Arial MT"/>
              </a:rPr>
              <a:t>eie</a:t>
            </a:r>
            <a:r>
              <a:rPr dirty="0" sz="800" spc="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atribuicões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legais,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constitua</a:t>
            </a:r>
            <a:r>
              <a:rPr dirty="0" sz="800" spc="-1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ionais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acordo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com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131313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E0E0E"/>
                </a:solidFill>
                <a:latin typeface="Arial MT"/>
                <a:cs typeface="Arial MT"/>
              </a:rPr>
              <a:t>Ihe</a:t>
            </a:r>
            <a:r>
              <a:rPr dirty="0" sz="80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A0A0A"/>
                </a:solidFill>
                <a:latin typeface="Arial MT"/>
                <a:cs typeface="Arial MT"/>
              </a:rPr>
              <a:t>confere</a:t>
            </a:r>
            <a:r>
              <a:rPr dirty="0" sz="800" spc="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o</a:t>
            </a:r>
            <a:r>
              <a:rPr dirty="0" sz="800" spc="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aí.</a:t>
            </a:r>
            <a:r>
              <a:rPr dirty="0" sz="800" spc="2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8‘</a:t>
            </a:r>
            <a:r>
              <a:rPr dirty="0" sz="800" spc="1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Arial MT"/>
                <a:cs typeface="Arial MT"/>
              </a:rPr>
              <a:t>LEI</a:t>
            </a:r>
            <a:r>
              <a:rPr dirty="0" sz="8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Ü'</a:t>
            </a:r>
            <a:r>
              <a:rPr dirty="0" sz="800" spc="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823/’2023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Arial MT"/>
                <a:cs typeface="Arial MT"/>
              </a:rPr>
              <a:t>datada</a:t>
            </a:r>
            <a:r>
              <a:rPr dirty="0" sz="80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21*12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C0C0C"/>
                </a:solidFill>
                <a:latin typeface="Arial MT"/>
                <a:cs typeface="Arial MT"/>
              </a:rPr>
              <a:t>2ú</a:t>
            </a:r>
            <a:r>
              <a:rPr dirty="0" sz="800" spc="-50">
                <a:latin typeface="Arial MT"/>
                <a:cs typeface="Arial MT"/>
              </a:rPr>
              <a:t>23.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pubI:cada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21!12/2023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25400">
              <a:lnSpc>
                <a:spcPct val="100000"/>
              </a:lnSpc>
              <a:spcBef>
                <a:spcPts val="5"/>
              </a:spcBef>
              <a:tabLst>
                <a:tab pos="396240" algn="l"/>
              </a:tabLst>
            </a:pPr>
            <a:r>
              <a:rPr dirty="0" u="sng" sz="800" spc="-70">
                <a:solidFill>
                  <a:srgbClr val="262626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5">
                <a:solidFill>
                  <a:srgbClr val="262626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82828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solidFill>
                  <a:srgbClr val="282828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solidFill>
                  <a:srgbClr val="4F4F4F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>
                <a:solidFill>
                  <a:srgbClr val="4F4F4F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	</a:t>
            </a:r>
            <a:r>
              <a:rPr dirty="0" u="sng" sz="800" spc="-110">
                <a:solidFill>
                  <a:srgbClr val="212121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30">
                <a:solidFill>
                  <a:srgbClr val="212121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62626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40">
                <a:solidFill>
                  <a:srgbClr val="262626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solidFill>
                  <a:srgbClr val="080808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800" spc="500">
                <a:solidFill>
                  <a:srgbClr val="080808"/>
                </a:solidFill>
                <a:uFill>
                  <a:solidFill>
                    <a:srgbClr val="2B2F3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800">
              <a:latin typeface="Arial MT"/>
              <a:cs typeface="Arial MT"/>
            </a:endParaRPr>
          </a:p>
          <a:p>
            <a:pPr marL="319405">
              <a:lnSpc>
                <a:spcPct val="100000"/>
              </a:lnSpc>
              <a:spcBef>
                <a:spcPts val="5"/>
              </a:spcBef>
            </a:pPr>
            <a:r>
              <a:rPr dirty="0" baseline="3472" sz="1200" spc="-82">
                <a:latin typeface="Arial MT"/>
                <a:cs typeface="Arial MT"/>
              </a:rPr>
              <a:t>Ar*igo</a:t>
            </a:r>
            <a:r>
              <a:rPr dirty="0" baseline="3472" sz="1200" spc="7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A1A1A"/>
                </a:solidFill>
                <a:latin typeface="Arial MT"/>
                <a:cs typeface="Arial MT"/>
              </a:rPr>
              <a:t>1‘</a:t>
            </a:r>
            <a:r>
              <a:rPr dirty="0" baseline="3472" sz="1200" spc="1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baseline="3472" sz="1200" spc="44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3472" sz="1200" spc="-67">
                <a:solidFill>
                  <a:srgbClr val="0E0E0E"/>
                </a:solidFill>
                <a:latin typeface="Arial MT"/>
                <a:cs typeface="Arial MT"/>
              </a:rPr>
              <a:t>Fica</a:t>
            </a:r>
            <a:r>
              <a:rPr dirty="0" baseline="3472" sz="1200" spc="22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ah-</a:t>
            </a:r>
            <a:r>
              <a:rPr dirty="0" baseline="3472" sz="1200">
                <a:latin typeface="Arial MT"/>
                <a:cs typeface="Arial MT"/>
              </a:rPr>
              <a:t>rio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262626"/>
                </a:solidFill>
                <a:latin typeface="Arial MT"/>
                <a:cs typeface="Arial MT"/>
              </a:rPr>
              <a:t>crédito</a:t>
            </a:r>
            <a:r>
              <a:rPr dirty="0" baseline="3472" sz="1200" spc="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3472" sz="1200" spc="-104">
                <a:solidFill>
                  <a:srgbClr val="0A0A0A"/>
                </a:solidFill>
                <a:latin typeface="Arial MT"/>
                <a:cs typeface="Arial MT"/>
              </a:rPr>
              <a:t>su</a:t>
            </a:r>
            <a:r>
              <a:rPr dirty="0" baseline="3472" sz="1200" spc="-104">
                <a:solidFill>
                  <a:srgbClr val="161616"/>
                </a:solidFill>
                <a:latin typeface="Arial MT"/>
                <a:cs typeface="Arial MT"/>
              </a:rPr>
              <a:t>pienüen*ar</a:t>
            </a:r>
            <a:r>
              <a:rPr dirty="0" baseline="3472" sz="1200" spc="112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3472" sz="1200" spc="-30">
                <a:solidFill>
                  <a:srgbClr val="080808"/>
                </a:solidFill>
                <a:latin typeface="Arial MT"/>
                <a:cs typeface="Arial MT"/>
              </a:rPr>
              <a:t>as</a:t>
            </a:r>
            <a:r>
              <a:rPr dirty="0" baseline="3472" sz="12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baseline="10416" sz="1200" spc="-75">
                <a:latin typeface="Arial MT"/>
                <a:cs typeface="Arial MT"/>
              </a:rPr>
              <a:t>s</a:t>
            </a:r>
            <a:r>
              <a:rPr dirty="0" sz="800" spc="-50">
                <a:latin typeface="Arial MT"/>
                <a:cs typeface="Arial MT"/>
              </a:rPr>
              <a:t>°-</a:t>
            </a:r>
            <a:r>
              <a:rPr dirty="0" sz="800" spc="-60">
                <a:latin typeface="Arial MT"/>
                <a:cs typeface="Arial MT"/>
              </a:rPr>
              <a:t>9^!'</a:t>
            </a:r>
            <a:r>
              <a:rPr dirty="0" baseline="10416" sz="1200" spc="-89">
                <a:latin typeface="Arial MT"/>
                <a:cs typeface="Arial MT"/>
              </a:rPr>
              <a:t>mes</a:t>
            </a:r>
            <a:r>
              <a:rPr dirty="0" baseline="10416" sz="1200" spc="-179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dotações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03798" y="4380237"/>
            <a:ext cx="227139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u="sng" sz="800" spc="-35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800" spc="-125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0E0E0E"/>
                </a:solidFill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ões</a:t>
            </a:r>
            <a:r>
              <a:rPr dirty="0" u="sng" sz="800">
                <a:solidFill>
                  <a:srgbClr val="0E0E0E"/>
                </a:solidFill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409"/>
              </a:spcBef>
            </a:pPr>
            <a:r>
              <a:rPr dirty="0" sz="800" spc="70" b="1">
                <a:solidFill>
                  <a:srgbClr val="111111"/>
                </a:solidFill>
                <a:latin typeface="Arial"/>
                <a:cs typeface="Arial"/>
              </a:rPr>
              <a:t>CAMARA</a:t>
            </a:r>
            <a:r>
              <a:rPr dirty="0" sz="800" spc="1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00" spc="60" b="1">
                <a:latin typeface="Arial"/>
                <a:cs typeface="Arial"/>
              </a:rPr>
              <a:t>MUNICIPAL</a:t>
            </a:r>
            <a:r>
              <a:rPr dirty="0" sz="800" spc="135" b="1">
                <a:latin typeface="Arial"/>
                <a:cs typeface="Arial"/>
              </a:rPr>
              <a:t> </a:t>
            </a:r>
            <a:r>
              <a:rPr dirty="0" sz="800" spc="65" b="1">
                <a:solidFill>
                  <a:srgbClr val="0A0A0A"/>
                </a:solidFill>
                <a:latin typeface="Arial"/>
                <a:cs typeface="Arial"/>
              </a:rPr>
              <a:t>DE</a:t>
            </a:r>
            <a:r>
              <a:rPr dirty="0" sz="800" spc="125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800" spc="45" b="1">
                <a:latin typeface="Arial"/>
                <a:cs typeface="Arial"/>
              </a:rPr>
              <a:t>SEROPÉDICA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701052" y="4774309"/>
          <a:ext cx="6102985" cy="9220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3735"/>
                <a:gridCol w="2428240"/>
                <a:gridCol w="2312035"/>
                <a:gridCol w="614679"/>
              </a:tblGrid>
              <a:tr h="30607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2.OC'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885"/>
                        </a:lnSpc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70">
                          <a:latin typeface="Arial MT"/>
                          <a:cs typeface="Arial MT"/>
                        </a:rPr>
                        <a:t>t,1anutencão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°</a:t>
                      </a:r>
                      <a:r>
                        <a:rPr dirty="0" sz="8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Func!cnamento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Legislativo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3.1.9.0.</a:t>
                      </a:r>
                      <a:r>
                        <a:rPr dirty="0" sz="800" spc="1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PATRONAIS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8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39C'.000</a:t>
                      </a:r>
                      <a:r>
                        <a:rPr dirty="0" sz="800" spc="8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63880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32061" y="5748397"/>
            <a:ext cx="553085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0">
                <a:latin typeface="Arial MT"/>
                <a:cs typeface="Arial MT"/>
              </a:rPr>
              <a:t>Ar*igo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2"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despesas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decorrentes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80808"/>
                </a:solidFill>
                <a:latin typeface="Arial MT"/>
                <a:cs typeface="Arial MT"/>
              </a:rPr>
              <a:t>da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ôo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suolementar.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seráo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cobertas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com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Anigo</a:t>
            </a:r>
            <a:endParaRPr sz="800">
              <a:latin typeface="Arial MT"/>
              <a:cs typeface="Arial MT"/>
            </a:endParaRPr>
          </a:p>
          <a:p>
            <a:pPr marL="445134">
              <a:lnSpc>
                <a:spcPct val="100000"/>
              </a:lnSpc>
            </a:pPr>
            <a:r>
              <a:rPr dirty="0" sz="800" spc="-60">
                <a:solidFill>
                  <a:srgbClr val="2A2A2A"/>
                </a:solidFill>
                <a:latin typeface="Arial MT"/>
                <a:cs typeface="Arial MT"/>
              </a:rPr>
              <a:t>^</a:t>
            </a:r>
            <a:r>
              <a:rPr dirty="0" sz="800" spc="-1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494949"/>
                </a:solidFill>
                <a:latin typeface="Arial MT"/>
                <a:cs typeface="Arial MT"/>
              </a:rPr>
              <a:t>3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parágrafo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1'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E0E0E"/>
                </a:solidFill>
                <a:latin typeface="Arial MT"/>
                <a:cs typeface="Arial MT"/>
              </a:rPr>
              <a:t>Lei</a:t>
            </a:r>
            <a:r>
              <a:rPr dirty="0" sz="800" spc="-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Federal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N'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4.320!64,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Inciso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41689" y="6083582"/>
            <a:ext cx="152781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37500"/>
              </a:lnSpc>
              <a:spcBef>
                <a:spcPts val="100"/>
              </a:spcBef>
            </a:pP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Inciso</a:t>
            </a:r>
            <a:r>
              <a:rPr dirty="0" sz="800" spc="19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ll</a:t>
            </a:r>
            <a:r>
              <a:rPr dirty="0" sz="800" spc="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oe</a:t>
            </a:r>
            <a:r>
              <a:rPr dirty="0" sz="800" spc="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III</a:t>
            </a:r>
            <a:r>
              <a:rPr dirty="0" sz="800" spc="-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Arial MT"/>
                <a:cs typeface="Arial MT"/>
              </a:rPr>
              <a:t>Anulação</a:t>
            </a:r>
            <a:r>
              <a:rPr dirty="0" sz="800" spc="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"otação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9889" y="6391340"/>
            <a:ext cx="226822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u="sng" sz="800" spc="-35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800" spc="-114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ões</a:t>
            </a:r>
            <a:r>
              <a:rPr dirty="0" u="sng" sz="800" spc="-20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409"/>
              </a:spcBef>
            </a:pPr>
            <a:r>
              <a:rPr dirty="0" sz="800" spc="70" b="1">
                <a:solidFill>
                  <a:srgbClr val="0C0C0C"/>
                </a:solidFill>
                <a:latin typeface="Arial"/>
                <a:cs typeface="Arial"/>
              </a:rPr>
              <a:t>CAMARA</a:t>
            </a:r>
            <a:r>
              <a:rPr dirty="0" sz="800" spc="15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00" spc="60" b="1">
                <a:latin typeface="Arial"/>
                <a:cs typeface="Arial"/>
              </a:rPr>
              <a:t>MUNICIPAL</a:t>
            </a:r>
            <a:r>
              <a:rPr dirty="0" sz="800" spc="140" b="1">
                <a:latin typeface="Arial"/>
                <a:cs typeface="Arial"/>
              </a:rPr>
              <a:t> </a:t>
            </a:r>
            <a:r>
              <a:rPr dirty="0" sz="800" spc="65" b="1">
                <a:latin typeface="Arial"/>
                <a:cs typeface="Arial"/>
              </a:rPr>
              <a:t>DE</a:t>
            </a:r>
            <a:r>
              <a:rPr dirty="0" sz="800" spc="95" b="1">
                <a:latin typeface="Arial"/>
                <a:cs typeface="Arial"/>
              </a:rPr>
              <a:t> </a:t>
            </a:r>
            <a:r>
              <a:rPr dirty="0" sz="800" spc="45" b="1">
                <a:latin typeface="Arial"/>
                <a:cs typeface="Arial"/>
              </a:rPr>
              <a:t>SEROPÉDICA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50172" y="6083582"/>
            <a:ext cx="59880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37500"/>
              </a:lnSpc>
              <a:spcBef>
                <a:spcPts val="100"/>
              </a:spcBef>
            </a:pPr>
            <a:r>
              <a:rPr dirty="0" sz="800" spc="-40">
                <a:solidFill>
                  <a:srgbClr val="070707"/>
                </a:solidFill>
                <a:latin typeface="Arial MT"/>
                <a:cs typeface="Arial MT"/>
              </a:rPr>
              <a:t>R$380000.00</a:t>
            </a:r>
            <a:r>
              <a:rPr dirty="0" sz="800" spc="-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5380.000.00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3467" y="645990"/>
            <a:ext cx="682195" cy="67646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15194" y="9560355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3F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77512" y="3798242"/>
            <a:ext cx="1803400" cy="0"/>
          </a:xfrm>
          <a:custGeom>
            <a:avLst/>
            <a:gdLst/>
            <a:ahLst/>
            <a:cxnLst/>
            <a:rect l="l" t="t" r="r" b="b"/>
            <a:pathLst>
              <a:path w="1803400" h="0">
                <a:moveTo>
                  <a:pt x="0" y="0"/>
                </a:moveTo>
                <a:lnTo>
                  <a:pt x="1802947" y="0"/>
                </a:lnTo>
              </a:path>
            </a:pathLst>
          </a:custGeom>
          <a:ln w="9141">
            <a:solidFill>
              <a:srgbClr val="3B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66466" y="1473285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15235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16602" y="3306131"/>
            <a:ext cx="4026174" cy="634411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16977" y="581996"/>
            <a:ext cx="2929890" cy="534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1100" spc="-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2700" marR="1851660">
              <a:lnSpc>
                <a:spcPct val="125299"/>
              </a:lnSpc>
              <a:spcBef>
                <a:spcPts val="43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13914" y="2250806"/>
            <a:ext cx="91884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00" spc="1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00" spc="32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1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00" spc="50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87350" y="2375483"/>
            <a:ext cx="4194175" cy="328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Anulado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RS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dirty="0" sz="750" spc="-10">
                <a:latin typeface="Arial MT"/>
                <a:cs typeface="Arial MT"/>
              </a:rPr>
              <a:t>Revogadas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disșosições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em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contrárîo.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se.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cunJpi</a:t>
            </a:r>
            <a:r>
              <a:rPr dirty="0" sz="750" spc="-7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a-se.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28504" y="2564405"/>
            <a:ext cx="4318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Arial MT"/>
                <a:cs typeface="Arial MT"/>
              </a:rPr>
              <a:t>Ar:.ho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3°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23568" y="2372436"/>
            <a:ext cx="4826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380.000,00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2025-07-24T13:13:50Z</dcterms:created>
  <dcterms:modified xsi:type="dcterms:W3CDTF">2025-07-24T13:13:50Z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2025-07-24T00:00:00Z</vt:filetime>
  </property>
  <property fmtid="{D5CDD505-2E9C-101B-9397-08002B2CF9AE}" pid="5" name="Producer">
    <vt:lpwstr>Scanner System Image Conversion</vt:lpwstr>
  </property>
</Properties>
</file>